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7"/>
  </p:notesMasterIdLst>
  <p:sldIdLst>
    <p:sldId id="256" r:id="rId2"/>
    <p:sldId id="261" r:id="rId3"/>
    <p:sldId id="257" r:id="rId4"/>
    <p:sldId id="263" r:id="rId5"/>
    <p:sldId id="259" r:id="rId6"/>
    <p:sldId id="264" r:id="rId7"/>
    <p:sldId id="265" r:id="rId8"/>
    <p:sldId id="262" r:id="rId9"/>
    <p:sldId id="266" r:id="rId10"/>
    <p:sldId id="267" r:id="rId11"/>
    <p:sldId id="268" r:id="rId12"/>
    <p:sldId id="260" r:id="rId13"/>
    <p:sldId id="270" r:id="rId14"/>
    <p:sldId id="271" r:id="rId15"/>
    <p:sldId id="272" r:id="rId16"/>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BC9"/>
    <a:srgbClr val="EBB3D1"/>
    <a:srgbClr val="FBE8C5"/>
    <a:srgbClr val="FAE1DE"/>
    <a:srgbClr val="E0EAC8"/>
    <a:srgbClr val="CDEA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5" d="100"/>
          <a:sy n="35"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23f85abb92c_1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0" name="Google Shape;300;g23f85abb92c_1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27758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08590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033420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7"/>
        <p:cNvGrpSpPr/>
        <p:nvPr/>
      </p:nvGrpSpPr>
      <p:grpSpPr>
        <a:xfrm>
          <a:off x="0" y="0"/>
          <a:ext cx="0" cy="0"/>
          <a:chOff x="0" y="0"/>
          <a:chExt cx="0" cy="0"/>
        </a:xfrm>
      </p:grpSpPr>
      <p:sp>
        <p:nvSpPr>
          <p:cNvPr id="378" name="Google Shape;378;g23f85abb92c_1_1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9" name="Google Shape;379;g23f85abb92c_1_1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82826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41901c82b9_0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241901c82b9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77229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9" name="Google Shape;179;p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6" name="Google Shape;196;p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43290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23f85abb92c_1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23f85abb92c_1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283204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67"/>
        <p:cNvGrpSpPr/>
        <p:nvPr/>
      </p:nvGrpSpPr>
      <p:grpSpPr>
        <a:xfrm>
          <a:off x="0" y="0"/>
          <a:ext cx="0" cy="0"/>
          <a:chOff x="0" y="0"/>
          <a:chExt cx="0" cy="0"/>
        </a:xfrm>
      </p:grpSpPr>
      <p:sp>
        <p:nvSpPr>
          <p:cNvPr id="68" name="Google Shape;68;g241901c82b9_0_190"/>
          <p:cNvSpPr txBox="1">
            <a:spLocks noGrp="1"/>
          </p:cNvSpPr>
          <p:nvPr>
            <p:ph type="title"/>
          </p:nvPr>
        </p:nvSpPr>
        <p:spPr>
          <a:xfrm>
            <a:off x="831200" y="1186733"/>
            <a:ext cx="22721600" cy="15272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9" name="Google Shape;69;g241901c82b9_0_190"/>
          <p:cNvSpPr txBox="1">
            <a:spLocks noGrp="1"/>
          </p:cNvSpPr>
          <p:nvPr>
            <p:ph type="body" idx="1"/>
          </p:nvPr>
        </p:nvSpPr>
        <p:spPr>
          <a:xfrm>
            <a:off x="831200" y="3073267"/>
            <a:ext cx="22721600" cy="9110400"/>
          </a:xfrm>
          <a:prstGeom prst="rect">
            <a:avLst/>
          </a:prstGeom>
        </p:spPr>
        <p:txBody>
          <a:bodyPr spcFirstLastPara="1" wrap="square" lIns="91425" tIns="91425" rIns="91425" bIns="91425" anchor="t" anchorCtr="0">
            <a:normAutofit/>
          </a:bodyPr>
          <a:lstStyle>
            <a:lvl1pPr marL="1219215" lvl="0" indent="-914411" rtl="0">
              <a:spcBef>
                <a:spcPts val="0"/>
              </a:spcBef>
              <a:spcAft>
                <a:spcPts val="0"/>
              </a:spcAft>
              <a:buSzPts val="1800"/>
              <a:buChar char="●"/>
              <a:defRPr/>
            </a:lvl1pPr>
            <a:lvl2pPr marL="2438430" lvl="1" indent="-846677" rtl="0">
              <a:spcBef>
                <a:spcPts val="0"/>
              </a:spcBef>
              <a:spcAft>
                <a:spcPts val="0"/>
              </a:spcAft>
              <a:buSzPts val="1400"/>
              <a:buChar char="○"/>
              <a:defRPr/>
            </a:lvl2pPr>
            <a:lvl3pPr marL="3657646" lvl="2" indent="-846677" rtl="0">
              <a:spcBef>
                <a:spcPts val="0"/>
              </a:spcBef>
              <a:spcAft>
                <a:spcPts val="0"/>
              </a:spcAft>
              <a:buSzPts val="1400"/>
              <a:buChar char="■"/>
              <a:defRPr/>
            </a:lvl3pPr>
            <a:lvl4pPr marL="4876861" lvl="3" indent="-846677" rtl="0">
              <a:spcBef>
                <a:spcPts val="0"/>
              </a:spcBef>
              <a:spcAft>
                <a:spcPts val="0"/>
              </a:spcAft>
              <a:buSzPts val="1400"/>
              <a:buChar char="●"/>
              <a:defRPr/>
            </a:lvl4pPr>
            <a:lvl5pPr marL="6096076" lvl="4" indent="-846677" rtl="0">
              <a:spcBef>
                <a:spcPts val="0"/>
              </a:spcBef>
              <a:spcAft>
                <a:spcPts val="0"/>
              </a:spcAft>
              <a:buSzPts val="1400"/>
              <a:buChar char="○"/>
              <a:defRPr/>
            </a:lvl5pPr>
            <a:lvl6pPr marL="7315291" lvl="5" indent="-846677" rtl="0">
              <a:spcBef>
                <a:spcPts val="0"/>
              </a:spcBef>
              <a:spcAft>
                <a:spcPts val="0"/>
              </a:spcAft>
              <a:buSzPts val="1400"/>
              <a:buChar char="■"/>
              <a:defRPr/>
            </a:lvl6pPr>
            <a:lvl7pPr marL="8534507" lvl="6" indent="-846677" rtl="0">
              <a:spcBef>
                <a:spcPts val="0"/>
              </a:spcBef>
              <a:spcAft>
                <a:spcPts val="0"/>
              </a:spcAft>
              <a:buSzPts val="1400"/>
              <a:buChar char="●"/>
              <a:defRPr/>
            </a:lvl7pPr>
            <a:lvl8pPr marL="9753722" lvl="7" indent="-846677" rtl="0">
              <a:spcBef>
                <a:spcPts val="0"/>
              </a:spcBef>
              <a:spcAft>
                <a:spcPts val="0"/>
              </a:spcAft>
              <a:buSzPts val="1400"/>
              <a:buChar char="○"/>
              <a:defRPr/>
            </a:lvl8pPr>
            <a:lvl9pPr marL="10972937" lvl="8" indent="-846677" rtl="0">
              <a:spcBef>
                <a:spcPts val="0"/>
              </a:spcBef>
              <a:spcAft>
                <a:spcPts val="0"/>
              </a:spcAft>
              <a:buSzPts val="1400"/>
              <a:buChar char="■"/>
              <a:defRPr/>
            </a:lvl9pPr>
          </a:lstStyle>
          <a:p>
            <a:endParaRPr/>
          </a:p>
        </p:txBody>
      </p:sp>
      <p:sp>
        <p:nvSpPr>
          <p:cNvPr id="70" name="Google Shape;70;g241901c82b9_0_190"/>
          <p:cNvSpPr txBox="1">
            <a:spLocks noGrp="1"/>
          </p:cNvSpPr>
          <p:nvPr>
            <p:ph type="sldNum" idx="12"/>
          </p:nvPr>
        </p:nvSpPr>
        <p:spPr>
          <a:xfrm>
            <a:off x="22593221" y="12435245"/>
            <a:ext cx="1463200" cy="1049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fi" smtClean="0"/>
              <a:pPr/>
              <a:t>‹#›</a:t>
            </a:fld>
            <a:endParaRPr lang="fi"/>
          </a:p>
        </p:txBody>
      </p:sp>
    </p:spTree>
    <p:extLst>
      <p:ext uri="{BB962C8B-B14F-4D97-AF65-F5344CB8AC3E}">
        <p14:creationId xmlns:p14="http://schemas.microsoft.com/office/powerpoint/2010/main" val="2817515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5"/>
        <p:cNvGrpSpPr/>
        <p:nvPr/>
      </p:nvGrpSpPr>
      <p:grpSpPr>
        <a:xfrm>
          <a:off x="0" y="0"/>
          <a:ext cx="0" cy="0"/>
          <a:chOff x="0" y="0"/>
          <a:chExt cx="0" cy="0"/>
        </a:xfrm>
      </p:grpSpPr>
      <p:sp>
        <p:nvSpPr>
          <p:cNvPr id="16" name="Google Shape;16;p33"/>
          <p:cNvSpPr txBox="1">
            <a:spLocks noGrp="1"/>
          </p:cNvSpPr>
          <p:nvPr>
            <p:ph type="ctrTitle"/>
          </p:nvPr>
        </p:nvSpPr>
        <p:spPr>
          <a:xfrm>
            <a:off x="831221" y="1985533"/>
            <a:ext cx="22721600" cy="5473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13867"/>
            </a:lvl1pPr>
            <a:lvl2pPr lvl="1" algn="ctr">
              <a:lnSpc>
                <a:spcPct val="100000"/>
              </a:lnSpc>
              <a:spcBef>
                <a:spcPts val="0"/>
              </a:spcBef>
              <a:spcAft>
                <a:spcPts val="0"/>
              </a:spcAft>
              <a:buSzPts val="5200"/>
              <a:buNone/>
              <a:defRPr sz="13867"/>
            </a:lvl2pPr>
            <a:lvl3pPr lvl="2" algn="ctr">
              <a:lnSpc>
                <a:spcPct val="100000"/>
              </a:lnSpc>
              <a:spcBef>
                <a:spcPts val="0"/>
              </a:spcBef>
              <a:spcAft>
                <a:spcPts val="0"/>
              </a:spcAft>
              <a:buSzPts val="5200"/>
              <a:buNone/>
              <a:defRPr sz="13867"/>
            </a:lvl3pPr>
            <a:lvl4pPr lvl="3" algn="ctr">
              <a:lnSpc>
                <a:spcPct val="100000"/>
              </a:lnSpc>
              <a:spcBef>
                <a:spcPts val="0"/>
              </a:spcBef>
              <a:spcAft>
                <a:spcPts val="0"/>
              </a:spcAft>
              <a:buSzPts val="5200"/>
              <a:buNone/>
              <a:defRPr sz="13867"/>
            </a:lvl4pPr>
            <a:lvl5pPr lvl="4" algn="ctr">
              <a:lnSpc>
                <a:spcPct val="100000"/>
              </a:lnSpc>
              <a:spcBef>
                <a:spcPts val="0"/>
              </a:spcBef>
              <a:spcAft>
                <a:spcPts val="0"/>
              </a:spcAft>
              <a:buSzPts val="5200"/>
              <a:buNone/>
              <a:defRPr sz="13867"/>
            </a:lvl5pPr>
            <a:lvl6pPr lvl="5" algn="ctr">
              <a:lnSpc>
                <a:spcPct val="100000"/>
              </a:lnSpc>
              <a:spcBef>
                <a:spcPts val="0"/>
              </a:spcBef>
              <a:spcAft>
                <a:spcPts val="0"/>
              </a:spcAft>
              <a:buSzPts val="5200"/>
              <a:buNone/>
              <a:defRPr sz="13867"/>
            </a:lvl6pPr>
            <a:lvl7pPr lvl="6" algn="ctr">
              <a:lnSpc>
                <a:spcPct val="100000"/>
              </a:lnSpc>
              <a:spcBef>
                <a:spcPts val="0"/>
              </a:spcBef>
              <a:spcAft>
                <a:spcPts val="0"/>
              </a:spcAft>
              <a:buSzPts val="5200"/>
              <a:buNone/>
              <a:defRPr sz="13867"/>
            </a:lvl7pPr>
            <a:lvl8pPr lvl="7" algn="ctr">
              <a:lnSpc>
                <a:spcPct val="100000"/>
              </a:lnSpc>
              <a:spcBef>
                <a:spcPts val="0"/>
              </a:spcBef>
              <a:spcAft>
                <a:spcPts val="0"/>
              </a:spcAft>
              <a:buSzPts val="5200"/>
              <a:buNone/>
              <a:defRPr sz="13867"/>
            </a:lvl8pPr>
            <a:lvl9pPr lvl="8" algn="ctr">
              <a:lnSpc>
                <a:spcPct val="100000"/>
              </a:lnSpc>
              <a:spcBef>
                <a:spcPts val="0"/>
              </a:spcBef>
              <a:spcAft>
                <a:spcPts val="0"/>
              </a:spcAft>
              <a:buSzPts val="5200"/>
              <a:buNone/>
              <a:defRPr sz="13867"/>
            </a:lvl9pPr>
          </a:lstStyle>
          <a:p>
            <a:endParaRPr/>
          </a:p>
        </p:txBody>
      </p:sp>
      <p:sp>
        <p:nvSpPr>
          <p:cNvPr id="17" name="Google Shape;17;p33"/>
          <p:cNvSpPr txBox="1">
            <a:spLocks noGrp="1"/>
          </p:cNvSpPr>
          <p:nvPr>
            <p:ph type="subTitle" idx="1"/>
          </p:nvPr>
        </p:nvSpPr>
        <p:spPr>
          <a:xfrm>
            <a:off x="831200" y="7557667"/>
            <a:ext cx="22721600" cy="2113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7467"/>
            </a:lvl1pPr>
            <a:lvl2pPr lvl="1" algn="ctr">
              <a:lnSpc>
                <a:spcPct val="100000"/>
              </a:lnSpc>
              <a:spcBef>
                <a:spcPts val="0"/>
              </a:spcBef>
              <a:spcAft>
                <a:spcPts val="0"/>
              </a:spcAft>
              <a:buSzPts val="2800"/>
              <a:buNone/>
              <a:defRPr sz="7467"/>
            </a:lvl2pPr>
            <a:lvl3pPr lvl="2" algn="ctr">
              <a:lnSpc>
                <a:spcPct val="100000"/>
              </a:lnSpc>
              <a:spcBef>
                <a:spcPts val="0"/>
              </a:spcBef>
              <a:spcAft>
                <a:spcPts val="0"/>
              </a:spcAft>
              <a:buSzPts val="2800"/>
              <a:buNone/>
              <a:defRPr sz="7467"/>
            </a:lvl3pPr>
            <a:lvl4pPr lvl="3" algn="ctr">
              <a:lnSpc>
                <a:spcPct val="100000"/>
              </a:lnSpc>
              <a:spcBef>
                <a:spcPts val="0"/>
              </a:spcBef>
              <a:spcAft>
                <a:spcPts val="0"/>
              </a:spcAft>
              <a:buSzPts val="2800"/>
              <a:buNone/>
              <a:defRPr sz="7467"/>
            </a:lvl4pPr>
            <a:lvl5pPr lvl="4" algn="ctr">
              <a:lnSpc>
                <a:spcPct val="100000"/>
              </a:lnSpc>
              <a:spcBef>
                <a:spcPts val="0"/>
              </a:spcBef>
              <a:spcAft>
                <a:spcPts val="0"/>
              </a:spcAft>
              <a:buSzPts val="2800"/>
              <a:buNone/>
              <a:defRPr sz="7467"/>
            </a:lvl5pPr>
            <a:lvl6pPr lvl="5" algn="ctr">
              <a:lnSpc>
                <a:spcPct val="100000"/>
              </a:lnSpc>
              <a:spcBef>
                <a:spcPts val="0"/>
              </a:spcBef>
              <a:spcAft>
                <a:spcPts val="0"/>
              </a:spcAft>
              <a:buSzPts val="2800"/>
              <a:buNone/>
              <a:defRPr sz="7467"/>
            </a:lvl6pPr>
            <a:lvl7pPr lvl="6" algn="ctr">
              <a:lnSpc>
                <a:spcPct val="100000"/>
              </a:lnSpc>
              <a:spcBef>
                <a:spcPts val="0"/>
              </a:spcBef>
              <a:spcAft>
                <a:spcPts val="0"/>
              </a:spcAft>
              <a:buSzPts val="2800"/>
              <a:buNone/>
              <a:defRPr sz="7467"/>
            </a:lvl7pPr>
            <a:lvl8pPr lvl="7" algn="ctr">
              <a:lnSpc>
                <a:spcPct val="100000"/>
              </a:lnSpc>
              <a:spcBef>
                <a:spcPts val="0"/>
              </a:spcBef>
              <a:spcAft>
                <a:spcPts val="0"/>
              </a:spcAft>
              <a:buSzPts val="2800"/>
              <a:buNone/>
              <a:defRPr sz="7467"/>
            </a:lvl8pPr>
            <a:lvl9pPr lvl="8" algn="ctr">
              <a:lnSpc>
                <a:spcPct val="100000"/>
              </a:lnSpc>
              <a:spcBef>
                <a:spcPts val="0"/>
              </a:spcBef>
              <a:spcAft>
                <a:spcPts val="0"/>
              </a:spcAft>
              <a:buSzPts val="2800"/>
              <a:buNone/>
              <a:defRPr sz="7467"/>
            </a:lvl9pPr>
          </a:lstStyle>
          <a:p>
            <a:endParaRPr/>
          </a:p>
        </p:txBody>
      </p:sp>
      <p:sp>
        <p:nvSpPr>
          <p:cNvPr id="18" name="Google Shape;18;p33"/>
          <p:cNvSpPr txBox="1">
            <a:spLocks noGrp="1"/>
          </p:cNvSpPr>
          <p:nvPr>
            <p:ph type="sldNum" idx="12"/>
          </p:nvPr>
        </p:nvSpPr>
        <p:spPr>
          <a:xfrm>
            <a:off x="22593221" y="12435245"/>
            <a:ext cx="1463200" cy="104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2667"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2667"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2667"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2667"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2667"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2667"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2667"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2667"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2667" b="0" i="0" u="none" strike="noStrike" cap="none">
                <a:solidFill>
                  <a:schemeClr val="dk2"/>
                </a:solidFill>
                <a:latin typeface="Arial"/>
                <a:ea typeface="Arial"/>
                <a:cs typeface="Arial"/>
                <a:sym typeface="Arial"/>
              </a:defRPr>
            </a:lvl9pPr>
          </a:lstStyle>
          <a:p>
            <a:fld id="{00000000-1234-1234-1234-123412341234}" type="slidenum">
              <a:rPr lang="fi" smtClean="0"/>
              <a:pPr/>
              <a:t>‹#›</a:t>
            </a:fld>
            <a:endParaRPr lang="fi"/>
          </a:p>
        </p:txBody>
      </p:sp>
    </p:spTree>
    <p:extLst>
      <p:ext uri="{BB962C8B-B14F-4D97-AF65-F5344CB8AC3E}">
        <p14:creationId xmlns:p14="http://schemas.microsoft.com/office/powerpoint/2010/main" val="164524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 id="2147483657" r:id="rId7"/>
    <p:sldLayoutId id="2147483658" r:id="rId8"/>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HI3 Itsenäisen Suomen historia</a:t>
            </a:r>
            <a:br>
              <a:rPr lang="fi-FI" dirty="0"/>
            </a:br>
            <a:br>
              <a:rPr lang="fi-FI" dirty="0"/>
            </a:br>
            <a:r>
              <a:rPr lang="fi-FI" dirty="0"/>
              <a:t>Kaaviokuvat</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g23f85abb92c_1_102"/>
          <p:cNvSpPr/>
          <p:nvPr/>
        </p:nvSpPr>
        <p:spPr>
          <a:xfrm>
            <a:off x="10474400" y="5688800"/>
            <a:ext cx="3435200" cy="2338400"/>
          </a:xfrm>
          <a:prstGeom prst="rect">
            <a:avLst/>
          </a:prstGeom>
          <a:solidFill>
            <a:srgbClr val="EBB3D1"/>
          </a:solidFill>
          <a:ln w="3810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4000" b="1" dirty="0">
                <a:latin typeface="Calibri" panose="020F0502020204030204" pitchFamily="34" charset="0"/>
                <a:cs typeface="Calibri" panose="020F0502020204030204" pitchFamily="34" charset="0"/>
              </a:rPr>
              <a:t>Talvisodan päättyminen 13.3.1940</a:t>
            </a:r>
            <a:endParaRPr sz="4000" b="1" dirty="0">
              <a:latin typeface="Calibri" panose="020F0502020204030204" pitchFamily="34" charset="0"/>
              <a:cs typeface="Calibri" panose="020F0502020204030204" pitchFamily="34" charset="0"/>
            </a:endParaRPr>
          </a:p>
        </p:txBody>
      </p:sp>
      <p:sp>
        <p:nvSpPr>
          <p:cNvPr id="303" name="Google Shape;303;g23f85abb92c_1_102"/>
          <p:cNvSpPr/>
          <p:nvPr/>
        </p:nvSpPr>
        <p:spPr>
          <a:xfrm>
            <a:off x="5630400" y="4098933"/>
            <a:ext cx="3629600" cy="1559200"/>
          </a:xfrm>
          <a:prstGeom prst="rect">
            <a:avLst/>
          </a:prstGeom>
          <a:solidFill>
            <a:srgbClr val="EBB3D1"/>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3733" dirty="0">
                <a:latin typeface="Calibri" panose="020F0502020204030204" pitchFamily="34" charset="0"/>
                <a:cs typeface="Calibri" panose="020F0502020204030204" pitchFamily="34" charset="0"/>
              </a:rPr>
              <a:t>Suomen halu rauhaan</a:t>
            </a:r>
            <a:endParaRPr sz="3733" dirty="0">
              <a:latin typeface="Calibri" panose="020F0502020204030204" pitchFamily="34" charset="0"/>
              <a:cs typeface="Calibri" panose="020F0502020204030204" pitchFamily="34" charset="0"/>
            </a:endParaRPr>
          </a:p>
        </p:txBody>
      </p:sp>
      <p:sp>
        <p:nvSpPr>
          <p:cNvPr id="304" name="Google Shape;304;g23f85abb92c_1_102"/>
          <p:cNvSpPr/>
          <p:nvPr/>
        </p:nvSpPr>
        <p:spPr>
          <a:xfrm>
            <a:off x="5646599" y="7630670"/>
            <a:ext cx="3629600" cy="1559200"/>
          </a:xfrm>
          <a:prstGeom prst="rect">
            <a:avLst/>
          </a:prstGeom>
          <a:solidFill>
            <a:srgbClr val="EBB3D1"/>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3733" dirty="0">
                <a:latin typeface="Calibri" panose="020F0502020204030204" pitchFamily="34" charset="0"/>
                <a:cs typeface="Calibri" panose="020F0502020204030204" pitchFamily="34" charset="0"/>
              </a:rPr>
              <a:t>Neuvostoliiton</a:t>
            </a:r>
          </a:p>
          <a:p>
            <a:pPr algn="ctr"/>
            <a:r>
              <a:rPr lang="fi" sz="3733" dirty="0">
                <a:latin typeface="Calibri" panose="020F0502020204030204" pitchFamily="34" charset="0"/>
                <a:cs typeface="Calibri" panose="020F0502020204030204" pitchFamily="34" charset="0"/>
              </a:rPr>
              <a:t>halu rauhaan</a:t>
            </a:r>
            <a:endParaRPr sz="3733" dirty="0">
              <a:latin typeface="Calibri" panose="020F0502020204030204" pitchFamily="34" charset="0"/>
              <a:cs typeface="Calibri" panose="020F0502020204030204" pitchFamily="34" charset="0"/>
            </a:endParaRPr>
          </a:p>
        </p:txBody>
      </p:sp>
      <p:sp>
        <p:nvSpPr>
          <p:cNvPr id="305" name="Google Shape;305;g23f85abb92c_1_102"/>
          <p:cNvSpPr/>
          <p:nvPr/>
        </p:nvSpPr>
        <p:spPr>
          <a:xfrm>
            <a:off x="10333635" y="3111600"/>
            <a:ext cx="2996800" cy="11208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armeija romahtamassa</a:t>
            </a:r>
            <a:endParaRPr sz="2667" dirty="0">
              <a:latin typeface="Calibri" panose="020F0502020204030204" pitchFamily="34" charset="0"/>
              <a:cs typeface="Calibri" panose="020F0502020204030204" pitchFamily="34" charset="0"/>
            </a:endParaRPr>
          </a:p>
        </p:txBody>
      </p:sp>
      <p:sp>
        <p:nvSpPr>
          <p:cNvPr id="306" name="Google Shape;306;g23f85abb92c_1_102"/>
          <p:cNvSpPr/>
          <p:nvPr/>
        </p:nvSpPr>
        <p:spPr>
          <a:xfrm>
            <a:off x="562400" y="2831200"/>
            <a:ext cx="3924000" cy="14136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Saksan salainen lupaus Suomelle tulevasta revanssista</a:t>
            </a:r>
            <a:endParaRPr sz="2667">
              <a:latin typeface="Calibri" panose="020F0502020204030204" pitchFamily="34" charset="0"/>
              <a:cs typeface="Calibri" panose="020F0502020204030204" pitchFamily="34" charset="0"/>
            </a:endParaRPr>
          </a:p>
        </p:txBody>
      </p:sp>
      <p:sp>
        <p:nvSpPr>
          <p:cNvPr id="307" name="Google Shape;307;g23f85abb92c_1_102"/>
          <p:cNvSpPr/>
          <p:nvPr/>
        </p:nvSpPr>
        <p:spPr>
          <a:xfrm>
            <a:off x="2789467" y="811267"/>
            <a:ext cx="3629600" cy="11208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vaikutus Suomen päättäjiin epäselvä</a:t>
            </a:r>
            <a:endParaRPr sz="2667">
              <a:latin typeface="Calibri" panose="020F0502020204030204" pitchFamily="34" charset="0"/>
              <a:cs typeface="Calibri" panose="020F0502020204030204" pitchFamily="34" charset="0"/>
            </a:endParaRPr>
          </a:p>
        </p:txBody>
      </p:sp>
      <p:sp>
        <p:nvSpPr>
          <p:cNvPr id="308" name="Google Shape;308;g23f85abb92c_1_102"/>
          <p:cNvSpPr/>
          <p:nvPr/>
        </p:nvSpPr>
        <p:spPr>
          <a:xfrm>
            <a:off x="6784333" y="1241267"/>
            <a:ext cx="4181600" cy="13064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Saksa huolissaan malmitoimituksistaan Ruotsista </a:t>
            </a:r>
            <a:endParaRPr sz="2667" dirty="0">
              <a:latin typeface="Calibri" panose="020F0502020204030204" pitchFamily="34" charset="0"/>
              <a:cs typeface="Calibri" panose="020F0502020204030204" pitchFamily="34" charset="0"/>
            </a:endParaRPr>
          </a:p>
        </p:txBody>
      </p:sp>
      <p:sp>
        <p:nvSpPr>
          <p:cNvPr id="309" name="Google Shape;309;g23f85abb92c_1_102"/>
          <p:cNvSpPr/>
          <p:nvPr/>
        </p:nvSpPr>
        <p:spPr>
          <a:xfrm>
            <a:off x="481933" y="6078400"/>
            <a:ext cx="4181600" cy="1120800"/>
          </a:xfrm>
          <a:prstGeom prst="roundRect">
            <a:avLst>
              <a:gd name="adj" fmla="val 16667"/>
            </a:avLst>
          </a:prstGeom>
          <a:solidFill>
            <a:srgbClr val="FAE1D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länsivaltojen avuntarjous Suomelle </a:t>
            </a:r>
            <a:endParaRPr sz="2667">
              <a:latin typeface="Calibri" panose="020F0502020204030204" pitchFamily="34" charset="0"/>
              <a:cs typeface="Calibri" panose="020F0502020204030204" pitchFamily="34" charset="0"/>
            </a:endParaRPr>
          </a:p>
        </p:txBody>
      </p:sp>
      <p:sp>
        <p:nvSpPr>
          <p:cNvPr id="310" name="Google Shape;310;g23f85abb92c_1_102"/>
          <p:cNvSpPr/>
          <p:nvPr/>
        </p:nvSpPr>
        <p:spPr>
          <a:xfrm>
            <a:off x="481933" y="9913200"/>
            <a:ext cx="4534400" cy="1120800"/>
          </a:xfrm>
          <a:prstGeom prst="roundRect">
            <a:avLst>
              <a:gd name="adj" fmla="val 16667"/>
            </a:avLst>
          </a:prstGeom>
          <a:solidFill>
            <a:srgbClr val="FAE1D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puna-armeijan kiusallisen huono </a:t>
            </a:r>
            <a:r>
              <a:rPr lang="fi" sz="2667">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sotamenestys</a:t>
            </a:r>
            <a:endParaRPr sz="2667">
              <a:latin typeface="Calibri" panose="020F0502020204030204" pitchFamily="34" charset="0"/>
              <a:cs typeface="Calibri" panose="020F0502020204030204" pitchFamily="34" charset="0"/>
            </a:endParaRPr>
          </a:p>
        </p:txBody>
      </p:sp>
      <p:sp>
        <p:nvSpPr>
          <p:cNvPr id="311" name="Google Shape;311;g23f85abb92c_1_102"/>
          <p:cNvSpPr/>
          <p:nvPr/>
        </p:nvSpPr>
        <p:spPr>
          <a:xfrm>
            <a:off x="3958000" y="11846667"/>
            <a:ext cx="4791200" cy="1120800"/>
          </a:xfrm>
          <a:prstGeom prst="roundRect">
            <a:avLst>
              <a:gd name="adj" fmla="val 16667"/>
            </a:avLst>
          </a:prstGeom>
          <a:solidFill>
            <a:srgbClr val="FAE1D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vaikutus Hitlerin käsityksiin NL:n armeijan kyvyistä</a:t>
            </a:r>
            <a:endParaRPr sz="2667">
              <a:latin typeface="Calibri" panose="020F0502020204030204" pitchFamily="34" charset="0"/>
              <a:cs typeface="Calibri" panose="020F0502020204030204" pitchFamily="34" charset="0"/>
            </a:endParaRPr>
          </a:p>
        </p:txBody>
      </p:sp>
      <p:sp>
        <p:nvSpPr>
          <p:cNvPr id="312" name="Google Shape;312;g23f85abb92c_1_102"/>
          <p:cNvSpPr/>
          <p:nvPr/>
        </p:nvSpPr>
        <p:spPr>
          <a:xfrm>
            <a:off x="16228000" y="6078400"/>
            <a:ext cx="6943200" cy="1559200"/>
          </a:xfrm>
          <a:prstGeom prst="rect">
            <a:avLst/>
          </a:prstGeom>
          <a:solidFill>
            <a:srgbClr val="EBB3D1"/>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4000" dirty="0">
                <a:latin typeface="Calibri" panose="020F0502020204030204" pitchFamily="34" charset="0"/>
                <a:cs typeface="Calibri" panose="020F0502020204030204" pitchFamily="34" charset="0"/>
              </a:rPr>
              <a:t>Suomen ja Saksan suhteiden tiivistyminen 1940–41 </a:t>
            </a:r>
            <a:endParaRPr sz="4000" dirty="0">
              <a:latin typeface="Calibri" panose="020F0502020204030204" pitchFamily="34" charset="0"/>
              <a:cs typeface="Calibri" panose="020F0502020204030204" pitchFamily="34" charset="0"/>
            </a:endParaRPr>
          </a:p>
        </p:txBody>
      </p:sp>
      <p:sp>
        <p:nvSpPr>
          <p:cNvPr id="313" name="Google Shape;313;g23f85abb92c_1_102"/>
          <p:cNvSpPr/>
          <p:nvPr/>
        </p:nvSpPr>
        <p:spPr>
          <a:xfrm>
            <a:off x="21344133" y="3279933"/>
            <a:ext cx="2729600" cy="1306400"/>
          </a:xfrm>
          <a:prstGeom prst="roundRect">
            <a:avLst>
              <a:gd name="adj" fmla="val 16667"/>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uuden hyökkäyksen pelko </a:t>
            </a:r>
            <a:endParaRPr sz="2667">
              <a:latin typeface="Calibri" panose="020F0502020204030204" pitchFamily="34" charset="0"/>
              <a:cs typeface="Calibri" panose="020F0502020204030204" pitchFamily="34" charset="0"/>
            </a:endParaRPr>
          </a:p>
        </p:txBody>
      </p:sp>
      <p:sp>
        <p:nvSpPr>
          <p:cNvPr id="314" name="Google Shape;314;g23f85abb92c_1_102"/>
          <p:cNvSpPr/>
          <p:nvPr/>
        </p:nvSpPr>
        <p:spPr>
          <a:xfrm>
            <a:off x="18033600" y="2316733"/>
            <a:ext cx="2729600" cy="1306400"/>
          </a:xfrm>
          <a:prstGeom prst="roundRect">
            <a:avLst>
              <a:gd name="adj" fmla="val 16667"/>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katkeruus talvisodasta </a:t>
            </a:r>
            <a:endParaRPr sz="2667">
              <a:latin typeface="Calibri" panose="020F0502020204030204" pitchFamily="34" charset="0"/>
              <a:cs typeface="Calibri" panose="020F0502020204030204" pitchFamily="34" charset="0"/>
            </a:endParaRPr>
          </a:p>
        </p:txBody>
      </p:sp>
      <p:sp>
        <p:nvSpPr>
          <p:cNvPr id="315" name="Google Shape;315;g23f85abb92c_1_102"/>
          <p:cNvSpPr/>
          <p:nvPr/>
        </p:nvSpPr>
        <p:spPr>
          <a:xfrm>
            <a:off x="14754000" y="397267"/>
            <a:ext cx="3096800" cy="1306400"/>
          </a:xfrm>
          <a:prstGeom prst="roundRect">
            <a:avLst>
              <a:gd name="adj" fmla="val 16667"/>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pula elintarvikkeista </a:t>
            </a:r>
            <a:endParaRPr sz="2667">
              <a:latin typeface="Calibri" panose="020F0502020204030204" pitchFamily="34" charset="0"/>
              <a:cs typeface="Calibri" panose="020F0502020204030204" pitchFamily="34" charset="0"/>
            </a:endParaRPr>
          </a:p>
        </p:txBody>
      </p:sp>
      <p:sp>
        <p:nvSpPr>
          <p:cNvPr id="316" name="Google Shape;316;g23f85abb92c_1_102"/>
          <p:cNvSpPr/>
          <p:nvPr/>
        </p:nvSpPr>
        <p:spPr>
          <a:xfrm>
            <a:off x="20027467" y="397267"/>
            <a:ext cx="3096800" cy="1306400"/>
          </a:xfrm>
          <a:prstGeom prst="roundRect">
            <a:avLst>
              <a:gd name="adj" fmla="val 16667"/>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aluemenetykset ja evakot</a:t>
            </a:r>
            <a:endParaRPr sz="2667">
              <a:latin typeface="Calibri" panose="020F0502020204030204" pitchFamily="34" charset="0"/>
              <a:cs typeface="Calibri" panose="020F0502020204030204" pitchFamily="34" charset="0"/>
            </a:endParaRPr>
          </a:p>
        </p:txBody>
      </p:sp>
      <p:sp>
        <p:nvSpPr>
          <p:cNvPr id="317" name="Google Shape;317;g23f85abb92c_1_102"/>
          <p:cNvSpPr/>
          <p:nvPr/>
        </p:nvSpPr>
        <p:spPr>
          <a:xfrm>
            <a:off x="21160533" y="11627467"/>
            <a:ext cx="2729600" cy="15592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Suomi sai elintarvikkeita ja aseita</a:t>
            </a:r>
            <a:endParaRPr sz="2667" dirty="0">
              <a:latin typeface="Calibri" panose="020F0502020204030204" pitchFamily="34" charset="0"/>
              <a:cs typeface="Calibri" panose="020F0502020204030204" pitchFamily="34" charset="0"/>
            </a:endParaRPr>
          </a:p>
        </p:txBody>
      </p:sp>
      <p:sp>
        <p:nvSpPr>
          <p:cNvPr id="318" name="Google Shape;318;g23f85abb92c_1_102"/>
          <p:cNvSpPr/>
          <p:nvPr/>
        </p:nvSpPr>
        <p:spPr>
          <a:xfrm>
            <a:off x="17747467" y="11627467"/>
            <a:ext cx="2729600" cy="15592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Saksa sai nikkeliä</a:t>
            </a:r>
            <a:endParaRPr sz="2667" dirty="0">
              <a:latin typeface="Calibri" panose="020F0502020204030204" pitchFamily="34" charset="0"/>
              <a:cs typeface="Calibri" panose="020F0502020204030204" pitchFamily="34" charset="0"/>
            </a:endParaRPr>
          </a:p>
        </p:txBody>
      </p:sp>
      <p:sp>
        <p:nvSpPr>
          <p:cNvPr id="319" name="Google Shape;319;g23f85abb92c_1_102"/>
          <p:cNvSpPr/>
          <p:nvPr/>
        </p:nvSpPr>
        <p:spPr>
          <a:xfrm>
            <a:off x="20027467" y="8938133"/>
            <a:ext cx="2729600" cy="15592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taloudellisia motiiveja</a:t>
            </a:r>
            <a:endParaRPr sz="2667">
              <a:latin typeface="Calibri" panose="020F0502020204030204" pitchFamily="34" charset="0"/>
              <a:cs typeface="Calibri" panose="020F0502020204030204" pitchFamily="34" charset="0"/>
            </a:endParaRPr>
          </a:p>
        </p:txBody>
      </p:sp>
      <p:sp>
        <p:nvSpPr>
          <p:cNvPr id="320" name="Google Shape;320;g23f85abb92c_1_102"/>
          <p:cNvSpPr/>
          <p:nvPr/>
        </p:nvSpPr>
        <p:spPr>
          <a:xfrm>
            <a:off x="15815600" y="8938133"/>
            <a:ext cx="2729600" cy="15592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poliittisia motiiveja</a:t>
            </a:r>
            <a:endParaRPr sz="2667">
              <a:latin typeface="Calibri" panose="020F0502020204030204" pitchFamily="34" charset="0"/>
              <a:cs typeface="Calibri" panose="020F0502020204030204" pitchFamily="34" charset="0"/>
            </a:endParaRPr>
          </a:p>
        </p:txBody>
      </p:sp>
      <p:sp>
        <p:nvSpPr>
          <p:cNvPr id="321" name="Google Shape;321;g23f85abb92c_1_102"/>
          <p:cNvSpPr/>
          <p:nvPr/>
        </p:nvSpPr>
        <p:spPr>
          <a:xfrm>
            <a:off x="11749933" y="9116035"/>
            <a:ext cx="2729600" cy="15592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Suomi sai turvaa NL:a vastaan</a:t>
            </a:r>
            <a:endParaRPr sz="2667" dirty="0">
              <a:latin typeface="Calibri" panose="020F0502020204030204" pitchFamily="34" charset="0"/>
              <a:cs typeface="Calibri" panose="020F0502020204030204" pitchFamily="34" charset="0"/>
            </a:endParaRPr>
          </a:p>
        </p:txBody>
      </p:sp>
      <p:sp>
        <p:nvSpPr>
          <p:cNvPr id="322" name="Google Shape;322;g23f85abb92c_1_102"/>
          <p:cNvSpPr/>
          <p:nvPr/>
        </p:nvSpPr>
        <p:spPr>
          <a:xfrm>
            <a:off x="11866400" y="11541467"/>
            <a:ext cx="4361600" cy="17312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Saksa sai liittolaisen hyökkäys-</a:t>
            </a:r>
            <a:endParaRPr sz="2667" dirty="0">
              <a:latin typeface="Calibri" panose="020F0502020204030204" pitchFamily="34" charset="0"/>
              <a:cs typeface="Calibri" panose="020F0502020204030204" pitchFamily="34" charset="0"/>
            </a:endParaRPr>
          </a:p>
          <a:p>
            <a:pPr algn="ctr"/>
            <a:r>
              <a:rPr lang="fi" sz="2667" dirty="0">
                <a:latin typeface="Calibri" panose="020F0502020204030204" pitchFamily="34" charset="0"/>
                <a:cs typeface="Calibri" panose="020F0502020204030204" pitchFamily="34" charset="0"/>
              </a:rPr>
              <a:t>suunnitelmiinsa itään</a:t>
            </a:r>
            <a:endParaRPr sz="2667" dirty="0">
              <a:latin typeface="Calibri" panose="020F0502020204030204" pitchFamily="34" charset="0"/>
              <a:cs typeface="Calibri" panose="020F0502020204030204" pitchFamily="34" charset="0"/>
            </a:endParaRPr>
          </a:p>
        </p:txBody>
      </p:sp>
      <p:cxnSp>
        <p:nvCxnSpPr>
          <p:cNvPr id="323" name="Google Shape;323;g23f85abb92c_1_102"/>
          <p:cNvCxnSpPr>
            <a:cxnSpLocks/>
          </p:cNvCxnSpPr>
          <p:nvPr/>
        </p:nvCxnSpPr>
        <p:spPr>
          <a:xfrm>
            <a:off x="9446400" y="5656669"/>
            <a:ext cx="958733" cy="658598"/>
          </a:xfrm>
          <a:prstGeom prst="straightConnector1">
            <a:avLst/>
          </a:prstGeom>
          <a:noFill/>
          <a:ln w="38100" cap="flat" cmpd="sng">
            <a:solidFill>
              <a:srgbClr val="00BBC9"/>
            </a:solidFill>
            <a:prstDash val="solid"/>
            <a:round/>
            <a:headEnd type="none" w="med" len="med"/>
            <a:tailEnd type="triangle" w="med" len="med"/>
          </a:ln>
        </p:spPr>
      </p:cxnSp>
      <p:cxnSp>
        <p:nvCxnSpPr>
          <p:cNvPr id="324" name="Google Shape;324;g23f85abb92c_1_102"/>
          <p:cNvCxnSpPr>
            <a:cxnSpLocks/>
          </p:cNvCxnSpPr>
          <p:nvPr/>
        </p:nvCxnSpPr>
        <p:spPr>
          <a:xfrm flipV="1">
            <a:off x="9376603" y="7533267"/>
            <a:ext cx="1028664" cy="524601"/>
          </a:xfrm>
          <a:prstGeom prst="straightConnector1">
            <a:avLst/>
          </a:prstGeom>
          <a:noFill/>
          <a:ln w="38100" cap="flat" cmpd="sng">
            <a:solidFill>
              <a:srgbClr val="00BBC9"/>
            </a:solidFill>
            <a:prstDash val="solid"/>
            <a:round/>
            <a:headEnd type="none" w="med" len="med"/>
            <a:tailEnd type="triangle" w="med" len="med"/>
          </a:ln>
        </p:spPr>
      </p:cxnSp>
      <p:cxnSp>
        <p:nvCxnSpPr>
          <p:cNvPr id="325" name="Google Shape;325;g23f85abb92c_1_102"/>
          <p:cNvCxnSpPr>
            <a:cxnSpLocks/>
          </p:cNvCxnSpPr>
          <p:nvPr/>
        </p:nvCxnSpPr>
        <p:spPr>
          <a:xfrm>
            <a:off x="13958967" y="6858000"/>
            <a:ext cx="2180800" cy="0"/>
          </a:xfrm>
          <a:prstGeom prst="straightConnector1">
            <a:avLst/>
          </a:prstGeom>
          <a:noFill/>
          <a:ln w="38100" cap="flat" cmpd="sng">
            <a:solidFill>
              <a:srgbClr val="00BBC9"/>
            </a:solidFill>
            <a:prstDash val="solid"/>
            <a:round/>
            <a:headEnd type="none" w="med" len="med"/>
            <a:tailEnd type="triangle" w="med" len="med"/>
          </a:ln>
        </p:spPr>
      </p:cxnSp>
      <p:cxnSp>
        <p:nvCxnSpPr>
          <p:cNvPr id="326" name="Google Shape;326;g23f85abb92c_1_102"/>
          <p:cNvCxnSpPr>
            <a:stCxn id="305" idx="1"/>
          </p:cNvCxnSpPr>
          <p:nvPr/>
        </p:nvCxnSpPr>
        <p:spPr>
          <a:xfrm flipH="1">
            <a:off x="9357635" y="3672000"/>
            <a:ext cx="976000" cy="572800"/>
          </a:xfrm>
          <a:prstGeom prst="straightConnector1">
            <a:avLst/>
          </a:prstGeom>
          <a:noFill/>
          <a:ln w="38100" cap="flat" cmpd="sng">
            <a:solidFill>
              <a:srgbClr val="00BBC9"/>
            </a:solidFill>
            <a:prstDash val="solid"/>
            <a:round/>
            <a:headEnd type="none" w="med" len="med"/>
            <a:tailEnd type="triangle" w="med" len="med"/>
          </a:ln>
        </p:spPr>
      </p:cxnSp>
      <p:cxnSp>
        <p:nvCxnSpPr>
          <p:cNvPr id="327" name="Google Shape;327;g23f85abb92c_1_102"/>
          <p:cNvCxnSpPr>
            <a:cxnSpLocks/>
          </p:cNvCxnSpPr>
          <p:nvPr/>
        </p:nvCxnSpPr>
        <p:spPr>
          <a:xfrm flipV="1">
            <a:off x="2572733" y="2040000"/>
            <a:ext cx="766867" cy="642000"/>
          </a:xfrm>
          <a:prstGeom prst="straightConnector1">
            <a:avLst/>
          </a:prstGeom>
          <a:noFill/>
          <a:ln w="38100" cap="flat" cmpd="sng">
            <a:solidFill>
              <a:srgbClr val="00BBC9"/>
            </a:solidFill>
            <a:prstDash val="solid"/>
            <a:round/>
            <a:headEnd type="none" w="med" len="med"/>
            <a:tailEnd type="triangle" w="med" len="med"/>
          </a:ln>
        </p:spPr>
      </p:cxnSp>
      <p:cxnSp>
        <p:nvCxnSpPr>
          <p:cNvPr id="328" name="Google Shape;328;g23f85abb92c_1_102"/>
          <p:cNvCxnSpPr>
            <a:cxnSpLocks/>
          </p:cNvCxnSpPr>
          <p:nvPr/>
        </p:nvCxnSpPr>
        <p:spPr>
          <a:xfrm>
            <a:off x="4539927" y="7413582"/>
            <a:ext cx="1006268" cy="584801"/>
          </a:xfrm>
          <a:prstGeom prst="straightConnector1">
            <a:avLst/>
          </a:prstGeom>
          <a:noFill/>
          <a:ln w="38100" cap="flat" cmpd="sng">
            <a:solidFill>
              <a:srgbClr val="00BBC9"/>
            </a:solidFill>
            <a:prstDash val="solid"/>
            <a:round/>
            <a:headEnd type="none" w="med" len="med"/>
            <a:tailEnd type="triangle" w="med" len="med"/>
          </a:ln>
        </p:spPr>
      </p:cxnSp>
      <p:cxnSp>
        <p:nvCxnSpPr>
          <p:cNvPr id="329" name="Google Shape;329;g23f85abb92c_1_102"/>
          <p:cNvCxnSpPr/>
          <p:nvPr/>
        </p:nvCxnSpPr>
        <p:spPr>
          <a:xfrm flipH="1">
            <a:off x="4681933" y="2027600"/>
            <a:ext cx="2030400" cy="1034400"/>
          </a:xfrm>
          <a:prstGeom prst="straightConnector1">
            <a:avLst/>
          </a:prstGeom>
          <a:noFill/>
          <a:ln w="38100" cap="flat" cmpd="sng">
            <a:solidFill>
              <a:srgbClr val="00BBC9"/>
            </a:solidFill>
            <a:prstDash val="solid"/>
            <a:round/>
            <a:headEnd type="none" w="med" len="med"/>
            <a:tailEnd type="triangle" w="med" len="med"/>
          </a:ln>
        </p:spPr>
      </p:cxnSp>
      <p:cxnSp>
        <p:nvCxnSpPr>
          <p:cNvPr id="330" name="Google Shape;330;g23f85abb92c_1_102"/>
          <p:cNvCxnSpPr>
            <a:cxnSpLocks/>
          </p:cNvCxnSpPr>
          <p:nvPr/>
        </p:nvCxnSpPr>
        <p:spPr>
          <a:xfrm flipV="1">
            <a:off x="4626603" y="8968485"/>
            <a:ext cx="948467" cy="730333"/>
          </a:xfrm>
          <a:prstGeom prst="straightConnector1">
            <a:avLst/>
          </a:prstGeom>
          <a:noFill/>
          <a:ln w="38100" cap="flat" cmpd="sng">
            <a:solidFill>
              <a:srgbClr val="00BBC9"/>
            </a:solidFill>
            <a:prstDash val="solid"/>
            <a:round/>
            <a:headEnd type="none" w="med" len="med"/>
            <a:tailEnd type="triangle" w="med" len="med"/>
          </a:ln>
        </p:spPr>
      </p:cxnSp>
      <p:cxnSp>
        <p:nvCxnSpPr>
          <p:cNvPr id="331" name="Google Shape;331;g23f85abb92c_1_102"/>
          <p:cNvCxnSpPr>
            <a:cxnSpLocks/>
          </p:cNvCxnSpPr>
          <p:nvPr/>
        </p:nvCxnSpPr>
        <p:spPr>
          <a:xfrm>
            <a:off x="3843867" y="11162000"/>
            <a:ext cx="1172466" cy="526400"/>
          </a:xfrm>
          <a:prstGeom prst="straightConnector1">
            <a:avLst/>
          </a:prstGeom>
          <a:noFill/>
          <a:ln w="38100" cap="flat" cmpd="sng">
            <a:solidFill>
              <a:srgbClr val="00BBC9"/>
            </a:solidFill>
            <a:prstDash val="solid"/>
            <a:round/>
            <a:headEnd type="none" w="med" len="med"/>
            <a:tailEnd type="triangle" w="med" len="med"/>
          </a:ln>
        </p:spPr>
      </p:cxnSp>
      <p:cxnSp>
        <p:nvCxnSpPr>
          <p:cNvPr id="332" name="Google Shape;332;g23f85abb92c_1_102"/>
          <p:cNvCxnSpPr>
            <a:cxnSpLocks/>
            <a:stCxn id="311" idx="3"/>
            <a:endCxn id="322" idx="1"/>
          </p:cNvCxnSpPr>
          <p:nvPr/>
        </p:nvCxnSpPr>
        <p:spPr>
          <a:xfrm>
            <a:off x="8749200" y="12407067"/>
            <a:ext cx="3117200" cy="0"/>
          </a:xfrm>
          <a:prstGeom prst="straightConnector1">
            <a:avLst/>
          </a:prstGeom>
          <a:noFill/>
          <a:ln w="38100" cap="flat" cmpd="sng">
            <a:solidFill>
              <a:srgbClr val="00BBC9"/>
            </a:solidFill>
            <a:prstDash val="solid"/>
            <a:round/>
            <a:headEnd type="none" w="med" len="med"/>
            <a:tailEnd type="triangle" w="med" len="med"/>
          </a:ln>
        </p:spPr>
      </p:cxnSp>
      <p:cxnSp>
        <p:nvCxnSpPr>
          <p:cNvPr id="333" name="Google Shape;333;g23f85abb92c_1_102"/>
          <p:cNvCxnSpPr>
            <a:cxnSpLocks/>
          </p:cNvCxnSpPr>
          <p:nvPr/>
        </p:nvCxnSpPr>
        <p:spPr>
          <a:xfrm>
            <a:off x="4558400" y="4147333"/>
            <a:ext cx="937373" cy="608059"/>
          </a:xfrm>
          <a:prstGeom prst="straightConnector1">
            <a:avLst/>
          </a:prstGeom>
          <a:noFill/>
          <a:ln w="38100" cap="flat" cmpd="sng">
            <a:solidFill>
              <a:srgbClr val="00BBC9"/>
            </a:solidFill>
            <a:prstDash val="solid"/>
            <a:round/>
            <a:headEnd type="none" w="med" len="med"/>
            <a:tailEnd type="triangle" w="med" len="med"/>
          </a:ln>
        </p:spPr>
      </p:cxnSp>
      <p:cxnSp>
        <p:nvCxnSpPr>
          <p:cNvPr id="334" name="Google Shape;334;g23f85abb92c_1_102"/>
          <p:cNvCxnSpPr>
            <a:cxnSpLocks/>
          </p:cNvCxnSpPr>
          <p:nvPr/>
        </p:nvCxnSpPr>
        <p:spPr>
          <a:xfrm flipV="1">
            <a:off x="2522627" y="4262533"/>
            <a:ext cx="1181" cy="1784600"/>
          </a:xfrm>
          <a:prstGeom prst="straightConnector1">
            <a:avLst/>
          </a:prstGeom>
          <a:noFill/>
          <a:ln w="38100" cap="flat" cmpd="sng">
            <a:solidFill>
              <a:srgbClr val="00BBC9"/>
            </a:solidFill>
            <a:prstDash val="solid"/>
            <a:round/>
            <a:headEnd type="none" w="med" len="med"/>
            <a:tailEnd type="triangle" w="med" len="med"/>
          </a:ln>
        </p:spPr>
      </p:cxnSp>
      <p:cxnSp>
        <p:nvCxnSpPr>
          <p:cNvPr id="336" name="Google Shape;336;g23f85abb92c_1_102"/>
          <p:cNvCxnSpPr/>
          <p:nvPr/>
        </p:nvCxnSpPr>
        <p:spPr>
          <a:xfrm flipH="1">
            <a:off x="19784933" y="10505600"/>
            <a:ext cx="755200" cy="1096000"/>
          </a:xfrm>
          <a:prstGeom prst="straightConnector1">
            <a:avLst/>
          </a:prstGeom>
          <a:noFill/>
          <a:ln w="38100" cap="flat" cmpd="sng">
            <a:solidFill>
              <a:srgbClr val="00BBC9"/>
            </a:solidFill>
            <a:prstDash val="solid"/>
            <a:round/>
            <a:headEnd type="none" w="med" len="med"/>
            <a:tailEnd type="triangle" w="med" len="med"/>
          </a:ln>
        </p:spPr>
      </p:cxnSp>
      <p:cxnSp>
        <p:nvCxnSpPr>
          <p:cNvPr id="339" name="Google Shape;339;g23f85abb92c_1_102"/>
          <p:cNvCxnSpPr>
            <a:stCxn id="316" idx="1"/>
            <a:endCxn id="315" idx="3"/>
          </p:cNvCxnSpPr>
          <p:nvPr/>
        </p:nvCxnSpPr>
        <p:spPr>
          <a:xfrm flipH="1">
            <a:off x="17850800" y="1050467"/>
            <a:ext cx="2176667" cy="0"/>
          </a:xfrm>
          <a:prstGeom prst="straightConnector1">
            <a:avLst/>
          </a:prstGeom>
          <a:noFill/>
          <a:ln w="38100" cap="flat" cmpd="sng">
            <a:solidFill>
              <a:srgbClr val="00BBC9"/>
            </a:solidFill>
            <a:prstDash val="solid"/>
            <a:round/>
            <a:headEnd type="none" w="med" len="med"/>
            <a:tailEnd type="triangle" w="med" len="med"/>
          </a:ln>
        </p:spPr>
      </p:cxnSp>
      <p:cxnSp>
        <p:nvCxnSpPr>
          <p:cNvPr id="341" name="Google Shape;341;g23f85abb92c_1_102"/>
          <p:cNvCxnSpPr>
            <a:cxnSpLocks/>
          </p:cNvCxnSpPr>
          <p:nvPr/>
        </p:nvCxnSpPr>
        <p:spPr>
          <a:xfrm flipH="1">
            <a:off x="21514533" y="4777867"/>
            <a:ext cx="1010800" cy="1269266"/>
          </a:xfrm>
          <a:prstGeom prst="straightConnector1">
            <a:avLst/>
          </a:prstGeom>
          <a:noFill/>
          <a:ln w="38100" cap="flat" cmpd="sng">
            <a:solidFill>
              <a:srgbClr val="00BBC9"/>
            </a:solidFill>
            <a:prstDash val="solid"/>
            <a:round/>
            <a:headEnd type="none" w="med" len="med"/>
            <a:tailEnd type="triangle" w="med" len="med"/>
          </a:ln>
        </p:spPr>
      </p:cxnSp>
      <p:cxnSp>
        <p:nvCxnSpPr>
          <p:cNvPr id="342" name="Google Shape;342;g23f85abb92c_1_102"/>
          <p:cNvCxnSpPr>
            <a:cxnSpLocks/>
          </p:cNvCxnSpPr>
          <p:nvPr/>
        </p:nvCxnSpPr>
        <p:spPr>
          <a:xfrm>
            <a:off x="19398400" y="3672000"/>
            <a:ext cx="0" cy="2424133"/>
          </a:xfrm>
          <a:prstGeom prst="straightConnector1">
            <a:avLst/>
          </a:prstGeom>
          <a:noFill/>
          <a:ln w="38100" cap="flat" cmpd="sng">
            <a:solidFill>
              <a:srgbClr val="00BBC9"/>
            </a:solidFill>
            <a:prstDash val="solid"/>
            <a:round/>
            <a:headEnd type="none" w="med" len="med"/>
            <a:tailEnd type="triangle" w="med" len="med"/>
          </a:ln>
        </p:spPr>
      </p:cxnSp>
      <p:cxnSp>
        <p:nvCxnSpPr>
          <p:cNvPr id="343" name="Google Shape;343;g23f85abb92c_1_102"/>
          <p:cNvCxnSpPr>
            <a:stCxn id="315" idx="2"/>
          </p:cNvCxnSpPr>
          <p:nvPr/>
        </p:nvCxnSpPr>
        <p:spPr>
          <a:xfrm>
            <a:off x="16302400" y="1703667"/>
            <a:ext cx="814400" cy="4238400"/>
          </a:xfrm>
          <a:prstGeom prst="straightConnector1">
            <a:avLst/>
          </a:prstGeom>
          <a:noFill/>
          <a:ln w="38100" cap="flat" cmpd="sng">
            <a:solidFill>
              <a:srgbClr val="00BBC9"/>
            </a:solidFill>
            <a:prstDash val="solid"/>
            <a:round/>
            <a:headEnd type="none" w="med" len="med"/>
            <a:tailEnd type="triangle" w="med" len="med"/>
          </a:ln>
        </p:spPr>
      </p:cxnSp>
      <p:cxnSp>
        <p:nvCxnSpPr>
          <p:cNvPr id="344" name="Google Shape;344;g23f85abb92c_1_102"/>
          <p:cNvCxnSpPr>
            <a:endCxn id="321" idx="3"/>
          </p:cNvCxnSpPr>
          <p:nvPr/>
        </p:nvCxnSpPr>
        <p:spPr>
          <a:xfrm flipH="1">
            <a:off x="14479533" y="9742835"/>
            <a:ext cx="1265600" cy="152800"/>
          </a:xfrm>
          <a:prstGeom prst="straightConnector1">
            <a:avLst/>
          </a:prstGeom>
          <a:noFill/>
          <a:ln w="38100" cap="flat" cmpd="sng">
            <a:solidFill>
              <a:srgbClr val="00BBC9"/>
            </a:solidFill>
            <a:prstDash val="solid"/>
            <a:round/>
            <a:headEnd type="none" w="med" len="med"/>
            <a:tailEnd type="triangle" w="med" len="med"/>
          </a:ln>
        </p:spPr>
      </p:cxnSp>
      <p:cxnSp>
        <p:nvCxnSpPr>
          <p:cNvPr id="345" name="Google Shape;345;g23f85abb92c_1_102"/>
          <p:cNvCxnSpPr>
            <a:endCxn id="320" idx="0"/>
          </p:cNvCxnSpPr>
          <p:nvPr/>
        </p:nvCxnSpPr>
        <p:spPr>
          <a:xfrm flipH="1">
            <a:off x="17180400" y="7676533"/>
            <a:ext cx="670400" cy="1261600"/>
          </a:xfrm>
          <a:prstGeom prst="straightConnector1">
            <a:avLst/>
          </a:prstGeom>
          <a:noFill/>
          <a:ln w="38100" cap="flat" cmpd="sng">
            <a:solidFill>
              <a:srgbClr val="00BBC9"/>
            </a:solidFill>
            <a:prstDash val="solid"/>
            <a:round/>
            <a:headEnd type="none" w="med" len="med"/>
            <a:tailEnd type="triangle" w="med" len="med"/>
          </a:ln>
        </p:spPr>
      </p:cxnSp>
      <p:cxnSp>
        <p:nvCxnSpPr>
          <p:cNvPr id="346" name="Google Shape;346;g23f85abb92c_1_102"/>
          <p:cNvCxnSpPr>
            <a:endCxn id="319" idx="0"/>
          </p:cNvCxnSpPr>
          <p:nvPr/>
        </p:nvCxnSpPr>
        <p:spPr>
          <a:xfrm>
            <a:off x="21270667" y="7679733"/>
            <a:ext cx="121600" cy="1258400"/>
          </a:xfrm>
          <a:prstGeom prst="straightConnector1">
            <a:avLst/>
          </a:prstGeom>
          <a:noFill/>
          <a:ln w="38100" cap="flat" cmpd="sng">
            <a:solidFill>
              <a:srgbClr val="00BBC9"/>
            </a:solidFill>
            <a:prstDash val="solid"/>
            <a:round/>
            <a:headEnd type="none" w="med" len="med"/>
            <a:tailEnd type="triangle" w="med" len="med"/>
          </a:ln>
        </p:spPr>
      </p:cxnSp>
      <p:cxnSp>
        <p:nvCxnSpPr>
          <p:cNvPr id="347" name="Google Shape;347;g23f85abb92c_1_102"/>
          <p:cNvCxnSpPr/>
          <p:nvPr/>
        </p:nvCxnSpPr>
        <p:spPr>
          <a:xfrm flipH="1">
            <a:off x="15545733" y="10505600"/>
            <a:ext cx="365600" cy="1023200"/>
          </a:xfrm>
          <a:prstGeom prst="straightConnector1">
            <a:avLst/>
          </a:prstGeom>
          <a:noFill/>
          <a:ln w="38100" cap="flat" cmpd="sng">
            <a:solidFill>
              <a:srgbClr val="00BBC9"/>
            </a:solidFill>
            <a:prstDash val="solid"/>
            <a:round/>
            <a:headEnd type="none" w="med" len="med"/>
            <a:tailEnd type="triangle" w="med" len="med"/>
          </a:ln>
        </p:spPr>
      </p:cxnSp>
      <p:cxnSp>
        <p:nvCxnSpPr>
          <p:cNvPr id="348" name="Google Shape;348;g23f85abb92c_1_102"/>
          <p:cNvCxnSpPr>
            <a:endCxn id="317" idx="0"/>
          </p:cNvCxnSpPr>
          <p:nvPr/>
        </p:nvCxnSpPr>
        <p:spPr>
          <a:xfrm>
            <a:off x="22270133" y="10505867"/>
            <a:ext cx="255200" cy="1121600"/>
          </a:xfrm>
          <a:prstGeom prst="straightConnector1">
            <a:avLst/>
          </a:prstGeom>
          <a:noFill/>
          <a:ln w="38100" cap="flat" cmpd="sng">
            <a:solidFill>
              <a:srgbClr val="00BBC9"/>
            </a:solidFill>
            <a:prstDash val="solid"/>
            <a:round/>
            <a:headEnd type="none" w="med" len="med"/>
            <a:tailEnd type="triangle" w="med" len="med"/>
          </a:ln>
        </p:spPr>
      </p:cxnSp>
      <p:sp>
        <p:nvSpPr>
          <p:cNvPr id="2" name="Google Shape;303;g23f85abb92c_1_102">
            <a:extLst>
              <a:ext uri="{FF2B5EF4-FFF2-40B4-BE49-F238E27FC236}">
                <a16:creationId xmlns:a16="http://schemas.microsoft.com/office/drawing/2014/main" id="{6DC9A043-2A1D-7E25-943C-DF099E841C34}"/>
              </a:ext>
            </a:extLst>
          </p:cNvPr>
          <p:cNvSpPr/>
          <p:nvPr/>
        </p:nvSpPr>
        <p:spPr>
          <a:xfrm>
            <a:off x="14404000" y="4086084"/>
            <a:ext cx="3629600" cy="1559200"/>
          </a:xfrm>
          <a:prstGeom prst="rect">
            <a:avLst/>
          </a:prstGeom>
          <a:solidFill>
            <a:srgbClr val="EBB3D1"/>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3733" dirty="0">
                <a:latin typeface="Calibri" panose="020F0502020204030204" pitchFamily="34" charset="0"/>
                <a:cs typeface="Calibri" panose="020F0502020204030204" pitchFamily="34" charset="0"/>
              </a:rPr>
              <a:t>Suomen tilanne</a:t>
            </a:r>
            <a:endParaRPr sz="3733" dirty="0">
              <a:latin typeface="Calibri" panose="020F0502020204030204" pitchFamily="34" charset="0"/>
              <a:cs typeface="Calibri" panose="020F0502020204030204" pitchFamily="34" charset="0"/>
            </a:endParaRPr>
          </a:p>
        </p:txBody>
      </p:sp>
      <p:cxnSp>
        <p:nvCxnSpPr>
          <p:cNvPr id="20" name="Google Shape;323;g23f85abb92c_1_102">
            <a:extLst>
              <a:ext uri="{FF2B5EF4-FFF2-40B4-BE49-F238E27FC236}">
                <a16:creationId xmlns:a16="http://schemas.microsoft.com/office/drawing/2014/main" id="{A4AF7494-665B-AFD2-0587-0FE4D87A12CB}"/>
              </a:ext>
            </a:extLst>
          </p:cNvPr>
          <p:cNvCxnSpPr>
            <a:cxnSpLocks/>
          </p:cNvCxnSpPr>
          <p:nvPr/>
        </p:nvCxnSpPr>
        <p:spPr>
          <a:xfrm flipV="1">
            <a:off x="13958967" y="5779267"/>
            <a:ext cx="1315433" cy="639704"/>
          </a:xfrm>
          <a:prstGeom prst="straightConnector1">
            <a:avLst/>
          </a:prstGeom>
          <a:noFill/>
          <a:ln w="38100" cap="flat" cmpd="sng">
            <a:solidFill>
              <a:srgbClr val="00BBC9"/>
            </a:solidFill>
            <a:prstDash val="solid"/>
            <a:round/>
            <a:headEnd type="none" w="med" len="med"/>
            <a:tailEnd type="triangle" w="med" len="med"/>
          </a:ln>
        </p:spPr>
      </p:cxnSp>
      <p:cxnSp>
        <p:nvCxnSpPr>
          <p:cNvPr id="24" name="Google Shape;323;g23f85abb92c_1_102">
            <a:extLst>
              <a:ext uri="{FF2B5EF4-FFF2-40B4-BE49-F238E27FC236}">
                <a16:creationId xmlns:a16="http://schemas.microsoft.com/office/drawing/2014/main" id="{32A8D1B9-E5E2-9FFB-C043-A137244C3A93}"/>
              </a:ext>
            </a:extLst>
          </p:cNvPr>
          <p:cNvCxnSpPr>
            <a:cxnSpLocks/>
          </p:cNvCxnSpPr>
          <p:nvPr/>
        </p:nvCxnSpPr>
        <p:spPr>
          <a:xfrm flipV="1">
            <a:off x="16032582" y="1894467"/>
            <a:ext cx="0" cy="2151950"/>
          </a:xfrm>
          <a:prstGeom prst="straightConnector1">
            <a:avLst/>
          </a:prstGeom>
          <a:noFill/>
          <a:ln w="38100" cap="flat" cmpd="sng">
            <a:solidFill>
              <a:srgbClr val="00BBC9"/>
            </a:solidFill>
            <a:prstDash val="solid"/>
            <a:round/>
            <a:headEnd type="none" w="med" len="med"/>
            <a:tailEnd type="triangle" w="med" len="med"/>
          </a:ln>
        </p:spPr>
      </p:cxnSp>
      <p:cxnSp>
        <p:nvCxnSpPr>
          <p:cNvPr id="28" name="Google Shape;323;g23f85abb92c_1_102">
            <a:extLst>
              <a:ext uri="{FF2B5EF4-FFF2-40B4-BE49-F238E27FC236}">
                <a16:creationId xmlns:a16="http://schemas.microsoft.com/office/drawing/2014/main" id="{9910DD72-F43A-98BF-2A06-46EAC465F225}"/>
              </a:ext>
            </a:extLst>
          </p:cNvPr>
          <p:cNvCxnSpPr>
            <a:cxnSpLocks/>
          </p:cNvCxnSpPr>
          <p:nvPr/>
        </p:nvCxnSpPr>
        <p:spPr>
          <a:xfrm flipV="1">
            <a:off x="17116800" y="3218667"/>
            <a:ext cx="788473" cy="799250"/>
          </a:xfrm>
          <a:prstGeom prst="straightConnector1">
            <a:avLst/>
          </a:prstGeom>
          <a:noFill/>
          <a:ln w="38100" cap="flat" cmpd="sng">
            <a:solidFill>
              <a:srgbClr val="00BBC9"/>
            </a:solidFill>
            <a:prstDash val="solid"/>
            <a:round/>
            <a:headEnd type="none" w="med" len="med"/>
            <a:tailEnd type="triangle" w="med" len="med"/>
          </a:ln>
        </p:spPr>
      </p:cxnSp>
      <p:cxnSp>
        <p:nvCxnSpPr>
          <p:cNvPr id="32" name="Google Shape;323;g23f85abb92c_1_102">
            <a:extLst>
              <a:ext uri="{FF2B5EF4-FFF2-40B4-BE49-F238E27FC236}">
                <a16:creationId xmlns:a16="http://schemas.microsoft.com/office/drawing/2014/main" id="{62A07C20-13A6-0DF0-CB38-898E982F909F}"/>
              </a:ext>
            </a:extLst>
          </p:cNvPr>
          <p:cNvCxnSpPr>
            <a:cxnSpLocks/>
          </p:cNvCxnSpPr>
          <p:nvPr/>
        </p:nvCxnSpPr>
        <p:spPr>
          <a:xfrm flipV="1">
            <a:off x="18080198" y="4046417"/>
            <a:ext cx="3190469" cy="896991"/>
          </a:xfrm>
          <a:prstGeom prst="straightConnector1">
            <a:avLst/>
          </a:prstGeom>
          <a:noFill/>
          <a:ln w="38100" cap="flat" cmpd="sng">
            <a:solidFill>
              <a:srgbClr val="00BBC9"/>
            </a:solidFill>
            <a:prstDash val="solid"/>
            <a:round/>
            <a:headEnd type="none" w="med" len="med"/>
            <a:tailEnd type="triangle" w="med" len="med"/>
          </a:ln>
        </p:spPr>
      </p:cxnSp>
      <p:sp>
        <p:nvSpPr>
          <p:cNvPr id="41" name="Google Shape;122;p14">
            <a:extLst>
              <a:ext uri="{FF2B5EF4-FFF2-40B4-BE49-F238E27FC236}">
                <a16:creationId xmlns:a16="http://schemas.microsoft.com/office/drawing/2014/main" id="{A3C8D51E-EB00-0AE3-5EF9-6705B185D905}"/>
              </a:ext>
            </a:extLst>
          </p:cNvPr>
          <p:cNvSpPr txBox="1">
            <a:spLocks/>
          </p:cNvSpPr>
          <p:nvPr/>
        </p:nvSpPr>
        <p:spPr>
          <a:xfrm>
            <a:off x="645533" y="12539633"/>
            <a:ext cx="8229600" cy="730200"/>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buSzPts val="1400"/>
            </a:pPr>
            <a:r>
              <a:rPr lang="fi-FI" dirty="0"/>
              <a:t>Forum Historia Kertaus, HI3 Luku 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Luku 5: YYA-sopimuksen vaikutuksia Suomen ulkopolitiikkaan</a:t>
            </a:r>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extLst>
      <p:ext uri="{BB962C8B-B14F-4D97-AF65-F5344CB8AC3E}">
        <p14:creationId xmlns:p14="http://schemas.microsoft.com/office/powerpoint/2010/main" val="881673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Miten YYA-sopimus (1948–91) vaikutti Suomen ulkopolitiikkaan?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85000" lnSpcReduction="20000"/>
          </a:bodyPr>
          <a:lstStyle/>
          <a:p>
            <a:pPr marL="0" lvl="0" indent="0">
              <a:spcBef>
                <a:spcPts val="0"/>
              </a:spcBef>
            </a:pPr>
            <a:r>
              <a:rPr lang="fi-FI" i="1" dirty="0"/>
              <a:t>1 artikla</a:t>
            </a:r>
          </a:p>
          <a:p>
            <a:pPr marL="0" lvl="0" indent="0">
              <a:spcBef>
                <a:spcPts val="0"/>
              </a:spcBef>
            </a:pPr>
            <a:endParaRPr lang="fi-FI" i="1" dirty="0"/>
          </a:p>
          <a:p>
            <a:pPr marL="0" lvl="0" indent="0">
              <a:spcBef>
                <a:spcPts val="0"/>
              </a:spcBef>
            </a:pPr>
            <a:r>
              <a:rPr lang="fi-FI" i="1" dirty="0"/>
              <a:t>Siinä tapauksessa, että Suomi tai Neuvostoliitto Suomen alueen kautta joutuvat aseellisen hyökkäyksen kohteeksi Saksan tai muun sen kanssa liitossa olevan valtion taholta, Suomi uskollisena velvollisuuksilleen itsenäisenä valtiona tulee taistelemaan hyökkäyksen torjumiseksi. Suomi kohdistaa tällöin kaikki käytettävissään olevat voimat puolustamaan alueensa koskemattomuutta maalla, merellä ja ilmassa ja tekee sen Suomen rajojen sisäpuolella tämän sopimuksen määrittelemien velvoitustensa mukaisesti tarpeen vaatiessa Neuvostoliiton avustamana tai yhdessä sen kanssa.</a:t>
            </a:r>
          </a:p>
          <a:p>
            <a:pPr marL="857250" lvl="0" indent="-857250">
              <a:spcBef>
                <a:spcPts val="0"/>
              </a:spcBef>
              <a:buFont typeface="Arial"/>
              <a:buChar char="•"/>
            </a:pPr>
            <a:endParaRPr lang="fi-FI" i="1" dirty="0"/>
          </a:p>
          <a:p>
            <a:pPr marL="0" lvl="0" indent="0">
              <a:spcBef>
                <a:spcPts val="0"/>
              </a:spcBef>
            </a:pPr>
            <a:r>
              <a:rPr lang="fi-FI" i="1" dirty="0"/>
              <a:t>Yllämainituissa tapauksissa Neuvostoliitto antaa Suomelle tarpeen vaatimaa apua, jonka antamisesta Sopimuspuolet sopivat keskenään.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12</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HI3 Luku 5</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2" end="2"/>
                                            </p:txEl>
                                          </p:spTgt>
                                        </p:tgtEl>
                                        <p:attrNameLst>
                                          <p:attrName>style.visibility</p:attrName>
                                        </p:attrNameLst>
                                      </p:cBhvr>
                                      <p:to>
                                        <p:strVal val="visible"/>
                                      </p:to>
                                    </p:set>
                                    <p:animEffect transition="in" filter="fade">
                                      <p:cBhvr>
                                        <p:cTn id="12" dur="500"/>
                                        <p:tgtEl>
                                          <p:spTgt spid="12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4" end="4"/>
                                            </p:txEl>
                                          </p:spTgt>
                                        </p:tgtEl>
                                        <p:attrNameLst>
                                          <p:attrName>style.visibility</p:attrName>
                                        </p:attrNameLst>
                                      </p:cBhvr>
                                      <p:to>
                                        <p:strVal val="visible"/>
                                      </p:to>
                                    </p:set>
                                    <p:animEffect transition="in" filter="fade">
                                      <p:cBhvr>
                                        <p:cTn id="17" dur="500"/>
                                        <p:tgtEl>
                                          <p:spTgt spid="1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Miten YYA-sopimus (1948–91) vaikutti Suomen ulkopolitiikkaan?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lnSpcReduction="10000"/>
          </a:bodyPr>
          <a:lstStyle/>
          <a:p>
            <a:pPr marL="857250" lvl="0" indent="-857250">
              <a:spcBef>
                <a:spcPts val="0"/>
              </a:spcBef>
              <a:buFont typeface="Arial"/>
              <a:buChar char="•"/>
            </a:pPr>
            <a:r>
              <a:rPr lang="fi-FI" dirty="0"/>
              <a:t>Neuvostoliitto olisi voinut käyttää sopimusta hyväkseen ja tuoda sotajoukot Suomeen ”puolustamaan Neuvostoliittoa”.</a:t>
            </a:r>
          </a:p>
          <a:p>
            <a:pPr marL="857250" lvl="0" indent="-857250">
              <a:spcBef>
                <a:spcPts val="0"/>
              </a:spcBef>
              <a:buFont typeface="Arial"/>
              <a:buChar char="•"/>
            </a:pPr>
            <a:r>
              <a:rPr lang="fi-FI" dirty="0"/>
              <a:t>Tämän vuoksi Suomen tavoitteena oli vakuuttaa Neuvostoliitto ystävällismielisestä linjasta ja pysyä pois lännen leiristä.</a:t>
            </a:r>
          </a:p>
          <a:p>
            <a:pPr marL="857250" lvl="0" indent="-857250">
              <a:spcBef>
                <a:spcPts val="0"/>
              </a:spcBef>
              <a:buFont typeface="Arial"/>
              <a:buChar char="•"/>
            </a:pPr>
            <a:r>
              <a:rPr lang="fi-FI" dirty="0"/>
              <a:t>Toisaalta Neuvostoliitto saattoi antaa Suomelle liikkumatilaa ulkopolitiikassa, koska sillä oli YYA-sopimus, johon saattoi aina vedota.</a:t>
            </a:r>
          </a:p>
          <a:p>
            <a:pPr marL="857250" lvl="0" indent="-857250">
              <a:spcBef>
                <a:spcPts val="0"/>
              </a:spcBef>
              <a:buFont typeface="Arial"/>
              <a:buChar char="•"/>
            </a:pPr>
            <a:r>
              <a:rPr lang="fi-FI" dirty="0"/>
              <a:t>Eli YYA-sopimus toisaalta rajoitti Suomen puolueettomuutta, toisaalta helpotti hyvien suhteiden solmimista idän lisäksi myös länteen.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13</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HI3 Luku 5</a:t>
            </a:r>
            <a:endParaRPr dirty="0"/>
          </a:p>
        </p:txBody>
      </p:sp>
    </p:spTree>
    <p:extLst>
      <p:ext uri="{BB962C8B-B14F-4D97-AF65-F5344CB8AC3E}">
        <p14:creationId xmlns:p14="http://schemas.microsoft.com/office/powerpoint/2010/main" val="3137346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Luku 6: Elinkeinorakenteen muutoksen syitä ja seurauksia</a:t>
            </a:r>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extLst>
      <p:ext uri="{BB962C8B-B14F-4D97-AF65-F5344CB8AC3E}">
        <p14:creationId xmlns:p14="http://schemas.microsoft.com/office/powerpoint/2010/main" val="589686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Google Shape;381;g23f85abb92c_1_160"/>
          <p:cNvSpPr/>
          <p:nvPr/>
        </p:nvSpPr>
        <p:spPr>
          <a:xfrm>
            <a:off x="4956235" y="5511400"/>
            <a:ext cx="4994400" cy="1632000"/>
          </a:xfrm>
          <a:prstGeom prst="rect">
            <a:avLst/>
          </a:prstGeom>
          <a:solidFill>
            <a:srgbClr val="EBB3D1"/>
          </a:solidFill>
          <a:ln w="3810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4000" b="1" dirty="0">
                <a:latin typeface="Calibri" panose="020F0502020204030204" pitchFamily="34" charset="0"/>
                <a:cs typeface="Calibri" panose="020F0502020204030204" pitchFamily="34" charset="0"/>
              </a:rPr>
              <a:t>Elinkeinorakenteen muutos 1950–80</a:t>
            </a:r>
            <a:endParaRPr sz="4000" b="1" dirty="0">
              <a:latin typeface="Calibri" panose="020F0502020204030204" pitchFamily="34" charset="0"/>
              <a:cs typeface="Calibri" panose="020F0502020204030204" pitchFamily="34" charset="0"/>
            </a:endParaRPr>
          </a:p>
        </p:txBody>
      </p:sp>
      <p:sp>
        <p:nvSpPr>
          <p:cNvPr id="382" name="Google Shape;382;g23f85abb92c_1_160"/>
          <p:cNvSpPr/>
          <p:nvPr/>
        </p:nvSpPr>
        <p:spPr>
          <a:xfrm>
            <a:off x="530933" y="3221368"/>
            <a:ext cx="2972000" cy="1291200"/>
          </a:xfrm>
          <a:prstGeom prst="roundRect">
            <a:avLst>
              <a:gd name="adj" fmla="val 16667"/>
            </a:avLst>
          </a:prstGeom>
          <a:solidFill>
            <a:srgbClr val="FBE8C5"/>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maatalouden tehostuminen</a:t>
            </a:r>
            <a:endParaRPr sz="2667">
              <a:latin typeface="Calibri" panose="020F0502020204030204" pitchFamily="34" charset="0"/>
              <a:cs typeface="Calibri" panose="020F0502020204030204" pitchFamily="34" charset="0"/>
            </a:endParaRPr>
          </a:p>
        </p:txBody>
      </p:sp>
      <p:sp>
        <p:nvSpPr>
          <p:cNvPr id="383" name="Google Shape;383;g23f85abb92c_1_160"/>
          <p:cNvSpPr/>
          <p:nvPr/>
        </p:nvSpPr>
        <p:spPr>
          <a:xfrm>
            <a:off x="530933" y="5535600"/>
            <a:ext cx="2972000" cy="1632000"/>
          </a:xfrm>
          <a:prstGeom prst="roundRect">
            <a:avLst>
              <a:gd name="adj" fmla="val 16667"/>
            </a:avLst>
          </a:prstGeom>
          <a:solidFill>
            <a:srgbClr val="FBE8C5"/>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työpaikkoja ei riittänyt maaseudulla</a:t>
            </a:r>
            <a:endParaRPr sz="2667" dirty="0">
              <a:latin typeface="Calibri" panose="020F0502020204030204" pitchFamily="34" charset="0"/>
              <a:cs typeface="Calibri" panose="020F0502020204030204" pitchFamily="34" charset="0"/>
            </a:endParaRPr>
          </a:p>
        </p:txBody>
      </p:sp>
      <p:sp>
        <p:nvSpPr>
          <p:cNvPr id="384" name="Google Shape;384;g23f85abb92c_1_160"/>
          <p:cNvSpPr/>
          <p:nvPr/>
        </p:nvSpPr>
        <p:spPr>
          <a:xfrm>
            <a:off x="530933" y="1451200"/>
            <a:ext cx="2972000" cy="747200"/>
          </a:xfrm>
          <a:prstGeom prst="roundRect">
            <a:avLst>
              <a:gd name="adj" fmla="val 16667"/>
            </a:avLst>
          </a:prstGeom>
          <a:solidFill>
            <a:srgbClr val="FBE8C5"/>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ylituotanto</a:t>
            </a:r>
            <a:endParaRPr sz="2667">
              <a:latin typeface="Calibri" panose="020F0502020204030204" pitchFamily="34" charset="0"/>
              <a:cs typeface="Calibri" panose="020F0502020204030204" pitchFamily="34" charset="0"/>
            </a:endParaRPr>
          </a:p>
        </p:txBody>
      </p:sp>
      <p:sp>
        <p:nvSpPr>
          <p:cNvPr id="385" name="Google Shape;385;g23f85abb92c_1_160"/>
          <p:cNvSpPr/>
          <p:nvPr/>
        </p:nvSpPr>
        <p:spPr>
          <a:xfrm>
            <a:off x="4497467" y="685733"/>
            <a:ext cx="4360800" cy="1019200"/>
          </a:xfrm>
          <a:prstGeom prst="roundRect">
            <a:avLst>
              <a:gd name="adj" fmla="val 16667"/>
            </a:avLst>
          </a:prstGeom>
          <a:solidFill>
            <a:srgbClr val="FBE8C5"/>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tehokkaat koneet ja lannoitteet</a:t>
            </a:r>
            <a:endParaRPr sz="2667" dirty="0">
              <a:latin typeface="Calibri" panose="020F0502020204030204" pitchFamily="34" charset="0"/>
              <a:cs typeface="Calibri" panose="020F0502020204030204" pitchFamily="34" charset="0"/>
            </a:endParaRPr>
          </a:p>
        </p:txBody>
      </p:sp>
      <p:sp>
        <p:nvSpPr>
          <p:cNvPr id="386" name="Google Shape;386;g23f85abb92c_1_160"/>
          <p:cNvSpPr/>
          <p:nvPr/>
        </p:nvSpPr>
        <p:spPr>
          <a:xfrm>
            <a:off x="530933" y="8337467"/>
            <a:ext cx="2972000" cy="2256800"/>
          </a:xfrm>
          <a:prstGeom prst="roundRect">
            <a:avLst>
              <a:gd name="adj" fmla="val 16667"/>
            </a:avLst>
          </a:prstGeom>
          <a:solidFill>
            <a:srgbClr val="FBE8C5"/>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moottorisaha </a:t>
            </a:r>
            <a:r>
              <a:rPr lang="fi" sz="2667" dirty="0">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vähensi</a:t>
            </a:r>
            <a:r>
              <a:rPr lang="fi" sz="2667" dirty="0">
                <a:latin typeface="Calibri" panose="020F0502020204030204" pitchFamily="34" charset="0"/>
                <a:cs typeface="Calibri" panose="020F0502020204030204" pitchFamily="34" charset="0"/>
              </a:rPr>
              <a:t> työvoiman tarvetta metsätöissä</a:t>
            </a:r>
            <a:endParaRPr sz="2667" dirty="0">
              <a:latin typeface="Calibri" panose="020F0502020204030204" pitchFamily="34" charset="0"/>
              <a:cs typeface="Calibri" panose="020F0502020204030204" pitchFamily="34" charset="0"/>
            </a:endParaRPr>
          </a:p>
        </p:txBody>
      </p:sp>
      <p:sp>
        <p:nvSpPr>
          <p:cNvPr id="387" name="Google Shape;387;g23f85abb92c_1_160"/>
          <p:cNvSpPr/>
          <p:nvPr/>
        </p:nvSpPr>
        <p:spPr>
          <a:xfrm>
            <a:off x="4497467" y="2953867"/>
            <a:ext cx="2972000" cy="1019200"/>
          </a:xfrm>
          <a:prstGeom prst="roundRect">
            <a:avLst>
              <a:gd name="adj" fmla="val 16667"/>
            </a:avLst>
          </a:prstGeom>
          <a:solidFill>
            <a:srgbClr val="FBE8C5"/>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suuret ikäluokat työikään</a:t>
            </a:r>
            <a:endParaRPr sz="2667" dirty="0">
              <a:latin typeface="Calibri" panose="020F0502020204030204" pitchFamily="34" charset="0"/>
              <a:cs typeface="Calibri" panose="020F0502020204030204" pitchFamily="34" charset="0"/>
            </a:endParaRPr>
          </a:p>
        </p:txBody>
      </p:sp>
      <p:sp>
        <p:nvSpPr>
          <p:cNvPr id="388" name="Google Shape;388;g23f85abb92c_1_160"/>
          <p:cNvSpPr/>
          <p:nvPr/>
        </p:nvSpPr>
        <p:spPr>
          <a:xfrm>
            <a:off x="11501400" y="3741067"/>
            <a:ext cx="2972000" cy="1420800"/>
          </a:xfrm>
          <a:prstGeom prst="roundRect">
            <a:avLst>
              <a:gd name="adj" fmla="val 16667"/>
            </a:avLst>
          </a:prstGeom>
          <a:solidFill>
            <a:srgbClr val="FAE1DE"/>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muuttoliike pois maaseudulta</a:t>
            </a:r>
            <a:endParaRPr sz="2667">
              <a:latin typeface="Calibri" panose="020F0502020204030204" pitchFamily="34" charset="0"/>
              <a:cs typeface="Calibri" panose="020F0502020204030204" pitchFamily="34" charset="0"/>
            </a:endParaRPr>
          </a:p>
        </p:txBody>
      </p:sp>
      <p:sp>
        <p:nvSpPr>
          <p:cNvPr id="389" name="Google Shape;389;g23f85abb92c_1_160"/>
          <p:cNvSpPr/>
          <p:nvPr/>
        </p:nvSpPr>
        <p:spPr>
          <a:xfrm>
            <a:off x="12626333" y="935933"/>
            <a:ext cx="2647200" cy="1019200"/>
          </a:xfrm>
          <a:prstGeom prst="roundRect">
            <a:avLst>
              <a:gd name="adj" fmla="val 16667"/>
            </a:avLst>
          </a:prstGeom>
          <a:solidFill>
            <a:srgbClr val="FAE1DE"/>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Ruotsi</a:t>
            </a:r>
            <a:endParaRPr sz="2667">
              <a:latin typeface="Calibri" panose="020F0502020204030204" pitchFamily="34" charset="0"/>
              <a:cs typeface="Calibri" panose="020F0502020204030204" pitchFamily="34" charset="0"/>
            </a:endParaRPr>
          </a:p>
        </p:txBody>
      </p:sp>
      <p:sp>
        <p:nvSpPr>
          <p:cNvPr id="390" name="Google Shape;390;g23f85abb92c_1_160"/>
          <p:cNvSpPr/>
          <p:nvPr/>
        </p:nvSpPr>
        <p:spPr>
          <a:xfrm>
            <a:off x="16057400" y="4277400"/>
            <a:ext cx="2525600" cy="1291200"/>
          </a:xfrm>
          <a:prstGeom prst="roundRect">
            <a:avLst>
              <a:gd name="adj" fmla="val 16667"/>
            </a:avLst>
          </a:prstGeom>
          <a:solidFill>
            <a:srgbClr val="FAE1DE"/>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kaupungit</a:t>
            </a:r>
            <a:endParaRPr sz="2667">
              <a:latin typeface="Calibri" panose="020F0502020204030204" pitchFamily="34" charset="0"/>
              <a:cs typeface="Calibri" panose="020F0502020204030204" pitchFamily="34" charset="0"/>
            </a:endParaRPr>
          </a:p>
        </p:txBody>
      </p:sp>
      <p:sp>
        <p:nvSpPr>
          <p:cNvPr id="391" name="Google Shape;391;g23f85abb92c_1_160"/>
          <p:cNvSpPr/>
          <p:nvPr/>
        </p:nvSpPr>
        <p:spPr>
          <a:xfrm>
            <a:off x="15834200" y="1686400"/>
            <a:ext cx="2972000" cy="1019200"/>
          </a:xfrm>
          <a:prstGeom prst="roundRect">
            <a:avLst>
              <a:gd name="adj" fmla="val 16667"/>
            </a:avLst>
          </a:prstGeom>
          <a:solidFill>
            <a:srgbClr val="FAE1DE"/>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lähiöiden rakentaminen</a:t>
            </a:r>
            <a:endParaRPr sz="2667">
              <a:latin typeface="Calibri" panose="020F0502020204030204" pitchFamily="34" charset="0"/>
              <a:cs typeface="Calibri" panose="020F0502020204030204" pitchFamily="34" charset="0"/>
            </a:endParaRPr>
          </a:p>
        </p:txBody>
      </p:sp>
      <p:sp>
        <p:nvSpPr>
          <p:cNvPr id="392" name="Google Shape;392;g23f85abb92c_1_160"/>
          <p:cNvSpPr/>
          <p:nvPr/>
        </p:nvSpPr>
        <p:spPr>
          <a:xfrm>
            <a:off x="13588933" y="6302933"/>
            <a:ext cx="3166400" cy="1420800"/>
          </a:xfrm>
          <a:prstGeom prst="roundRect">
            <a:avLst>
              <a:gd name="adj" fmla="val 16667"/>
            </a:avLst>
          </a:prstGeom>
          <a:solidFill>
            <a:srgbClr val="E0EAC8"/>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talouskasvu ja elintason nousu</a:t>
            </a:r>
            <a:endParaRPr sz="2667">
              <a:latin typeface="Calibri" panose="020F0502020204030204" pitchFamily="34" charset="0"/>
              <a:cs typeface="Calibri" panose="020F0502020204030204" pitchFamily="34" charset="0"/>
            </a:endParaRPr>
          </a:p>
        </p:txBody>
      </p:sp>
      <p:sp>
        <p:nvSpPr>
          <p:cNvPr id="393" name="Google Shape;393;g23f85abb92c_1_160"/>
          <p:cNvSpPr/>
          <p:nvPr/>
        </p:nvSpPr>
        <p:spPr>
          <a:xfrm>
            <a:off x="19981067" y="3465400"/>
            <a:ext cx="3166400" cy="1420800"/>
          </a:xfrm>
          <a:prstGeom prst="roundRect">
            <a:avLst>
              <a:gd name="adj" fmla="val 16667"/>
            </a:avLst>
          </a:prstGeom>
          <a:solidFill>
            <a:srgbClr val="E0EAC8"/>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kaupunki-</a:t>
            </a:r>
            <a:endParaRPr sz="2667">
              <a:latin typeface="Calibri" panose="020F0502020204030204" pitchFamily="34" charset="0"/>
              <a:cs typeface="Calibri" panose="020F0502020204030204" pitchFamily="34" charset="0"/>
            </a:endParaRPr>
          </a:p>
          <a:p>
            <a:pPr algn="ctr"/>
            <a:r>
              <a:rPr lang="fi" sz="2667">
                <a:latin typeface="Calibri" panose="020F0502020204030204" pitchFamily="34" charset="0"/>
                <a:cs typeface="Calibri" panose="020F0502020204030204" pitchFamily="34" charset="0"/>
              </a:rPr>
              <a:t>asuntojen mukavuudet</a:t>
            </a:r>
            <a:endParaRPr sz="2667">
              <a:latin typeface="Calibri" panose="020F0502020204030204" pitchFamily="34" charset="0"/>
              <a:cs typeface="Calibri" panose="020F0502020204030204" pitchFamily="34" charset="0"/>
            </a:endParaRPr>
          </a:p>
        </p:txBody>
      </p:sp>
      <p:sp>
        <p:nvSpPr>
          <p:cNvPr id="394" name="Google Shape;394;g23f85abb92c_1_160"/>
          <p:cNvSpPr/>
          <p:nvPr/>
        </p:nvSpPr>
        <p:spPr>
          <a:xfrm>
            <a:off x="19981067" y="5511400"/>
            <a:ext cx="3166400" cy="1420800"/>
          </a:xfrm>
          <a:prstGeom prst="roundRect">
            <a:avLst>
              <a:gd name="adj" fmla="val 16667"/>
            </a:avLst>
          </a:prstGeom>
          <a:solidFill>
            <a:srgbClr val="E0EAC8"/>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enemmän vapaa-aikaa</a:t>
            </a:r>
            <a:endParaRPr sz="2667">
              <a:latin typeface="Calibri" panose="020F0502020204030204" pitchFamily="34" charset="0"/>
              <a:cs typeface="Calibri" panose="020F0502020204030204" pitchFamily="34" charset="0"/>
            </a:endParaRPr>
          </a:p>
        </p:txBody>
      </p:sp>
      <p:sp>
        <p:nvSpPr>
          <p:cNvPr id="395" name="Google Shape;395;g23f85abb92c_1_160"/>
          <p:cNvSpPr/>
          <p:nvPr/>
        </p:nvSpPr>
        <p:spPr>
          <a:xfrm>
            <a:off x="19981067" y="7557400"/>
            <a:ext cx="3166400" cy="1420800"/>
          </a:xfrm>
          <a:prstGeom prst="roundRect">
            <a:avLst>
              <a:gd name="adj" fmla="val 16667"/>
            </a:avLst>
          </a:prstGeom>
          <a:solidFill>
            <a:srgbClr val="E0EAC8"/>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vähitellen kohti kulutusyhteis-</a:t>
            </a:r>
            <a:endParaRPr sz="2667">
              <a:latin typeface="Calibri" panose="020F0502020204030204" pitchFamily="34" charset="0"/>
              <a:cs typeface="Calibri" panose="020F0502020204030204" pitchFamily="34" charset="0"/>
            </a:endParaRPr>
          </a:p>
          <a:p>
            <a:pPr algn="ctr"/>
            <a:r>
              <a:rPr lang="fi" sz="2667">
                <a:latin typeface="Calibri" panose="020F0502020204030204" pitchFamily="34" charset="0"/>
                <a:cs typeface="Calibri" panose="020F0502020204030204" pitchFamily="34" charset="0"/>
              </a:rPr>
              <a:t>kuntaa</a:t>
            </a:r>
            <a:endParaRPr sz="2667">
              <a:latin typeface="Calibri" panose="020F0502020204030204" pitchFamily="34" charset="0"/>
              <a:cs typeface="Calibri" panose="020F0502020204030204" pitchFamily="34" charset="0"/>
            </a:endParaRPr>
          </a:p>
        </p:txBody>
      </p:sp>
      <p:sp>
        <p:nvSpPr>
          <p:cNvPr id="396" name="Google Shape;396;g23f85abb92c_1_160"/>
          <p:cNvSpPr/>
          <p:nvPr/>
        </p:nvSpPr>
        <p:spPr>
          <a:xfrm>
            <a:off x="19928267" y="9789267"/>
            <a:ext cx="3272000" cy="1420800"/>
          </a:xfrm>
          <a:prstGeom prst="roundRect">
            <a:avLst>
              <a:gd name="adj" fmla="val 16667"/>
            </a:avLst>
          </a:prstGeom>
          <a:solidFill>
            <a:srgbClr val="E0EAC8"/>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Suomesta pohjoismainen hyvinvointivaltio</a:t>
            </a:r>
            <a:endParaRPr sz="2667">
              <a:latin typeface="Calibri" panose="020F0502020204030204" pitchFamily="34" charset="0"/>
              <a:cs typeface="Calibri" panose="020F0502020204030204" pitchFamily="34" charset="0"/>
            </a:endParaRPr>
          </a:p>
        </p:txBody>
      </p:sp>
      <p:sp>
        <p:nvSpPr>
          <p:cNvPr id="397" name="Google Shape;397;g23f85abb92c_1_160"/>
          <p:cNvSpPr/>
          <p:nvPr/>
        </p:nvSpPr>
        <p:spPr>
          <a:xfrm>
            <a:off x="14693968" y="11046000"/>
            <a:ext cx="3272000" cy="1420800"/>
          </a:xfrm>
          <a:prstGeom prst="roundRect">
            <a:avLst>
              <a:gd name="adj" fmla="val 16667"/>
            </a:avLst>
          </a:prstGeom>
          <a:solidFill>
            <a:srgbClr val="CDEAEE"/>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koulutustason nousu</a:t>
            </a:r>
            <a:endParaRPr sz="2667">
              <a:latin typeface="Calibri" panose="020F0502020204030204" pitchFamily="34" charset="0"/>
              <a:cs typeface="Calibri" panose="020F0502020204030204" pitchFamily="34" charset="0"/>
            </a:endParaRPr>
          </a:p>
        </p:txBody>
      </p:sp>
      <p:sp>
        <p:nvSpPr>
          <p:cNvPr id="398" name="Google Shape;398;g23f85abb92c_1_160"/>
          <p:cNvSpPr/>
          <p:nvPr/>
        </p:nvSpPr>
        <p:spPr>
          <a:xfrm>
            <a:off x="8858267" y="10903835"/>
            <a:ext cx="3272000" cy="1420800"/>
          </a:xfrm>
          <a:prstGeom prst="roundRect">
            <a:avLst>
              <a:gd name="adj" fmla="val 16667"/>
            </a:avLst>
          </a:prstGeom>
          <a:solidFill>
            <a:srgbClr val="CDEAEE"/>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kaupunkien liberaalimpi ilmapiiri</a:t>
            </a:r>
            <a:endParaRPr sz="2667">
              <a:latin typeface="Calibri" panose="020F0502020204030204" pitchFamily="34" charset="0"/>
              <a:cs typeface="Calibri" panose="020F0502020204030204" pitchFamily="34" charset="0"/>
            </a:endParaRPr>
          </a:p>
        </p:txBody>
      </p:sp>
      <p:sp>
        <p:nvSpPr>
          <p:cNvPr id="399" name="Google Shape;399;g23f85abb92c_1_160"/>
          <p:cNvSpPr/>
          <p:nvPr/>
        </p:nvSpPr>
        <p:spPr>
          <a:xfrm>
            <a:off x="9581467" y="8674467"/>
            <a:ext cx="3272000" cy="1420800"/>
          </a:xfrm>
          <a:prstGeom prst="roundRect">
            <a:avLst>
              <a:gd name="adj" fmla="val 16667"/>
            </a:avLst>
          </a:prstGeom>
          <a:solidFill>
            <a:srgbClr val="CDEAEE"/>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tasa-arvon lisääntyminen</a:t>
            </a:r>
            <a:endParaRPr sz="2667">
              <a:latin typeface="Calibri" panose="020F0502020204030204" pitchFamily="34" charset="0"/>
              <a:cs typeface="Calibri" panose="020F0502020204030204" pitchFamily="34" charset="0"/>
            </a:endParaRPr>
          </a:p>
        </p:txBody>
      </p:sp>
      <p:cxnSp>
        <p:nvCxnSpPr>
          <p:cNvPr id="400" name="Google Shape;400;g23f85abb92c_1_160"/>
          <p:cNvCxnSpPr/>
          <p:nvPr/>
        </p:nvCxnSpPr>
        <p:spPr>
          <a:xfrm flipH="1">
            <a:off x="3316133" y="3976467"/>
            <a:ext cx="1193600" cy="1461600"/>
          </a:xfrm>
          <a:prstGeom prst="straightConnector1">
            <a:avLst/>
          </a:prstGeom>
          <a:noFill/>
          <a:ln w="38100" cap="flat" cmpd="sng">
            <a:solidFill>
              <a:srgbClr val="00BBC9"/>
            </a:solidFill>
            <a:prstDash val="solid"/>
            <a:round/>
            <a:headEnd type="none" w="med" len="med"/>
            <a:tailEnd type="triangle" w="med" len="med"/>
          </a:ln>
        </p:spPr>
      </p:cxnSp>
      <p:cxnSp>
        <p:nvCxnSpPr>
          <p:cNvPr id="401" name="Google Shape;401;g23f85abb92c_1_160"/>
          <p:cNvCxnSpPr/>
          <p:nvPr/>
        </p:nvCxnSpPr>
        <p:spPr>
          <a:xfrm flipH="1">
            <a:off x="3364933" y="1686400"/>
            <a:ext cx="1144800" cy="1559200"/>
          </a:xfrm>
          <a:prstGeom prst="straightConnector1">
            <a:avLst/>
          </a:prstGeom>
          <a:noFill/>
          <a:ln w="38100" cap="flat" cmpd="sng">
            <a:solidFill>
              <a:srgbClr val="00BBC9"/>
            </a:solidFill>
            <a:prstDash val="solid"/>
            <a:round/>
            <a:headEnd type="none" w="med" len="med"/>
            <a:tailEnd type="triangle" w="med" len="med"/>
          </a:ln>
        </p:spPr>
      </p:cxnSp>
      <p:cxnSp>
        <p:nvCxnSpPr>
          <p:cNvPr id="402" name="Google Shape;402;g23f85abb92c_1_160"/>
          <p:cNvCxnSpPr>
            <a:stCxn id="387" idx="2"/>
          </p:cNvCxnSpPr>
          <p:nvPr/>
        </p:nvCxnSpPr>
        <p:spPr>
          <a:xfrm>
            <a:off x="5983467" y="3973067"/>
            <a:ext cx="694400" cy="1464800"/>
          </a:xfrm>
          <a:prstGeom prst="straightConnector1">
            <a:avLst/>
          </a:prstGeom>
          <a:noFill/>
          <a:ln w="38100" cap="flat" cmpd="sng">
            <a:solidFill>
              <a:srgbClr val="00BBC9"/>
            </a:solidFill>
            <a:prstDash val="solid"/>
            <a:round/>
            <a:headEnd type="none" w="med" len="med"/>
            <a:tailEnd type="triangle" w="med" len="med"/>
          </a:ln>
        </p:spPr>
      </p:cxnSp>
      <p:cxnSp>
        <p:nvCxnSpPr>
          <p:cNvPr id="403" name="Google Shape;403;g23f85abb92c_1_160"/>
          <p:cNvCxnSpPr>
            <a:stCxn id="382" idx="2"/>
            <a:endCxn id="383" idx="0"/>
          </p:cNvCxnSpPr>
          <p:nvPr/>
        </p:nvCxnSpPr>
        <p:spPr>
          <a:xfrm>
            <a:off x="2016933" y="4512568"/>
            <a:ext cx="0" cy="1023200"/>
          </a:xfrm>
          <a:prstGeom prst="straightConnector1">
            <a:avLst/>
          </a:prstGeom>
          <a:noFill/>
          <a:ln w="38100" cap="flat" cmpd="sng">
            <a:solidFill>
              <a:srgbClr val="00BBC9"/>
            </a:solidFill>
            <a:prstDash val="solid"/>
            <a:round/>
            <a:headEnd type="none" w="med" len="med"/>
            <a:tailEnd type="triangle" w="med" len="med"/>
          </a:ln>
        </p:spPr>
      </p:cxnSp>
      <p:cxnSp>
        <p:nvCxnSpPr>
          <p:cNvPr id="404" name="Google Shape;404;g23f85abb92c_1_160"/>
          <p:cNvCxnSpPr>
            <a:stCxn id="386" idx="0"/>
            <a:endCxn id="383" idx="2"/>
          </p:cNvCxnSpPr>
          <p:nvPr/>
        </p:nvCxnSpPr>
        <p:spPr>
          <a:xfrm rot="10800000">
            <a:off x="2016933" y="7167867"/>
            <a:ext cx="0" cy="1169600"/>
          </a:xfrm>
          <a:prstGeom prst="straightConnector1">
            <a:avLst/>
          </a:prstGeom>
          <a:noFill/>
          <a:ln w="38100" cap="flat" cmpd="sng">
            <a:solidFill>
              <a:srgbClr val="00BBC9"/>
            </a:solidFill>
            <a:prstDash val="solid"/>
            <a:round/>
            <a:headEnd type="none" w="med" len="med"/>
            <a:tailEnd type="triangle" w="med" len="med"/>
          </a:ln>
        </p:spPr>
      </p:cxnSp>
      <p:cxnSp>
        <p:nvCxnSpPr>
          <p:cNvPr id="405" name="Google Shape;405;g23f85abb92c_1_160"/>
          <p:cNvCxnSpPr>
            <a:stCxn id="382" idx="0"/>
            <a:endCxn id="384" idx="2"/>
          </p:cNvCxnSpPr>
          <p:nvPr/>
        </p:nvCxnSpPr>
        <p:spPr>
          <a:xfrm rot="10800000">
            <a:off x="2016933" y="2198168"/>
            <a:ext cx="0" cy="1023200"/>
          </a:xfrm>
          <a:prstGeom prst="straightConnector1">
            <a:avLst/>
          </a:prstGeom>
          <a:noFill/>
          <a:ln w="38100" cap="flat" cmpd="sng">
            <a:solidFill>
              <a:srgbClr val="00BBC9"/>
            </a:solidFill>
            <a:prstDash val="solid"/>
            <a:round/>
            <a:headEnd type="none" w="med" len="med"/>
            <a:tailEnd type="triangle" w="med" len="med"/>
          </a:ln>
        </p:spPr>
      </p:cxnSp>
      <p:cxnSp>
        <p:nvCxnSpPr>
          <p:cNvPr id="406" name="Google Shape;406;g23f85abb92c_1_160"/>
          <p:cNvCxnSpPr>
            <a:stCxn id="383" idx="3"/>
            <a:endCxn id="381" idx="1"/>
          </p:cNvCxnSpPr>
          <p:nvPr/>
        </p:nvCxnSpPr>
        <p:spPr>
          <a:xfrm rot="10800000" flipH="1">
            <a:off x="3502933" y="6327600"/>
            <a:ext cx="1453600" cy="24000"/>
          </a:xfrm>
          <a:prstGeom prst="straightConnector1">
            <a:avLst/>
          </a:prstGeom>
          <a:noFill/>
          <a:ln w="38100" cap="flat" cmpd="sng">
            <a:solidFill>
              <a:srgbClr val="00BBC9"/>
            </a:solidFill>
            <a:prstDash val="solid"/>
            <a:round/>
            <a:headEnd type="none" w="med" len="med"/>
            <a:tailEnd type="triangle" w="med" len="med"/>
          </a:ln>
        </p:spPr>
      </p:cxnSp>
      <p:cxnSp>
        <p:nvCxnSpPr>
          <p:cNvPr id="407" name="Google Shape;407;g23f85abb92c_1_160"/>
          <p:cNvCxnSpPr>
            <a:endCxn id="388" idx="1"/>
          </p:cNvCxnSpPr>
          <p:nvPr/>
        </p:nvCxnSpPr>
        <p:spPr>
          <a:xfrm rot="10800000" flipH="1">
            <a:off x="9951000" y="4451467"/>
            <a:ext cx="1550400" cy="1010400"/>
          </a:xfrm>
          <a:prstGeom prst="straightConnector1">
            <a:avLst/>
          </a:prstGeom>
          <a:noFill/>
          <a:ln w="38100" cap="flat" cmpd="sng">
            <a:solidFill>
              <a:srgbClr val="00BBC9"/>
            </a:solidFill>
            <a:prstDash val="solid"/>
            <a:round/>
            <a:headEnd type="none" w="med" len="med"/>
            <a:tailEnd type="triangle" w="med" len="med"/>
          </a:ln>
        </p:spPr>
      </p:cxnSp>
      <p:cxnSp>
        <p:nvCxnSpPr>
          <p:cNvPr id="408" name="Google Shape;408;g23f85abb92c_1_160"/>
          <p:cNvCxnSpPr>
            <a:endCxn id="392" idx="1"/>
          </p:cNvCxnSpPr>
          <p:nvPr/>
        </p:nvCxnSpPr>
        <p:spPr>
          <a:xfrm>
            <a:off x="9999333" y="6506933"/>
            <a:ext cx="3589600" cy="506400"/>
          </a:xfrm>
          <a:prstGeom prst="straightConnector1">
            <a:avLst/>
          </a:prstGeom>
          <a:noFill/>
          <a:ln w="38100" cap="flat" cmpd="sng">
            <a:solidFill>
              <a:srgbClr val="00BBC9"/>
            </a:solidFill>
            <a:prstDash val="solid"/>
            <a:round/>
            <a:headEnd type="none" w="med" len="med"/>
            <a:tailEnd type="triangle" w="med" len="med"/>
          </a:ln>
        </p:spPr>
      </p:cxnSp>
      <p:cxnSp>
        <p:nvCxnSpPr>
          <p:cNvPr id="409" name="Google Shape;409;g23f85abb92c_1_160"/>
          <p:cNvCxnSpPr/>
          <p:nvPr/>
        </p:nvCxnSpPr>
        <p:spPr>
          <a:xfrm>
            <a:off x="18733000" y="2599933"/>
            <a:ext cx="1271200" cy="816000"/>
          </a:xfrm>
          <a:prstGeom prst="straightConnector1">
            <a:avLst/>
          </a:prstGeom>
          <a:noFill/>
          <a:ln w="38100" cap="flat" cmpd="sng">
            <a:solidFill>
              <a:srgbClr val="00BBC9"/>
            </a:solidFill>
            <a:prstDash val="solid"/>
            <a:round/>
            <a:headEnd type="none" w="med" len="med"/>
            <a:tailEnd type="triangle" w="med" len="med"/>
          </a:ln>
        </p:spPr>
      </p:cxnSp>
      <p:cxnSp>
        <p:nvCxnSpPr>
          <p:cNvPr id="410" name="Google Shape;410;g23f85abb92c_1_160"/>
          <p:cNvCxnSpPr>
            <a:stCxn id="388" idx="0"/>
            <a:endCxn id="389" idx="2"/>
          </p:cNvCxnSpPr>
          <p:nvPr/>
        </p:nvCxnSpPr>
        <p:spPr>
          <a:xfrm rot="10800000" flipH="1">
            <a:off x="12987400" y="1955467"/>
            <a:ext cx="962400" cy="1785600"/>
          </a:xfrm>
          <a:prstGeom prst="straightConnector1">
            <a:avLst/>
          </a:prstGeom>
          <a:noFill/>
          <a:ln w="38100" cap="flat" cmpd="sng">
            <a:solidFill>
              <a:srgbClr val="00BBC9"/>
            </a:solidFill>
            <a:prstDash val="solid"/>
            <a:round/>
            <a:headEnd type="none" w="med" len="med"/>
            <a:tailEnd type="triangle" w="med" len="med"/>
          </a:ln>
        </p:spPr>
      </p:cxnSp>
      <p:cxnSp>
        <p:nvCxnSpPr>
          <p:cNvPr id="411" name="Google Shape;411;g23f85abb92c_1_160"/>
          <p:cNvCxnSpPr>
            <a:cxnSpLocks/>
            <a:stCxn id="392" idx="3"/>
          </p:cNvCxnSpPr>
          <p:nvPr/>
        </p:nvCxnSpPr>
        <p:spPr>
          <a:xfrm flipV="1">
            <a:off x="16755333" y="4855132"/>
            <a:ext cx="3142966" cy="2158201"/>
          </a:xfrm>
          <a:prstGeom prst="straightConnector1">
            <a:avLst/>
          </a:prstGeom>
          <a:noFill/>
          <a:ln w="38100" cap="flat" cmpd="sng">
            <a:solidFill>
              <a:srgbClr val="00BBC9"/>
            </a:solidFill>
            <a:prstDash val="solid"/>
            <a:round/>
            <a:headEnd type="none" w="med" len="med"/>
            <a:tailEnd type="triangle" w="med" len="med"/>
          </a:ln>
        </p:spPr>
      </p:cxnSp>
      <p:cxnSp>
        <p:nvCxnSpPr>
          <p:cNvPr id="412" name="Google Shape;412;g23f85abb92c_1_160"/>
          <p:cNvCxnSpPr>
            <a:cxnSpLocks/>
            <a:stCxn id="392" idx="3"/>
          </p:cNvCxnSpPr>
          <p:nvPr/>
        </p:nvCxnSpPr>
        <p:spPr>
          <a:xfrm flipV="1">
            <a:off x="16755333" y="6206999"/>
            <a:ext cx="3142966" cy="806334"/>
          </a:xfrm>
          <a:prstGeom prst="straightConnector1">
            <a:avLst/>
          </a:prstGeom>
          <a:noFill/>
          <a:ln w="38100" cap="flat" cmpd="sng">
            <a:solidFill>
              <a:srgbClr val="00BBC9"/>
            </a:solidFill>
            <a:prstDash val="solid"/>
            <a:round/>
            <a:headEnd type="none" w="med" len="med"/>
            <a:tailEnd type="triangle" w="med" len="med"/>
          </a:ln>
        </p:spPr>
      </p:cxnSp>
      <p:cxnSp>
        <p:nvCxnSpPr>
          <p:cNvPr id="413" name="Google Shape;413;g23f85abb92c_1_160"/>
          <p:cNvCxnSpPr>
            <a:stCxn id="390" idx="0"/>
            <a:endCxn id="391" idx="2"/>
          </p:cNvCxnSpPr>
          <p:nvPr/>
        </p:nvCxnSpPr>
        <p:spPr>
          <a:xfrm rot="10800000">
            <a:off x="17320200" y="2705400"/>
            <a:ext cx="0" cy="1572000"/>
          </a:xfrm>
          <a:prstGeom prst="straightConnector1">
            <a:avLst/>
          </a:prstGeom>
          <a:noFill/>
          <a:ln w="38100" cap="flat" cmpd="sng">
            <a:solidFill>
              <a:srgbClr val="00BBC9"/>
            </a:solidFill>
            <a:prstDash val="solid"/>
            <a:round/>
            <a:headEnd type="none" w="med" len="med"/>
            <a:tailEnd type="triangle" w="med" len="med"/>
          </a:ln>
        </p:spPr>
      </p:cxnSp>
      <p:cxnSp>
        <p:nvCxnSpPr>
          <p:cNvPr id="414" name="Google Shape;414;g23f85abb92c_1_160"/>
          <p:cNvCxnSpPr>
            <a:stCxn id="388" idx="2"/>
            <a:endCxn id="399" idx="0"/>
          </p:cNvCxnSpPr>
          <p:nvPr/>
        </p:nvCxnSpPr>
        <p:spPr>
          <a:xfrm flipH="1">
            <a:off x="11217800" y="5161867"/>
            <a:ext cx="1769600" cy="3512800"/>
          </a:xfrm>
          <a:prstGeom prst="straightConnector1">
            <a:avLst/>
          </a:prstGeom>
          <a:noFill/>
          <a:ln w="38100" cap="flat" cmpd="sng">
            <a:solidFill>
              <a:srgbClr val="00BBC9"/>
            </a:solidFill>
            <a:prstDash val="solid"/>
            <a:round/>
            <a:headEnd type="none" w="med" len="med"/>
            <a:tailEnd type="triangle" w="med" len="med"/>
          </a:ln>
        </p:spPr>
      </p:cxnSp>
      <p:cxnSp>
        <p:nvCxnSpPr>
          <p:cNvPr id="415" name="Google Shape;415;g23f85abb92c_1_160"/>
          <p:cNvCxnSpPr>
            <a:cxnSpLocks/>
            <a:stCxn id="392" idx="3"/>
          </p:cNvCxnSpPr>
          <p:nvPr/>
        </p:nvCxnSpPr>
        <p:spPr>
          <a:xfrm>
            <a:off x="16755333" y="7013333"/>
            <a:ext cx="3142966" cy="1185699"/>
          </a:xfrm>
          <a:prstGeom prst="straightConnector1">
            <a:avLst/>
          </a:prstGeom>
          <a:noFill/>
          <a:ln w="38100" cap="flat" cmpd="sng">
            <a:solidFill>
              <a:srgbClr val="00BBC9"/>
            </a:solidFill>
            <a:prstDash val="solid"/>
            <a:round/>
            <a:headEnd type="none" w="med" len="med"/>
            <a:tailEnd type="triangle" w="med" len="med"/>
          </a:ln>
        </p:spPr>
      </p:cxnSp>
      <p:cxnSp>
        <p:nvCxnSpPr>
          <p:cNvPr id="416" name="Google Shape;416;g23f85abb92c_1_160"/>
          <p:cNvCxnSpPr>
            <a:cxnSpLocks/>
          </p:cNvCxnSpPr>
          <p:nvPr/>
        </p:nvCxnSpPr>
        <p:spPr>
          <a:xfrm>
            <a:off x="9093533" y="7167867"/>
            <a:ext cx="921667" cy="1506600"/>
          </a:xfrm>
          <a:prstGeom prst="straightConnector1">
            <a:avLst/>
          </a:prstGeom>
          <a:noFill/>
          <a:ln w="38100" cap="flat" cmpd="sng">
            <a:solidFill>
              <a:srgbClr val="00BBC9"/>
            </a:solidFill>
            <a:prstDash val="solid"/>
            <a:round/>
            <a:headEnd type="none" w="med" len="med"/>
            <a:tailEnd type="triangle" w="med" len="med"/>
          </a:ln>
        </p:spPr>
      </p:cxnSp>
      <p:sp>
        <p:nvSpPr>
          <p:cNvPr id="417" name="Google Shape;417;g23f85abb92c_1_160"/>
          <p:cNvSpPr/>
          <p:nvPr/>
        </p:nvSpPr>
        <p:spPr>
          <a:xfrm>
            <a:off x="3754733" y="10571467"/>
            <a:ext cx="3589600" cy="2085600"/>
          </a:xfrm>
          <a:prstGeom prst="roundRect">
            <a:avLst>
              <a:gd name="adj" fmla="val 16667"/>
            </a:avLst>
          </a:prstGeom>
          <a:solidFill>
            <a:srgbClr val="CDEAEE"/>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esim. seksuaali- ja sukupuolivähem-</a:t>
            </a:r>
            <a:endParaRPr sz="2667" dirty="0">
              <a:latin typeface="Calibri" panose="020F0502020204030204" pitchFamily="34" charset="0"/>
              <a:cs typeface="Calibri" panose="020F0502020204030204" pitchFamily="34" charset="0"/>
            </a:endParaRPr>
          </a:p>
          <a:p>
            <a:pPr algn="ctr"/>
            <a:r>
              <a:rPr lang="fi" sz="2667" dirty="0">
                <a:latin typeface="Calibri" panose="020F0502020204030204" pitchFamily="34" charset="0"/>
                <a:cs typeface="Calibri" panose="020F0502020204030204" pitchFamily="34" charset="0"/>
              </a:rPr>
              <a:t>mistöjen aseman </a:t>
            </a:r>
            <a:r>
              <a:rPr lang="fi" sz="2667">
                <a:latin typeface="Calibri" panose="020F0502020204030204" pitchFamily="34" charset="0"/>
                <a:cs typeface="Calibri" panose="020F0502020204030204" pitchFamily="34" charset="0"/>
              </a:rPr>
              <a:t>paraneminen alkoi</a:t>
            </a:r>
            <a:endParaRPr sz="2667" dirty="0">
              <a:latin typeface="Calibri" panose="020F0502020204030204" pitchFamily="34" charset="0"/>
              <a:cs typeface="Calibri" panose="020F0502020204030204" pitchFamily="34" charset="0"/>
            </a:endParaRPr>
          </a:p>
        </p:txBody>
      </p:sp>
      <p:cxnSp>
        <p:nvCxnSpPr>
          <p:cNvPr id="418" name="Google Shape;418;g23f85abb92c_1_160"/>
          <p:cNvCxnSpPr>
            <a:stCxn id="398" idx="1"/>
            <a:endCxn id="417" idx="3"/>
          </p:cNvCxnSpPr>
          <p:nvPr/>
        </p:nvCxnSpPr>
        <p:spPr>
          <a:xfrm rot="10800000">
            <a:off x="7344667" y="11614235"/>
            <a:ext cx="1513600" cy="0"/>
          </a:xfrm>
          <a:prstGeom prst="straightConnector1">
            <a:avLst/>
          </a:prstGeom>
          <a:noFill/>
          <a:ln w="38100" cap="flat" cmpd="sng">
            <a:solidFill>
              <a:srgbClr val="00BBC9"/>
            </a:solidFill>
            <a:prstDash val="solid"/>
            <a:round/>
            <a:headEnd type="none" w="med" len="med"/>
            <a:tailEnd type="triangle" w="med" len="med"/>
          </a:ln>
        </p:spPr>
      </p:cxnSp>
      <p:sp>
        <p:nvSpPr>
          <p:cNvPr id="419" name="Google Shape;419;g23f85abb92c_1_160"/>
          <p:cNvSpPr/>
          <p:nvPr/>
        </p:nvSpPr>
        <p:spPr>
          <a:xfrm>
            <a:off x="14628800" y="8674467"/>
            <a:ext cx="3402400" cy="1420800"/>
          </a:xfrm>
          <a:prstGeom prst="roundRect">
            <a:avLst>
              <a:gd name="adj" fmla="val 16667"/>
            </a:avLst>
          </a:prstGeom>
          <a:solidFill>
            <a:srgbClr val="CDEAEE"/>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sukupuolista </a:t>
            </a:r>
          </a:p>
          <a:p>
            <a:pPr algn="ctr"/>
            <a:r>
              <a:rPr lang="fi" sz="2667" dirty="0">
                <a:latin typeface="Calibri" panose="020F0502020204030204" pitchFamily="34" charset="0"/>
                <a:cs typeface="Calibri" panose="020F0502020204030204" pitchFamily="34" charset="0"/>
              </a:rPr>
              <a:t>tasa-arvoisempia</a:t>
            </a:r>
            <a:endParaRPr sz="2667" dirty="0">
              <a:latin typeface="Calibri" panose="020F0502020204030204" pitchFamily="34" charset="0"/>
              <a:cs typeface="Calibri" panose="020F0502020204030204" pitchFamily="34" charset="0"/>
            </a:endParaRPr>
          </a:p>
        </p:txBody>
      </p:sp>
      <p:cxnSp>
        <p:nvCxnSpPr>
          <p:cNvPr id="420" name="Google Shape;420;g23f85abb92c_1_160"/>
          <p:cNvCxnSpPr>
            <a:cxnSpLocks/>
          </p:cNvCxnSpPr>
          <p:nvPr/>
        </p:nvCxnSpPr>
        <p:spPr>
          <a:xfrm>
            <a:off x="10015200" y="6680867"/>
            <a:ext cx="4458200" cy="2297333"/>
          </a:xfrm>
          <a:prstGeom prst="straightConnector1">
            <a:avLst/>
          </a:prstGeom>
          <a:noFill/>
          <a:ln w="38100" cap="flat" cmpd="sng">
            <a:solidFill>
              <a:srgbClr val="00BBC9"/>
            </a:solidFill>
            <a:prstDash val="solid"/>
            <a:round/>
            <a:headEnd type="none" w="med" len="med"/>
            <a:tailEnd type="triangle" w="med" len="med"/>
          </a:ln>
        </p:spPr>
      </p:cxnSp>
      <p:cxnSp>
        <p:nvCxnSpPr>
          <p:cNvPr id="421" name="Google Shape;421;g23f85abb92c_1_160"/>
          <p:cNvCxnSpPr>
            <a:endCxn id="399" idx="2"/>
          </p:cNvCxnSpPr>
          <p:nvPr/>
        </p:nvCxnSpPr>
        <p:spPr>
          <a:xfrm rot="10800000" flipH="1">
            <a:off x="10855867" y="10095267"/>
            <a:ext cx="361600" cy="808800"/>
          </a:xfrm>
          <a:prstGeom prst="straightConnector1">
            <a:avLst/>
          </a:prstGeom>
          <a:noFill/>
          <a:ln w="38100" cap="flat" cmpd="sng">
            <a:solidFill>
              <a:srgbClr val="00BBC9"/>
            </a:solidFill>
            <a:prstDash val="solid"/>
            <a:round/>
            <a:headEnd type="none" w="med" len="med"/>
            <a:tailEnd type="triangle" w="med" len="med"/>
          </a:ln>
        </p:spPr>
      </p:cxnSp>
      <p:cxnSp>
        <p:nvCxnSpPr>
          <p:cNvPr id="422" name="Google Shape;422;g23f85abb92c_1_160"/>
          <p:cNvCxnSpPr>
            <a:stCxn id="397" idx="0"/>
            <a:endCxn id="419" idx="2"/>
          </p:cNvCxnSpPr>
          <p:nvPr/>
        </p:nvCxnSpPr>
        <p:spPr>
          <a:xfrm rot="10800000">
            <a:off x="16329968" y="10095600"/>
            <a:ext cx="0" cy="950400"/>
          </a:xfrm>
          <a:prstGeom prst="straightConnector1">
            <a:avLst/>
          </a:prstGeom>
          <a:noFill/>
          <a:ln w="38100" cap="flat" cmpd="sng">
            <a:solidFill>
              <a:srgbClr val="00BBC9"/>
            </a:solidFill>
            <a:prstDash val="solid"/>
            <a:round/>
            <a:headEnd type="none" w="med" len="med"/>
            <a:tailEnd type="triangle" w="med" len="med"/>
          </a:ln>
        </p:spPr>
      </p:cxnSp>
      <p:cxnSp>
        <p:nvCxnSpPr>
          <p:cNvPr id="423" name="Google Shape;423;g23f85abb92c_1_160"/>
          <p:cNvCxnSpPr>
            <a:cxnSpLocks/>
          </p:cNvCxnSpPr>
          <p:nvPr/>
        </p:nvCxnSpPr>
        <p:spPr>
          <a:xfrm>
            <a:off x="16673499" y="6941734"/>
            <a:ext cx="3224800" cy="2810400"/>
          </a:xfrm>
          <a:prstGeom prst="straightConnector1">
            <a:avLst/>
          </a:prstGeom>
          <a:noFill/>
          <a:ln w="38100" cap="flat" cmpd="sng">
            <a:solidFill>
              <a:srgbClr val="00BBC9"/>
            </a:solidFill>
            <a:prstDash val="solid"/>
            <a:round/>
            <a:headEnd type="none" w="med" len="med"/>
            <a:tailEnd type="triangle" w="med" len="med"/>
          </a:ln>
        </p:spPr>
      </p:cxnSp>
      <p:cxnSp>
        <p:nvCxnSpPr>
          <p:cNvPr id="424" name="Google Shape;424;g23f85abb92c_1_160"/>
          <p:cNvCxnSpPr>
            <a:cxnSpLocks/>
            <a:stCxn id="396" idx="1"/>
          </p:cNvCxnSpPr>
          <p:nvPr/>
        </p:nvCxnSpPr>
        <p:spPr>
          <a:xfrm flipH="1" flipV="1">
            <a:off x="18215811" y="9823733"/>
            <a:ext cx="1712456" cy="675934"/>
          </a:xfrm>
          <a:prstGeom prst="straightConnector1">
            <a:avLst/>
          </a:prstGeom>
          <a:noFill/>
          <a:ln w="38100" cap="flat" cmpd="sng">
            <a:solidFill>
              <a:srgbClr val="00BBC9"/>
            </a:solidFill>
            <a:prstDash val="solid"/>
            <a:round/>
            <a:headEnd type="none" w="med" len="med"/>
            <a:tailEnd type="triangle" w="med" len="med"/>
          </a:ln>
        </p:spPr>
      </p:cxnSp>
      <p:cxnSp>
        <p:nvCxnSpPr>
          <p:cNvPr id="425" name="Google Shape;425;g23f85abb92c_1_160"/>
          <p:cNvCxnSpPr>
            <a:stCxn id="399" idx="1"/>
          </p:cNvCxnSpPr>
          <p:nvPr/>
        </p:nvCxnSpPr>
        <p:spPr>
          <a:xfrm flipH="1">
            <a:off x="7359867" y="9384867"/>
            <a:ext cx="2221600" cy="1267200"/>
          </a:xfrm>
          <a:prstGeom prst="straightConnector1">
            <a:avLst/>
          </a:prstGeom>
          <a:noFill/>
          <a:ln w="38100" cap="flat" cmpd="sng">
            <a:solidFill>
              <a:srgbClr val="00BBC9"/>
            </a:solidFill>
            <a:prstDash val="solid"/>
            <a:round/>
            <a:headEnd type="none" w="med" len="med"/>
            <a:tailEnd type="triangle" w="med" len="med"/>
          </a:ln>
        </p:spPr>
      </p:cxnSp>
      <p:cxnSp>
        <p:nvCxnSpPr>
          <p:cNvPr id="426" name="Google Shape;426;g23f85abb92c_1_160"/>
          <p:cNvCxnSpPr>
            <a:cxnSpLocks/>
          </p:cNvCxnSpPr>
          <p:nvPr/>
        </p:nvCxnSpPr>
        <p:spPr>
          <a:xfrm>
            <a:off x="12853467" y="9384867"/>
            <a:ext cx="1619933" cy="0"/>
          </a:xfrm>
          <a:prstGeom prst="straightConnector1">
            <a:avLst/>
          </a:prstGeom>
          <a:noFill/>
          <a:ln w="38100" cap="flat" cmpd="sng">
            <a:solidFill>
              <a:srgbClr val="00BBC9"/>
            </a:solidFill>
            <a:prstDash val="solid"/>
            <a:round/>
            <a:headEnd type="none" w="med" len="med"/>
            <a:tailEnd type="triangle" w="med" len="med"/>
          </a:ln>
        </p:spPr>
      </p:cxnSp>
      <p:sp>
        <p:nvSpPr>
          <p:cNvPr id="427" name="Google Shape;427;g23f85abb92c_1_160"/>
          <p:cNvSpPr/>
          <p:nvPr/>
        </p:nvSpPr>
        <p:spPr>
          <a:xfrm>
            <a:off x="19144533" y="11865133"/>
            <a:ext cx="3272000" cy="816000"/>
          </a:xfrm>
          <a:prstGeom prst="roundRect">
            <a:avLst>
              <a:gd name="adj" fmla="val 16667"/>
            </a:avLst>
          </a:prstGeom>
          <a:solidFill>
            <a:srgbClr val="CDEAEE"/>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naisasialiikkeet</a:t>
            </a:r>
            <a:endParaRPr sz="2667">
              <a:latin typeface="Calibri" panose="020F0502020204030204" pitchFamily="34" charset="0"/>
              <a:cs typeface="Calibri" panose="020F0502020204030204" pitchFamily="34" charset="0"/>
            </a:endParaRPr>
          </a:p>
        </p:txBody>
      </p:sp>
      <p:cxnSp>
        <p:nvCxnSpPr>
          <p:cNvPr id="428" name="Google Shape;428;g23f85abb92c_1_160"/>
          <p:cNvCxnSpPr>
            <a:cxnSpLocks/>
          </p:cNvCxnSpPr>
          <p:nvPr/>
        </p:nvCxnSpPr>
        <p:spPr>
          <a:xfrm flipH="1" flipV="1">
            <a:off x="17965968" y="10299032"/>
            <a:ext cx="1526632" cy="1546501"/>
          </a:xfrm>
          <a:prstGeom prst="straightConnector1">
            <a:avLst/>
          </a:prstGeom>
          <a:noFill/>
          <a:ln w="38100" cap="flat" cmpd="sng">
            <a:solidFill>
              <a:srgbClr val="00BBC9"/>
            </a:solidFill>
            <a:prstDash val="solid"/>
            <a:round/>
            <a:headEnd type="none" w="med" len="med"/>
            <a:tailEnd type="triangle" w="med" len="med"/>
          </a:ln>
        </p:spPr>
      </p:cxnSp>
      <p:cxnSp>
        <p:nvCxnSpPr>
          <p:cNvPr id="429" name="Google Shape;429;g23f85abb92c_1_160"/>
          <p:cNvCxnSpPr>
            <a:stCxn id="388" idx="3"/>
            <a:endCxn id="390" idx="1"/>
          </p:cNvCxnSpPr>
          <p:nvPr/>
        </p:nvCxnSpPr>
        <p:spPr>
          <a:xfrm>
            <a:off x="14473400" y="4451467"/>
            <a:ext cx="1584000" cy="471200"/>
          </a:xfrm>
          <a:prstGeom prst="straightConnector1">
            <a:avLst/>
          </a:prstGeom>
          <a:noFill/>
          <a:ln w="38100" cap="flat" cmpd="sng">
            <a:solidFill>
              <a:srgbClr val="00BBC9"/>
            </a:solidFill>
            <a:prstDash val="solid"/>
            <a:round/>
            <a:headEnd type="none" w="med" len="med"/>
            <a:tailEnd type="triangle" w="med" len="med"/>
          </a:ln>
        </p:spPr>
      </p:cxnSp>
      <p:sp>
        <p:nvSpPr>
          <p:cNvPr id="430" name="Google Shape;430;g23f85abb92c_1_160"/>
          <p:cNvSpPr/>
          <p:nvPr/>
        </p:nvSpPr>
        <p:spPr>
          <a:xfrm>
            <a:off x="9256267" y="1511867"/>
            <a:ext cx="2972000" cy="1420800"/>
          </a:xfrm>
          <a:prstGeom prst="roundRect">
            <a:avLst>
              <a:gd name="adj" fmla="val 16667"/>
            </a:avLst>
          </a:prstGeom>
          <a:solidFill>
            <a:srgbClr val="FAE1DE"/>
          </a:solidFill>
          <a:ln w="1905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teollisuus ja palvelut työllistivät</a:t>
            </a:r>
            <a:endParaRPr sz="2667">
              <a:latin typeface="Calibri" panose="020F0502020204030204" pitchFamily="34" charset="0"/>
              <a:cs typeface="Calibri" panose="020F0502020204030204" pitchFamily="34" charset="0"/>
            </a:endParaRPr>
          </a:p>
        </p:txBody>
      </p:sp>
      <p:cxnSp>
        <p:nvCxnSpPr>
          <p:cNvPr id="431" name="Google Shape;431;g23f85abb92c_1_160"/>
          <p:cNvCxnSpPr>
            <a:cxnSpLocks/>
          </p:cNvCxnSpPr>
          <p:nvPr/>
        </p:nvCxnSpPr>
        <p:spPr>
          <a:xfrm flipV="1">
            <a:off x="8317467" y="3049999"/>
            <a:ext cx="2202400" cy="2414668"/>
          </a:xfrm>
          <a:prstGeom prst="straightConnector1">
            <a:avLst/>
          </a:prstGeom>
          <a:noFill/>
          <a:ln w="38100" cap="flat" cmpd="sng">
            <a:solidFill>
              <a:srgbClr val="00BBC9"/>
            </a:solidFill>
            <a:prstDash val="solid"/>
            <a:round/>
            <a:headEnd type="none" w="med" len="med"/>
            <a:tailEnd type="triangle" w="med" len="med"/>
          </a:ln>
        </p:spPr>
      </p:cxnSp>
      <p:cxnSp>
        <p:nvCxnSpPr>
          <p:cNvPr id="432" name="Google Shape;432;g23f85abb92c_1_160"/>
          <p:cNvCxnSpPr/>
          <p:nvPr/>
        </p:nvCxnSpPr>
        <p:spPr>
          <a:xfrm rot="10800000">
            <a:off x="11643133" y="2985067"/>
            <a:ext cx="524800" cy="758400"/>
          </a:xfrm>
          <a:prstGeom prst="straightConnector1">
            <a:avLst/>
          </a:prstGeom>
          <a:noFill/>
          <a:ln w="38100" cap="flat" cmpd="sng">
            <a:solidFill>
              <a:srgbClr val="00BBC9"/>
            </a:solidFill>
            <a:prstDash val="solid"/>
            <a:round/>
            <a:headEnd type="none" w="med" len="med"/>
            <a:tailEnd type="triangle" w="med" len="med"/>
          </a:ln>
        </p:spPr>
      </p:cxnSp>
      <p:sp>
        <p:nvSpPr>
          <p:cNvPr id="12" name="Google Shape;122;p14">
            <a:extLst>
              <a:ext uri="{FF2B5EF4-FFF2-40B4-BE49-F238E27FC236}">
                <a16:creationId xmlns:a16="http://schemas.microsoft.com/office/drawing/2014/main" id="{995AFA95-7CB6-E7BA-47DE-4B6DF0ECC9FC}"/>
              </a:ext>
            </a:extLst>
          </p:cNvPr>
          <p:cNvSpPr txBox="1">
            <a:spLocks/>
          </p:cNvSpPr>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buSzPts val="1400"/>
            </a:pPr>
            <a:r>
              <a:rPr lang="fi-FI" dirty="0"/>
              <a:t>Forum Historia Kertaus, HI3 Luku 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Luku 1: 1800-luvun jälkipuolen uudistuksia</a:t>
            </a:r>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extLst>
      <p:ext uri="{BB962C8B-B14F-4D97-AF65-F5344CB8AC3E}">
        <p14:creationId xmlns:p14="http://schemas.microsoft.com/office/powerpoint/2010/main" val="2578726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g241901c82b9_0_118"/>
          <p:cNvSpPr/>
          <p:nvPr/>
        </p:nvSpPr>
        <p:spPr>
          <a:xfrm>
            <a:off x="10430400" y="685133"/>
            <a:ext cx="3523200" cy="1812000"/>
          </a:xfrm>
          <a:prstGeom prst="rect">
            <a:avLst/>
          </a:prstGeom>
          <a:solidFill>
            <a:srgbClr val="E0EAC8"/>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4000" b="1" dirty="0">
                <a:latin typeface="Calibri" panose="020F0502020204030204" pitchFamily="34" charset="0"/>
                <a:cs typeface="Calibri" panose="020F0502020204030204" pitchFamily="34" charset="0"/>
              </a:rPr>
              <a:t>1800-luvun jälkipuolen uudistuksia</a:t>
            </a:r>
            <a:endParaRPr sz="4000" b="1" dirty="0">
              <a:latin typeface="Calibri" panose="020F0502020204030204" pitchFamily="34" charset="0"/>
              <a:cs typeface="Calibri" panose="020F0502020204030204" pitchFamily="34" charset="0"/>
            </a:endParaRPr>
          </a:p>
        </p:txBody>
      </p:sp>
      <p:sp>
        <p:nvSpPr>
          <p:cNvPr id="117" name="Google Shape;117;g241901c82b9_0_118"/>
          <p:cNvSpPr/>
          <p:nvPr/>
        </p:nvSpPr>
        <p:spPr>
          <a:xfrm>
            <a:off x="10430400" y="5992200"/>
            <a:ext cx="3523200" cy="1204000"/>
          </a:xfrm>
          <a:prstGeom prst="rect">
            <a:avLst/>
          </a:prstGeom>
          <a:solidFill>
            <a:srgbClr val="E0EAC8"/>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3200">
                <a:latin typeface="Calibri" panose="020F0502020204030204" pitchFamily="34" charset="0"/>
                <a:cs typeface="Calibri" panose="020F0502020204030204" pitchFamily="34" charset="0"/>
              </a:rPr>
              <a:t>teollistumisen käynnistyminen</a:t>
            </a:r>
            <a:endParaRPr sz="3200">
              <a:latin typeface="Calibri" panose="020F0502020204030204" pitchFamily="34" charset="0"/>
              <a:cs typeface="Calibri" panose="020F0502020204030204" pitchFamily="34" charset="0"/>
            </a:endParaRPr>
          </a:p>
        </p:txBody>
      </p:sp>
      <p:sp>
        <p:nvSpPr>
          <p:cNvPr id="118" name="Google Shape;118;g241901c82b9_0_118"/>
          <p:cNvSpPr/>
          <p:nvPr/>
        </p:nvSpPr>
        <p:spPr>
          <a:xfrm>
            <a:off x="862200" y="5992200"/>
            <a:ext cx="3523200" cy="1204000"/>
          </a:xfrm>
          <a:prstGeom prst="rect">
            <a:avLst/>
          </a:prstGeom>
          <a:solidFill>
            <a:srgbClr val="E0EAC8"/>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3200">
                <a:latin typeface="Calibri" panose="020F0502020204030204" pitchFamily="34" charset="0"/>
                <a:cs typeface="Calibri" panose="020F0502020204030204" pitchFamily="34" charset="0"/>
              </a:rPr>
              <a:t>maatalouden uudistukset</a:t>
            </a:r>
            <a:endParaRPr sz="3200">
              <a:latin typeface="Calibri" panose="020F0502020204030204" pitchFamily="34" charset="0"/>
              <a:cs typeface="Calibri" panose="020F0502020204030204" pitchFamily="34" charset="0"/>
            </a:endParaRPr>
          </a:p>
        </p:txBody>
      </p:sp>
      <p:sp>
        <p:nvSpPr>
          <p:cNvPr id="119" name="Google Shape;119;g241901c82b9_0_118"/>
          <p:cNvSpPr/>
          <p:nvPr/>
        </p:nvSpPr>
        <p:spPr>
          <a:xfrm>
            <a:off x="18583467" y="5992200"/>
            <a:ext cx="3523200" cy="1204000"/>
          </a:xfrm>
          <a:prstGeom prst="rect">
            <a:avLst/>
          </a:prstGeom>
          <a:solidFill>
            <a:srgbClr val="E0EAC8"/>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3200">
                <a:latin typeface="Calibri" panose="020F0502020204030204" pitchFamily="34" charset="0"/>
                <a:cs typeface="Calibri" panose="020F0502020204030204" pitchFamily="34" charset="0"/>
              </a:rPr>
              <a:t>kansalaisyhteis-</a:t>
            </a:r>
            <a:endParaRPr sz="3200">
              <a:latin typeface="Calibri" panose="020F0502020204030204" pitchFamily="34" charset="0"/>
              <a:cs typeface="Calibri" panose="020F0502020204030204" pitchFamily="34" charset="0"/>
            </a:endParaRPr>
          </a:p>
          <a:p>
            <a:pPr algn="ctr"/>
            <a:r>
              <a:rPr lang="fi" sz="3200">
                <a:latin typeface="Calibri" panose="020F0502020204030204" pitchFamily="34" charset="0"/>
                <a:cs typeface="Calibri" panose="020F0502020204030204" pitchFamily="34" charset="0"/>
              </a:rPr>
              <a:t>kunnan synty</a:t>
            </a:r>
            <a:endParaRPr sz="3200">
              <a:latin typeface="Calibri" panose="020F0502020204030204" pitchFamily="34" charset="0"/>
              <a:cs typeface="Calibri" panose="020F0502020204030204" pitchFamily="34" charset="0"/>
            </a:endParaRPr>
          </a:p>
        </p:txBody>
      </p:sp>
      <p:sp>
        <p:nvSpPr>
          <p:cNvPr id="120" name="Google Shape;120;g241901c82b9_0_118"/>
          <p:cNvSpPr/>
          <p:nvPr/>
        </p:nvSpPr>
        <p:spPr>
          <a:xfrm>
            <a:off x="3875400" y="2877933"/>
            <a:ext cx="2944000" cy="12040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liikkumisen nopeutuminen</a:t>
            </a:r>
            <a:endParaRPr sz="2667">
              <a:latin typeface="Calibri" panose="020F0502020204030204" pitchFamily="34" charset="0"/>
              <a:cs typeface="Calibri" panose="020F0502020204030204" pitchFamily="34" charset="0"/>
            </a:endParaRPr>
          </a:p>
        </p:txBody>
      </p:sp>
      <p:sp>
        <p:nvSpPr>
          <p:cNvPr id="121" name="Google Shape;121;g241901c82b9_0_118"/>
          <p:cNvSpPr/>
          <p:nvPr/>
        </p:nvSpPr>
        <p:spPr>
          <a:xfrm>
            <a:off x="1105133" y="3910267"/>
            <a:ext cx="1795200" cy="797600"/>
          </a:xfrm>
          <a:prstGeom prst="roundRect">
            <a:avLst>
              <a:gd name="adj" fmla="val 16667"/>
            </a:avLst>
          </a:prstGeom>
          <a:solidFill>
            <a:srgbClr val="FAE1D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rautatiet</a:t>
            </a:r>
            <a:endParaRPr sz="2667">
              <a:latin typeface="Calibri" panose="020F0502020204030204" pitchFamily="34" charset="0"/>
              <a:cs typeface="Calibri" panose="020F0502020204030204" pitchFamily="34" charset="0"/>
            </a:endParaRPr>
          </a:p>
        </p:txBody>
      </p:sp>
      <p:sp>
        <p:nvSpPr>
          <p:cNvPr id="122" name="Google Shape;122;g241901c82b9_0_118"/>
          <p:cNvSpPr/>
          <p:nvPr/>
        </p:nvSpPr>
        <p:spPr>
          <a:xfrm>
            <a:off x="1202467" y="1403133"/>
            <a:ext cx="2270400" cy="797600"/>
          </a:xfrm>
          <a:prstGeom prst="roundRect">
            <a:avLst>
              <a:gd name="adj" fmla="val 16667"/>
            </a:avLst>
          </a:prstGeom>
          <a:solidFill>
            <a:srgbClr val="FAE1D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höyrylaivat</a:t>
            </a:r>
            <a:endParaRPr sz="2667">
              <a:latin typeface="Calibri" panose="020F0502020204030204" pitchFamily="34" charset="0"/>
              <a:cs typeface="Calibri" panose="020F0502020204030204" pitchFamily="34" charset="0"/>
            </a:endParaRPr>
          </a:p>
        </p:txBody>
      </p:sp>
      <p:sp>
        <p:nvSpPr>
          <p:cNvPr id="123" name="Google Shape;123;g241901c82b9_0_118"/>
          <p:cNvSpPr/>
          <p:nvPr/>
        </p:nvSpPr>
        <p:spPr>
          <a:xfrm>
            <a:off x="4212200" y="376000"/>
            <a:ext cx="2436800" cy="797600"/>
          </a:xfrm>
          <a:prstGeom prst="roundRect">
            <a:avLst>
              <a:gd name="adj" fmla="val 16667"/>
            </a:avLst>
          </a:prstGeom>
          <a:solidFill>
            <a:srgbClr val="FAE1D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raitiovaunut</a:t>
            </a:r>
            <a:endParaRPr sz="2667">
              <a:latin typeface="Calibri" panose="020F0502020204030204" pitchFamily="34" charset="0"/>
              <a:cs typeface="Calibri" panose="020F0502020204030204" pitchFamily="34" charset="0"/>
            </a:endParaRPr>
          </a:p>
        </p:txBody>
      </p:sp>
      <p:sp>
        <p:nvSpPr>
          <p:cNvPr id="124" name="Google Shape;124;g241901c82b9_0_118"/>
          <p:cNvSpPr/>
          <p:nvPr/>
        </p:nvSpPr>
        <p:spPr>
          <a:xfrm>
            <a:off x="9706067" y="9261667"/>
            <a:ext cx="2632800" cy="15376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teollisuus-</a:t>
            </a:r>
            <a:endParaRPr sz="2667">
              <a:latin typeface="Calibri" panose="020F0502020204030204" pitchFamily="34" charset="0"/>
              <a:cs typeface="Calibri" panose="020F0502020204030204" pitchFamily="34" charset="0"/>
            </a:endParaRPr>
          </a:p>
          <a:p>
            <a:pPr algn="ctr"/>
            <a:r>
              <a:rPr lang="fi" sz="2667">
                <a:latin typeface="Calibri" panose="020F0502020204030204" pitchFamily="34" charset="0"/>
                <a:cs typeface="Calibri" panose="020F0502020204030204" pitchFamily="34" charset="0"/>
              </a:rPr>
              <a:t>työväen ongelmat</a:t>
            </a:r>
            <a:endParaRPr sz="2667">
              <a:latin typeface="Calibri" panose="020F0502020204030204" pitchFamily="34" charset="0"/>
              <a:cs typeface="Calibri" panose="020F0502020204030204" pitchFamily="34" charset="0"/>
            </a:endParaRPr>
          </a:p>
        </p:txBody>
      </p:sp>
      <p:sp>
        <p:nvSpPr>
          <p:cNvPr id="125" name="Google Shape;125;g241901c82b9_0_118"/>
          <p:cNvSpPr/>
          <p:nvPr/>
        </p:nvSpPr>
        <p:spPr>
          <a:xfrm>
            <a:off x="13862835" y="9414800"/>
            <a:ext cx="3284800" cy="1436800"/>
          </a:xfrm>
          <a:prstGeom prst="roundRect">
            <a:avLst>
              <a:gd name="adj" fmla="val 16667"/>
            </a:avLst>
          </a:prstGeom>
          <a:solidFill>
            <a:srgbClr val="FAE1D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työväenliikkeen leviäminen Suomeen</a:t>
            </a:r>
            <a:endParaRPr sz="2667">
              <a:latin typeface="Calibri" panose="020F0502020204030204" pitchFamily="34" charset="0"/>
              <a:cs typeface="Calibri" panose="020F0502020204030204" pitchFamily="34" charset="0"/>
            </a:endParaRPr>
          </a:p>
        </p:txBody>
      </p:sp>
      <p:sp>
        <p:nvSpPr>
          <p:cNvPr id="126" name="Google Shape;126;g241901c82b9_0_118"/>
          <p:cNvSpPr/>
          <p:nvPr/>
        </p:nvSpPr>
        <p:spPr>
          <a:xfrm>
            <a:off x="6274200" y="5786267"/>
            <a:ext cx="2632800" cy="12040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talouskasvu</a:t>
            </a:r>
            <a:endParaRPr sz="2667">
              <a:latin typeface="Calibri" panose="020F0502020204030204" pitchFamily="34" charset="0"/>
              <a:cs typeface="Calibri" panose="020F0502020204030204" pitchFamily="34" charset="0"/>
            </a:endParaRPr>
          </a:p>
        </p:txBody>
      </p:sp>
      <p:sp>
        <p:nvSpPr>
          <p:cNvPr id="127" name="Google Shape;127;g241901c82b9_0_118"/>
          <p:cNvSpPr/>
          <p:nvPr/>
        </p:nvSpPr>
        <p:spPr>
          <a:xfrm>
            <a:off x="1035400" y="8075235"/>
            <a:ext cx="3176800" cy="10440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uusia koneita ym. uudistuksia</a:t>
            </a:r>
            <a:endParaRPr sz="2667">
              <a:latin typeface="Calibri" panose="020F0502020204030204" pitchFamily="34" charset="0"/>
              <a:cs typeface="Calibri" panose="020F0502020204030204" pitchFamily="34" charset="0"/>
            </a:endParaRPr>
          </a:p>
        </p:txBody>
      </p:sp>
      <p:sp>
        <p:nvSpPr>
          <p:cNvPr id="128" name="Google Shape;128;g241901c82b9_0_118"/>
          <p:cNvSpPr/>
          <p:nvPr/>
        </p:nvSpPr>
        <p:spPr>
          <a:xfrm>
            <a:off x="1210600" y="10049768"/>
            <a:ext cx="2826400" cy="10440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FI" sz="2667" dirty="0">
                <a:latin typeface="Calibri" panose="020F0502020204030204" pitchFamily="34" charset="0"/>
                <a:cs typeface="Calibri" panose="020F0502020204030204" pitchFamily="34" charset="0"/>
              </a:rPr>
              <a:t>s</a:t>
            </a:r>
            <a:r>
              <a:rPr lang="fi" sz="2667" dirty="0">
                <a:latin typeface="Calibri" panose="020F0502020204030204" pitchFamily="34" charset="0"/>
                <a:cs typeface="Calibri" panose="020F0502020204030204" pitchFamily="34" charset="0"/>
              </a:rPr>
              <a:t>uuremmat sadot</a:t>
            </a:r>
            <a:endParaRPr sz="2667" dirty="0">
              <a:latin typeface="Calibri" panose="020F0502020204030204" pitchFamily="34" charset="0"/>
              <a:cs typeface="Calibri" panose="020F0502020204030204" pitchFamily="34" charset="0"/>
            </a:endParaRPr>
          </a:p>
        </p:txBody>
      </p:sp>
      <p:sp>
        <p:nvSpPr>
          <p:cNvPr id="129" name="Google Shape;129;g241901c82b9_0_118"/>
          <p:cNvSpPr/>
          <p:nvPr/>
        </p:nvSpPr>
        <p:spPr>
          <a:xfrm>
            <a:off x="7497667" y="12326267"/>
            <a:ext cx="3847200" cy="10440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köyhien määrä maaseudulla kasvoi</a:t>
            </a:r>
            <a:endParaRPr sz="2667">
              <a:latin typeface="Calibri" panose="020F0502020204030204" pitchFamily="34" charset="0"/>
              <a:cs typeface="Calibri" panose="020F0502020204030204" pitchFamily="34" charset="0"/>
            </a:endParaRPr>
          </a:p>
        </p:txBody>
      </p:sp>
      <p:sp>
        <p:nvSpPr>
          <p:cNvPr id="130" name="Google Shape;130;g241901c82b9_0_118"/>
          <p:cNvSpPr/>
          <p:nvPr/>
        </p:nvSpPr>
        <p:spPr>
          <a:xfrm>
            <a:off x="1151800" y="12024301"/>
            <a:ext cx="2944000" cy="10440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kulkutautien väheneminen</a:t>
            </a:r>
            <a:endParaRPr sz="2667">
              <a:latin typeface="Calibri" panose="020F0502020204030204" pitchFamily="34" charset="0"/>
              <a:cs typeface="Calibri" panose="020F0502020204030204" pitchFamily="34" charset="0"/>
            </a:endParaRPr>
          </a:p>
        </p:txBody>
      </p:sp>
      <p:sp>
        <p:nvSpPr>
          <p:cNvPr id="131" name="Google Shape;131;g241901c82b9_0_118"/>
          <p:cNvSpPr/>
          <p:nvPr/>
        </p:nvSpPr>
        <p:spPr>
          <a:xfrm>
            <a:off x="5488200" y="8517267"/>
            <a:ext cx="2944000" cy="10440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peltoviljelystä karjatalouteen</a:t>
            </a:r>
            <a:endParaRPr sz="2667">
              <a:latin typeface="Calibri" panose="020F0502020204030204" pitchFamily="34" charset="0"/>
              <a:cs typeface="Calibri" panose="020F0502020204030204" pitchFamily="34" charset="0"/>
            </a:endParaRPr>
          </a:p>
        </p:txBody>
      </p:sp>
      <p:sp>
        <p:nvSpPr>
          <p:cNvPr id="132" name="Google Shape;132;g241901c82b9_0_118"/>
          <p:cNvSpPr/>
          <p:nvPr/>
        </p:nvSpPr>
        <p:spPr>
          <a:xfrm>
            <a:off x="13106933" y="12326267"/>
            <a:ext cx="3847200" cy="10440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yhteiskunnalliset ongelmat lisääntyivät</a:t>
            </a:r>
            <a:endParaRPr sz="2667" dirty="0">
              <a:latin typeface="Calibri" panose="020F0502020204030204" pitchFamily="34" charset="0"/>
              <a:cs typeface="Calibri" panose="020F0502020204030204" pitchFamily="34" charset="0"/>
            </a:endParaRPr>
          </a:p>
        </p:txBody>
      </p:sp>
      <p:sp>
        <p:nvSpPr>
          <p:cNvPr id="133" name="Google Shape;133;g241901c82b9_0_118"/>
          <p:cNvSpPr/>
          <p:nvPr/>
        </p:nvSpPr>
        <p:spPr>
          <a:xfrm>
            <a:off x="5461000" y="10477501"/>
            <a:ext cx="2436800" cy="10440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FI" sz="2667" dirty="0">
                <a:latin typeface="Calibri" panose="020F0502020204030204" pitchFamily="34" charset="0"/>
                <a:cs typeface="Calibri" panose="020F0502020204030204" pitchFamily="34" charset="0"/>
              </a:rPr>
              <a:t>v</a:t>
            </a:r>
            <a:r>
              <a:rPr lang="fi" sz="2667" dirty="0">
                <a:latin typeface="Calibri" panose="020F0502020204030204" pitchFamily="34" charset="0"/>
                <a:cs typeface="Calibri" panose="020F0502020204030204" pitchFamily="34" charset="0"/>
              </a:rPr>
              <a:t>äkiluvun kasvu</a:t>
            </a:r>
            <a:endParaRPr sz="2667" dirty="0">
              <a:latin typeface="Calibri" panose="020F0502020204030204" pitchFamily="34" charset="0"/>
              <a:cs typeface="Calibri" panose="020F0502020204030204" pitchFamily="34" charset="0"/>
            </a:endParaRPr>
          </a:p>
        </p:txBody>
      </p:sp>
      <p:sp>
        <p:nvSpPr>
          <p:cNvPr id="134" name="Google Shape;134;g241901c82b9_0_118"/>
          <p:cNvSpPr/>
          <p:nvPr/>
        </p:nvSpPr>
        <p:spPr>
          <a:xfrm>
            <a:off x="14952133" y="7038133"/>
            <a:ext cx="2632800" cy="1204000"/>
          </a:xfrm>
          <a:prstGeom prst="roundRect">
            <a:avLst>
              <a:gd name="adj" fmla="val 16667"/>
            </a:avLst>
          </a:prstGeom>
          <a:solidFill>
            <a:srgbClr val="FAE1D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koulutuksen lisääminen</a:t>
            </a:r>
            <a:endParaRPr sz="2667">
              <a:latin typeface="Calibri" panose="020F0502020204030204" pitchFamily="34" charset="0"/>
              <a:cs typeface="Calibri" panose="020F0502020204030204" pitchFamily="34" charset="0"/>
            </a:endParaRPr>
          </a:p>
        </p:txBody>
      </p:sp>
      <p:sp>
        <p:nvSpPr>
          <p:cNvPr id="135" name="Google Shape;135;g241901c82b9_0_118"/>
          <p:cNvSpPr/>
          <p:nvPr/>
        </p:nvSpPr>
        <p:spPr>
          <a:xfrm>
            <a:off x="17013333" y="1410933"/>
            <a:ext cx="2152000" cy="1204000"/>
          </a:xfrm>
          <a:prstGeom prst="rect">
            <a:avLst/>
          </a:prstGeom>
          <a:solidFill>
            <a:srgbClr val="E0EAC8"/>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3200">
                <a:latin typeface="Calibri" panose="020F0502020204030204" pitchFamily="34" charset="0"/>
                <a:cs typeface="Calibri" panose="020F0502020204030204" pitchFamily="34" charset="0"/>
              </a:rPr>
              <a:t>hallinto</a:t>
            </a:r>
            <a:endParaRPr sz="3200">
              <a:latin typeface="Calibri" panose="020F0502020204030204" pitchFamily="34" charset="0"/>
              <a:cs typeface="Calibri" panose="020F0502020204030204" pitchFamily="34" charset="0"/>
            </a:endParaRPr>
          </a:p>
        </p:txBody>
      </p:sp>
      <p:sp>
        <p:nvSpPr>
          <p:cNvPr id="136" name="Google Shape;136;g241901c82b9_0_118"/>
          <p:cNvSpPr/>
          <p:nvPr/>
        </p:nvSpPr>
        <p:spPr>
          <a:xfrm>
            <a:off x="16954133" y="3929933"/>
            <a:ext cx="2270400" cy="12040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kunnallis-</a:t>
            </a:r>
            <a:endParaRPr sz="2667">
              <a:latin typeface="Calibri" panose="020F0502020204030204" pitchFamily="34" charset="0"/>
              <a:cs typeface="Calibri" panose="020F0502020204030204" pitchFamily="34" charset="0"/>
            </a:endParaRPr>
          </a:p>
          <a:p>
            <a:pPr algn="ctr"/>
            <a:r>
              <a:rPr lang="fi" sz="2667">
                <a:latin typeface="Calibri" panose="020F0502020204030204" pitchFamily="34" charset="0"/>
                <a:cs typeface="Calibri" panose="020F0502020204030204" pitchFamily="34" charset="0"/>
              </a:rPr>
              <a:t>uudistus</a:t>
            </a:r>
            <a:endParaRPr sz="2667">
              <a:latin typeface="Calibri" panose="020F0502020204030204" pitchFamily="34" charset="0"/>
              <a:cs typeface="Calibri" panose="020F0502020204030204" pitchFamily="34" charset="0"/>
            </a:endParaRPr>
          </a:p>
        </p:txBody>
      </p:sp>
      <p:sp>
        <p:nvSpPr>
          <p:cNvPr id="137" name="Google Shape;137;g241901c82b9_0_118"/>
          <p:cNvSpPr/>
          <p:nvPr/>
        </p:nvSpPr>
        <p:spPr>
          <a:xfrm>
            <a:off x="20731667" y="2497133"/>
            <a:ext cx="2944000" cy="14368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valtiopäivien säännöllinen kokoontuminen</a:t>
            </a:r>
            <a:endParaRPr sz="2667">
              <a:latin typeface="Calibri" panose="020F0502020204030204" pitchFamily="34" charset="0"/>
              <a:cs typeface="Calibri" panose="020F0502020204030204" pitchFamily="34" charset="0"/>
            </a:endParaRPr>
          </a:p>
        </p:txBody>
      </p:sp>
      <p:sp>
        <p:nvSpPr>
          <p:cNvPr id="138" name="Google Shape;138;g241901c82b9_0_118"/>
          <p:cNvSpPr/>
          <p:nvPr/>
        </p:nvSpPr>
        <p:spPr>
          <a:xfrm>
            <a:off x="19473867" y="7993835"/>
            <a:ext cx="2632800" cy="1204000"/>
          </a:xfrm>
          <a:prstGeom prst="roundRect">
            <a:avLst>
              <a:gd name="adj" fmla="val 16667"/>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järjestöjä vaikuttamaan</a:t>
            </a:r>
            <a:endParaRPr sz="2667">
              <a:latin typeface="Calibri" panose="020F0502020204030204" pitchFamily="34" charset="0"/>
              <a:cs typeface="Calibri" panose="020F0502020204030204" pitchFamily="34" charset="0"/>
            </a:endParaRPr>
          </a:p>
        </p:txBody>
      </p:sp>
      <p:sp>
        <p:nvSpPr>
          <p:cNvPr id="139" name="Google Shape;139;g241901c82b9_0_118"/>
          <p:cNvSpPr/>
          <p:nvPr/>
        </p:nvSpPr>
        <p:spPr>
          <a:xfrm>
            <a:off x="20675267" y="9995533"/>
            <a:ext cx="3056800" cy="1537600"/>
          </a:xfrm>
          <a:prstGeom prst="roundRect">
            <a:avLst>
              <a:gd name="adj" fmla="val 16667"/>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naisasialiikkeen leviäminen Suomeen</a:t>
            </a:r>
            <a:endParaRPr sz="2667">
              <a:latin typeface="Calibri" panose="020F0502020204030204" pitchFamily="34" charset="0"/>
              <a:cs typeface="Calibri" panose="020F0502020204030204" pitchFamily="34" charset="0"/>
            </a:endParaRPr>
          </a:p>
        </p:txBody>
      </p:sp>
      <p:sp>
        <p:nvSpPr>
          <p:cNvPr id="140" name="Google Shape;140;g241901c82b9_0_118"/>
          <p:cNvSpPr/>
          <p:nvPr/>
        </p:nvSpPr>
        <p:spPr>
          <a:xfrm>
            <a:off x="18457667" y="12024267"/>
            <a:ext cx="3284800" cy="1204000"/>
          </a:xfrm>
          <a:prstGeom prst="roundRect">
            <a:avLst>
              <a:gd name="adj" fmla="val 16667"/>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raittius- ja urheiluseurat ym.</a:t>
            </a:r>
            <a:endParaRPr sz="2667">
              <a:latin typeface="Calibri" panose="020F0502020204030204" pitchFamily="34" charset="0"/>
              <a:cs typeface="Calibri" panose="020F0502020204030204" pitchFamily="34" charset="0"/>
            </a:endParaRPr>
          </a:p>
        </p:txBody>
      </p:sp>
      <p:cxnSp>
        <p:nvCxnSpPr>
          <p:cNvPr id="141" name="Google Shape;141;g241901c82b9_0_118"/>
          <p:cNvCxnSpPr>
            <a:stCxn id="116" idx="3"/>
            <a:endCxn id="135" idx="1"/>
          </p:cNvCxnSpPr>
          <p:nvPr/>
        </p:nvCxnSpPr>
        <p:spPr>
          <a:xfrm>
            <a:off x="13953600" y="1591133"/>
            <a:ext cx="3060000" cy="421600"/>
          </a:xfrm>
          <a:prstGeom prst="straightConnector1">
            <a:avLst/>
          </a:prstGeom>
          <a:noFill/>
          <a:ln w="38100" cap="flat" cmpd="sng">
            <a:solidFill>
              <a:srgbClr val="00BBC9"/>
            </a:solidFill>
            <a:prstDash val="solid"/>
            <a:round/>
            <a:headEnd type="none" w="med" len="med"/>
            <a:tailEnd type="triangle" w="med" len="med"/>
          </a:ln>
        </p:spPr>
      </p:cxnSp>
      <p:cxnSp>
        <p:nvCxnSpPr>
          <p:cNvPr id="142" name="Google Shape;142;g241901c82b9_0_118"/>
          <p:cNvCxnSpPr>
            <a:stCxn id="116" idx="2"/>
            <a:endCxn id="117" idx="0"/>
          </p:cNvCxnSpPr>
          <p:nvPr/>
        </p:nvCxnSpPr>
        <p:spPr>
          <a:xfrm>
            <a:off x="12192000" y="2497133"/>
            <a:ext cx="0" cy="3495200"/>
          </a:xfrm>
          <a:prstGeom prst="straightConnector1">
            <a:avLst/>
          </a:prstGeom>
          <a:noFill/>
          <a:ln w="38100" cap="flat" cmpd="sng">
            <a:solidFill>
              <a:srgbClr val="00BBC9"/>
            </a:solidFill>
            <a:prstDash val="solid"/>
            <a:round/>
            <a:headEnd type="none" w="med" len="med"/>
            <a:tailEnd type="triangle" w="med" len="med"/>
          </a:ln>
        </p:spPr>
      </p:cxnSp>
      <p:cxnSp>
        <p:nvCxnSpPr>
          <p:cNvPr id="143" name="Google Shape;143;g241901c82b9_0_118"/>
          <p:cNvCxnSpPr>
            <a:cxnSpLocks/>
          </p:cNvCxnSpPr>
          <p:nvPr/>
        </p:nvCxnSpPr>
        <p:spPr>
          <a:xfrm>
            <a:off x="12837867" y="2471800"/>
            <a:ext cx="5619800" cy="3961876"/>
          </a:xfrm>
          <a:prstGeom prst="straightConnector1">
            <a:avLst/>
          </a:prstGeom>
          <a:noFill/>
          <a:ln w="38100" cap="flat" cmpd="sng">
            <a:solidFill>
              <a:srgbClr val="00BBC9"/>
            </a:solidFill>
            <a:prstDash val="solid"/>
            <a:round/>
            <a:headEnd type="none" w="med" len="med"/>
            <a:tailEnd type="triangle" w="med" len="med"/>
          </a:ln>
        </p:spPr>
      </p:cxnSp>
      <p:cxnSp>
        <p:nvCxnSpPr>
          <p:cNvPr id="144" name="Google Shape;144;g241901c82b9_0_118"/>
          <p:cNvCxnSpPr>
            <a:cxnSpLocks/>
          </p:cNvCxnSpPr>
          <p:nvPr/>
        </p:nvCxnSpPr>
        <p:spPr>
          <a:xfrm flipH="1">
            <a:off x="3850105" y="2522267"/>
            <a:ext cx="7175828" cy="3397270"/>
          </a:xfrm>
          <a:prstGeom prst="straightConnector1">
            <a:avLst/>
          </a:prstGeom>
          <a:noFill/>
          <a:ln w="38100" cap="flat" cmpd="sng">
            <a:solidFill>
              <a:srgbClr val="00BBC9"/>
            </a:solidFill>
            <a:prstDash val="solid"/>
            <a:round/>
            <a:headEnd type="none" w="med" len="med"/>
            <a:tailEnd type="triangle" w="med" len="med"/>
          </a:ln>
        </p:spPr>
      </p:cxnSp>
      <p:cxnSp>
        <p:nvCxnSpPr>
          <p:cNvPr id="145" name="Google Shape;145;g241901c82b9_0_118"/>
          <p:cNvCxnSpPr/>
          <p:nvPr/>
        </p:nvCxnSpPr>
        <p:spPr>
          <a:xfrm rot="10800000">
            <a:off x="6722200" y="4057800"/>
            <a:ext cx="4379200" cy="1887200"/>
          </a:xfrm>
          <a:prstGeom prst="straightConnector1">
            <a:avLst/>
          </a:prstGeom>
          <a:noFill/>
          <a:ln w="38100" cap="flat" cmpd="sng">
            <a:solidFill>
              <a:srgbClr val="00BBC9"/>
            </a:solidFill>
            <a:prstDash val="solid"/>
            <a:round/>
            <a:headEnd type="none" w="med" len="med"/>
            <a:tailEnd type="triangle" w="med" len="med"/>
          </a:ln>
        </p:spPr>
      </p:cxnSp>
      <p:cxnSp>
        <p:nvCxnSpPr>
          <p:cNvPr id="146" name="Google Shape;146;g241901c82b9_0_118"/>
          <p:cNvCxnSpPr>
            <a:cxnSpLocks/>
            <a:stCxn id="117" idx="1"/>
          </p:cNvCxnSpPr>
          <p:nvPr/>
        </p:nvCxnSpPr>
        <p:spPr>
          <a:xfrm flipH="1" flipV="1">
            <a:off x="8907000" y="6517336"/>
            <a:ext cx="1523400" cy="76864"/>
          </a:xfrm>
          <a:prstGeom prst="straightConnector1">
            <a:avLst/>
          </a:prstGeom>
          <a:noFill/>
          <a:ln w="38100" cap="flat" cmpd="sng">
            <a:solidFill>
              <a:srgbClr val="00BBC9"/>
            </a:solidFill>
            <a:prstDash val="solid"/>
            <a:round/>
            <a:headEnd type="none" w="med" len="med"/>
            <a:tailEnd type="triangle" w="med" len="med"/>
          </a:ln>
        </p:spPr>
      </p:cxnSp>
      <p:cxnSp>
        <p:nvCxnSpPr>
          <p:cNvPr id="147" name="Google Shape;147;g241901c82b9_0_118"/>
          <p:cNvCxnSpPr>
            <a:cxnSpLocks/>
          </p:cNvCxnSpPr>
          <p:nvPr/>
        </p:nvCxnSpPr>
        <p:spPr>
          <a:xfrm>
            <a:off x="2623800" y="7277600"/>
            <a:ext cx="0" cy="797635"/>
          </a:xfrm>
          <a:prstGeom prst="straightConnector1">
            <a:avLst/>
          </a:prstGeom>
          <a:noFill/>
          <a:ln w="38100" cap="flat" cmpd="sng">
            <a:solidFill>
              <a:srgbClr val="00BBC9"/>
            </a:solidFill>
            <a:prstDash val="solid"/>
            <a:round/>
            <a:headEnd type="none" w="med" len="med"/>
            <a:tailEnd type="triangle" w="med" len="med"/>
          </a:ln>
        </p:spPr>
      </p:cxnSp>
      <p:cxnSp>
        <p:nvCxnSpPr>
          <p:cNvPr id="148" name="Google Shape;148;g241901c82b9_0_118"/>
          <p:cNvCxnSpPr/>
          <p:nvPr/>
        </p:nvCxnSpPr>
        <p:spPr>
          <a:xfrm>
            <a:off x="2623800" y="9170635"/>
            <a:ext cx="0" cy="879200"/>
          </a:xfrm>
          <a:prstGeom prst="straightConnector1">
            <a:avLst/>
          </a:prstGeom>
          <a:noFill/>
          <a:ln w="38100" cap="flat" cmpd="sng">
            <a:solidFill>
              <a:srgbClr val="00BBC9"/>
            </a:solidFill>
            <a:prstDash val="solid"/>
            <a:round/>
            <a:headEnd type="none" w="med" len="med"/>
            <a:tailEnd type="triangle" w="med" len="med"/>
          </a:ln>
        </p:spPr>
      </p:cxnSp>
      <p:cxnSp>
        <p:nvCxnSpPr>
          <p:cNvPr id="149" name="Google Shape;149;g241901c82b9_0_118"/>
          <p:cNvCxnSpPr/>
          <p:nvPr/>
        </p:nvCxnSpPr>
        <p:spPr>
          <a:xfrm>
            <a:off x="2623800" y="11093768"/>
            <a:ext cx="0" cy="879200"/>
          </a:xfrm>
          <a:prstGeom prst="straightConnector1">
            <a:avLst/>
          </a:prstGeom>
          <a:noFill/>
          <a:ln w="38100" cap="flat" cmpd="sng">
            <a:solidFill>
              <a:srgbClr val="00BBC9"/>
            </a:solidFill>
            <a:prstDash val="solid"/>
            <a:round/>
            <a:headEnd type="none" w="med" len="med"/>
            <a:tailEnd type="triangle" w="med" len="med"/>
          </a:ln>
        </p:spPr>
      </p:cxnSp>
      <p:cxnSp>
        <p:nvCxnSpPr>
          <p:cNvPr id="150" name="Google Shape;150;g241901c82b9_0_118"/>
          <p:cNvCxnSpPr>
            <a:cxnSpLocks/>
          </p:cNvCxnSpPr>
          <p:nvPr/>
        </p:nvCxnSpPr>
        <p:spPr>
          <a:xfrm>
            <a:off x="4037000" y="7268533"/>
            <a:ext cx="2642400" cy="1087200"/>
          </a:xfrm>
          <a:prstGeom prst="straightConnector1">
            <a:avLst/>
          </a:prstGeom>
          <a:noFill/>
          <a:ln w="38100" cap="flat" cmpd="sng">
            <a:solidFill>
              <a:srgbClr val="00BBC9"/>
            </a:solidFill>
            <a:prstDash val="solid"/>
            <a:round/>
            <a:headEnd type="none" w="med" len="med"/>
            <a:tailEnd type="triangle" w="med" len="med"/>
          </a:ln>
        </p:spPr>
      </p:cxnSp>
      <p:cxnSp>
        <p:nvCxnSpPr>
          <p:cNvPr id="151" name="Google Shape;151;g241901c82b9_0_118"/>
          <p:cNvCxnSpPr>
            <a:cxnSpLocks/>
            <a:stCxn id="133" idx="2"/>
          </p:cNvCxnSpPr>
          <p:nvPr/>
        </p:nvCxnSpPr>
        <p:spPr>
          <a:xfrm>
            <a:off x="6679400" y="11521501"/>
            <a:ext cx="758619" cy="804766"/>
          </a:xfrm>
          <a:prstGeom prst="straightConnector1">
            <a:avLst/>
          </a:prstGeom>
          <a:noFill/>
          <a:ln w="38100" cap="flat" cmpd="sng">
            <a:solidFill>
              <a:srgbClr val="00BBC9"/>
            </a:solidFill>
            <a:prstDash val="solid"/>
            <a:round/>
            <a:headEnd type="none" w="med" len="med"/>
            <a:tailEnd type="triangle" w="med" len="med"/>
          </a:ln>
        </p:spPr>
      </p:cxnSp>
      <p:cxnSp>
        <p:nvCxnSpPr>
          <p:cNvPr id="152" name="Google Shape;152;g241901c82b9_0_118"/>
          <p:cNvCxnSpPr>
            <a:cxnSpLocks/>
          </p:cNvCxnSpPr>
          <p:nvPr/>
        </p:nvCxnSpPr>
        <p:spPr>
          <a:xfrm>
            <a:off x="12486513" y="10030467"/>
            <a:ext cx="1200073" cy="109067"/>
          </a:xfrm>
          <a:prstGeom prst="straightConnector1">
            <a:avLst/>
          </a:prstGeom>
          <a:noFill/>
          <a:ln w="38100" cap="flat" cmpd="sng">
            <a:solidFill>
              <a:srgbClr val="00BBC9"/>
            </a:solidFill>
            <a:prstDash val="solid"/>
            <a:round/>
            <a:headEnd type="none" w="med" len="med"/>
            <a:tailEnd type="triangle" w="med" len="med"/>
          </a:ln>
        </p:spPr>
      </p:cxnSp>
      <p:cxnSp>
        <p:nvCxnSpPr>
          <p:cNvPr id="153" name="Google Shape;153;g241901c82b9_0_118"/>
          <p:cNvCxnSpPr>
            <a:cxnSpLocks/>
          </p:cNvCxnSpPr>
          <p:nvPr/>
        </p:nvCxnSpPr>
        <p:spPr>
          <a:xfrm flipH="1">
            <a:off x="11137316" y="7228867"/>
            <a:ext cx="417151" cy="1877568"/>
          </a:xfrm>
          <a:prstGeom prst="straightConnector1">
            <a:avLst/>
          </a:prstGeom>
          <a:noFill/>
          <a:ln w="38100" cap="flat" cmpd="sng">
            <a:solidFill>
              <a:srgbClr val="00BBC9"/>
            </a:solidFill>
            <a:prstDash val="solid"/>
            <a:round/>
            <a:headEnd type="none" w="med" len="med"/>
            <a:tailEnd type="triangle" w="med" len="med"/>
          </a:ln>
        </p:spPr>
      </p:cxnSp>
      <p:cxnSp>
        <p:nvCxnSpPr>
          <p:cNvPr id="154" name="Google Shape;154;g241901c82b9_0_118"/>
          <p:cNvCxnSpPr>
            <a:stCxn id="129" idx="3"/>
            <a:endCxn id="132" idx="1"/>
          </p:cNvCxnSpPr>
          <p:nvPr/>
        </p:nvCxnSpPr>
        <p:spPr>
          <a:xfrm>
            <a:off x="11344867" y="12848267"/>
            <a:ext cx="1762400" cy="0"/>
          </a:xfrm>
          <a:prstGeom prst="straightConnector1">
            <a:avLst/>
          </a:prstGeom>
          <a:noFill/>
          <a:ln w="38100" cap="flat" cmpd="sng">
            <a:solidFill>
              <a:srgbClr val="00BBC9"/>
            </a:solidFill>
            <a:prstDash val="solid"/>
            <a:round/>
            <a:headEnd type="none" w="med" len="med"/>
            <a:tailEnd type="triangle" w="med" len="med"/>
          </a:ln>
        </p:spPr>
      </p:cxnSp>
      <p:cxnSp>
        <p:nvCxnSpPr>
          <p:cNvPr id="155" name="Google Shape;155;g241901c82b9_0_118"/>
          <p:cNvCxnSpPr/>
          <p:nvPr/>
        </p:nvCxnSpPr>
        <p:spPr>
          <a:xfrm>
            <a:off x="12259133" y="10777067"/>
            <a:ext cx="931200" cy="1560000"/>
          </a:xfrm>
          <a:prstGeom prst="straightConnector1">
            <a:avLst/>
          </a:prstGeom>
          <a:noFill/>
          <a:ln w="38100" cap="flat" cmpd="sng">
            <a:solidFill>
              <a:srgbClr val="00BBC9"/>
            </a:solidFill>
            <a:prstDash val="solid"/>
            <a:round/>
            <a:headEnd type="none" w="med" len="med"/>
            <a:tailEnd type="triangle" w="med" len="med"/>
          </a:ln>
        </p:spPr>
      </p:cxnSp>
      <p:cxnSp>
        <p:nvCxnSpPr>
          <p:cNvPr id="156" name="Google Shape;156;g241901c82b9_0_118"/>
          <p:cNvCxnSpPr>
            <a:endCxn id="132" idx="0"/>
          </p:cNvCxnSpPr>
          <p:nvPr/>
        </p:nvCxnSpPr>
        <p:spPr>
          <a:xfrm flipH="1">
            <a:off x="15030533" y="10851867"/>
            <a:ext cx="554400" cy="1474400"/>
          </a:xfrm>
          <a:prstGeom prst="straightConnector1">
            <a:avLst/>
          </a:prstGeom>
          <a:noFill/>
          <a:ln w="38100" cap="flat" cmpd="sng">
            <a:solidFill>
              <a:srgbClr val="00BBC9"/>
            </a:solidFill>
            <a:prstDash val="solid"/>
            <a:round/>
            <a:headEnd type="none" w="med" len="med"/>
            <a:tailEnd type="triangle" w="med" len="med"/>
          </a:ln>
        </p:spPr>
      </p:cxnSp>
      <p:cxnSp>
        <p:nvCxnSpPr>
          <p:cNvPr id="157" name="Google Shape;157;g241901c82b9_0_118"/>
          <p:cNvCxnSpPr>
            <a:cxnSpLocks/>
          </p:cNvCxnSpPr>
          <p:nvPr/>
        </p:nvCxnSpPr>
        <p:spPr>
          <a:xfrm>
            <a:off x="5461000" y="1356050"/>
            <a:ext cx="0" cy="1313366"/>
          </a:xfrm>
          <a:prstGeom prst="straightConnector1">
            <a:avLst/>
          </a:prstGeom>
          <a:noFill/>
          <a:ln w="38100" cap="flat" cmpd="sng">
            <a:solidFill>
              <a:srgbClr val="00BBC9"/>
            </a:solidFill>
            <a:prstDash val="solid"/>
            <a:round/>
            <a:headEnd type="none" w="med" len="med"/>
            <a:tailEnd type="triangle" w="med" len="med"/>
          </a:ln>
        </p:spPr>
      </p:cxnSp>
      <p:cxnSp>
        <p:nvCxnSpPr>
          <p:cNvPr id="158" name="Google Shape;158;g241901c82b9_0_118"/>
          <p:cNvCxnSpPr>
            <a:cxnSpLocks/>
          </p:cNvCxnSpPr>
          <p:nvPr/>
        </p:nvCxnSpPr>
        <p:spPr>
          <a:xfrm>
            <a:off x="3472867" y="2200733"/>
            <a:ext cx="557066" cy="623467"/>
          </a:xfrm>
          <a:prstGeom prst="straightConnector1">
            <a:avLst/>
          </a:prstGeom>
          <a:noFill/>
          <a:ln w="38100" cap="flat" cmpd="sng">
            <a:solidFill>
              <a:srgbClr val="00BBC9"/>
            </a:solidFill>
            <a:prstDash val="solid"/>
            <a:round/>
            <a:headEnd type="none" w="med" len="med"/>
            <a:tailEnd type="triangle" w="med" len="med"/>
          </a:ln>
        </p:spPr>
      </p:cxnSp>
      <p:cxnSp>
        <p:nvCxnSpPr>
          <p:cNvPr id="159" name="Google Shape;159;g241901c82b9_0_118"/>
          <p:cNvCxnSpPr>
            <a:endCxn id="120" idx="1"/>
          </p:cNvCxnSpPr>
          <p:nvPr/>
        </p:nvCxnSpPr>
        <p:spPr>
          <a:xfrm rot="10800000" flipH="1">
            <a:off x="2900200" y="3479933"/>
            <a:ext cx="975200" cy="601600"/>
          </a:xfrm>
          <a:prstGeom prst="straightConnector1">
            <a:avLst/>
          </a:prstGeom>
          <a:noFill/>
          <a:ln w="38100" cap="flat" cmpd="sng">
            <a:solidFill>
              <a:srgbClr val="00BBC9"/>
            </a:solidFill>
            <a:prstDash val="solid"/>
            <a:round/>
            <a:headEnd type="none" w="med" len="med"/>
            <a:tailEnd type="triangle" w="med" len="med"/>
          </a:ln>
        </p:spPr>
      </p:cxnSp>
      <p:cxnSp>
        <p:nvCxnSpPr>
          <p:cNvPr id="160" name="Google Shape;160;g241901c82b9_0_118"/>
          <p:cNvCxnSpPr>
            <a:stCxn id="117" idx="1"/>
            <a:endCxn id="127" idx="3"/>
          </p:cNvCxnSpPr>
          <p:nvPr/>
        </p:nvCxnSpPr>
        <p:spPr>
          <a:xfrm flipH="1">
            <a:off x="4212000" y="6594200"/>
            <a:ext cx="6218400" cy="2003200"/>
          </a:xfrm>
          <a:prstGeom prst="straightConnector1">
            <a:avLst/>
          </a:prstGeom>
          <a:noFill/>
          <a:ln w="38100" cap="flat" cmpd="sng">
            <a:solidFill>
              <a:srgbClr val="00BBC9"/>
            </a:solidFill>
            <a:prstDash val="solid"/>
            <a:round/>
            <a:headEnd type="none" w="med" len="med"/>
            <a:tailEnd type="triangle" w="med" len="med"/>
          </a:ln>
        </p:spPr>
      </p:cxnSp>
      <p:cxnSp>
        <p:nvCxnSpPr>
          <p:cNvPr id="161" name="Google Shape;161;g241901c82b9_0_118"/>
          <p:cNvCxnSpPr>
            <a:cxnSpLocks/>
          </p:cNvCxnSpPr>
          <p:nvPr/>
        </p:nvCxnSpPr>
        <p:spPr>
          <a:xfrm>
            <a:off x="4193586" y="10711436"/>
            <a:ext cx="1249000" cy="222434"/>
          </a:xfrm>
          <a:prstGeom prst="straightConnector1">
            <a:avLst/>
          </a:prstGeom>
          <a:noFill/>
          <a:ln w="38100" cap="flat" cmpd="sng">
            <a:solidFill>
              <a:srgbClr val="00BBC9"/>
            </a:solidFill>
            <a:prstDash val="solid"/>
            <a:round/>
            <a:headEnd type="none" w="med" len="med"/>
            <a:tailEnd type="triangle" w="med" len="med"/>
          </a:ln>
        </p:spPr>
      </p:cxnSp>
      <p:cxnSp>
        <p:nvCxnSpPr>
          <p:cNvPr id="162" name="Google Shape;162;g241901c82b9_0_118"/>
          <p:cNvCxnSpPr>
            <a:cxnSpLocks/>
          </p:cNvCxnSpPr>
          <p:nvPr/>
        </p:nvCxnSpPr>
        <p:spPr>
          <a:xfrm>
            <a:off x="13107235" y="7268533"/>
            <a:ext cx="2262831" cy="2044801"/>
          </a:xfrm>
          <a:prstGeom prst="straightConnector1">
            <a:avLst/>
          </a:prstGeom>
          <a:noFill/>
          <a:ln w="38100" cap="flat" cmpd="sng">
            <a:solidFill>
              <a:srgbClr val="00BBC9"/>
            </a:solidFill>
            <a:prstDash val="solid"/>
            <a:round/>
            <a:headEnd type="none" w="med" len="med"/>
            <a:tailEnd type="triangle" w="med" len="med"/>
          </a:ln>
        </p:spPr>
      </p:cxnSp>
      <p:cxnSp>
        <p:nvCxnSpPr>
          <p:cNvPr id="163" name="Google Shape;163;g241901c82b9_0_118"/>
          <p:cNvCxnSpPr>
            <a:cxnSpLocks/>
          </p:cNvCxnSpPr>
          <p:nvPr/>
        </p:nvCxnSpPr>
        <p:spPr>
          <a:xfrm flipH="1">
            <a:off x="20731667" y="7241835"/>
            <a:ext cx="200" cy="570298"/>
          </a:xfrm>
          <a:prstGeom prst="straightConnector1">
            <a:avLst/>
          </a:prstGeom>
          <a:noFill/>
          <a:ln w="38100" cap="flat" cmpd="sng">
            <a:solidFill>
              <a:srgbClr val="00BBC9"/>
            </a:solidFill>
            <a:prstDash val="solid"/>
            <a:round/>
            <a:headEnd type="none" w="med" len="med"/>
            <a:tailEnd type="triangle" w="med" len="med"/>
          </a:ln>
        </p:spPr>
      </p:cxnSp>
      <p:cxnSp>
        <p:nvCxnSpPr>
          <p:cNvPr id="164" name="Google Shape;164;g241901c82b9_0_118"/>
          <p:cNvCxnSpPr>
            <a:cxnSpLocks/>
          </p:cNvCxnSpPr>
          <p:nvPr/>
        </p:nvCxnSpPr>
        <p:spPr>
          <a:xfrm flipV="1">
            <a:off x="21520667" y="9261667"/>
            <a:ext cx="0" cy="709768"/>
          </a:xfrm>
          <a:prstGeom prst="straightConnector1">
            <a:avLst/>
          </a:prstGeom>
          <a:noFill/>
          <a:ln w="38100" cap="flat" cmpd="sng">
            <a:solidFill>
              <a:srgbClr val="00BBC9"/>
            </a:solidFill>
            <a:prstDash val="solid"/>
            <a:round/>
            <a:headEnd type="none" w="med" len="med"/>
            <a:tailEnd type="triangle" w="med" len="med"/>
          </a:ln>
        </p:spPr>
      </p:cxnSp>
      <p:cxnSp>
        <p:nvCxnSpPr>
          <p:cNvPr id="165" name="Google Shape;165;g241901c82b9_0_118"/>
          <p:cNvCxnSpPr>
            <a:cxnSpLocks/>
            <a:stCxn id="140" idx="0"/>
          </p:cNvCxnSpPr>
          <p:nvPr/>
        </p:nvCxnSpPr>
        <p:spPr>
          <a:xfrm flipV="1">
            <a:off x="20100067" y="9313334"/>
            <a:ext cx="47733" cy="2710933"/>
          </a:xfrm>
          <a:prstGeom prst="straightConnector1">
            <a:avLst/>
          </a:prstGeom>
          <a:noFill/>
          <a:ln w="38100" cap="flat" cmpd="sng">
            <a:solidFill>
              <a:srgbClr val="00BBC9"/>
            </a:solidFill>
            <a:prstDash val="solid"/>
            <a:round/>
            <a:headEnd type="none" w="med" len="med"/>
            <a:tailEnd type="triangle" w="med" len="med"/>
          </a:ln>
        </p:spPr>
      </p:cxnSp>
      <p:cxnSp>
        <p:nvCxnSpPr>
          <p:cNvPr id="166" name="Google Shape;166;g241901c82b9_0_118"/>
          <p:cNvCxnSpPr>
            <a:cxnSpLocks/>
          </p:cNvCxnSpPr>
          <p:nvPr/>
        </p:nvCxnSpPr>
        <p:spPr>
          <a:xfrm flipV="1">
            <a:off x="17262133" y="8683366"/>
            <a:ext cx="2050067" cy="1366402"/>
          </a:xfrm>
          <a:prstGeom prst="straightConnector1">
            <a:avLst/>
          </a:prstGeom>
          <a:noFill/>
          <a:ln w="38100" cap="flat" cmpd="sng">
            <a:solidFill>
              <a:srgbClr val="00BBC9"/>
            </a:solidFill>
            <a:prstDash val="solid"/>
            <a:round/>
            <a:headEnd type="none" w="med" len="med"/>
            <a:tailEnd type="triangle" w="med" len="med"/>
          </a:ln>
        </p:spPr>
      </p:cxnSp>
      <p:cxnSp>
        <p:nvCxnSpPr>
          <p:cNvPr id="167" name="Google Shape;167;g241901c82b9_0_118"/>
          <p:cNvCxnSpPr>
            <a:stCxn id="135" idx="2"/>
            <a:endCxn id="136" idx="0"/>
          </p:cNvCxnSpPr>
          <p:nvPr/>
        </p:nvCxnSpPr>
        <p:spPr>
          <a:xfrm>
            <a:off x="18089333" y="2614933"/>
            <a:ext cx="0" cy="1315200"/>
          </a:xfrm>
          <a:prstGeom prst="straightConnector1">
            <a:avLst/>
          </a:prstGeom>
          <a:noFill/>
          <a:ln w="38100" cap="flat" cmpd="sng">
            <a:solidFill>
              <a:srgbClr val="00BBC9"/>
            </a:solidFill>
            <a:prstDash val="solid"/>
            <a:round/>
            <a:headEnd type="none" w="med" len="med"/>
            <a:tailEnd type="triangle" w="med" len="med"/>
          </a:ln>
        </p:spPr>
      </p:cxnSp>
      <p:cxnSp>
        <p:nvCxnSpPr>
          <p:cNvPr id="168" name="Google Shape;168;g241901c82b9_0_118"/>
          <p:cNvCxnSpPr>
            <a:stCxn id="135" idx="3"/>
            <a:endCxn id="137" idx="1"/>
          </p:cNvCxnSpPr>
          <p:nvPr/>
        </p:nvCxnSpPr>
        <p:spPr>
          <a:xfrm>
            <a:off x="19165333" y="2012933"/>
            <a:ext cx="1566400" cy="1202400"/>
          </a:xfrm>
          <a:prstGeom prst="straightConnector1">
            <a:avLst/>
          </a:prstGeom>
          <a:noFill/>
          <a:ln w="38100" cap="flat" cmpd="sng">
            <a:solidFill>
              <a:srgbClr val="00BBC9"/>
            </a:solidFill>
            <a:prstDash val="solid"/>
            <a:round/>
            <a:headEnd type="none" w="med" len="med"/>
            <a:tailEnd type="triangle" w="med" len="med"/>
          </a:ln>
        </p:spPr>
      </p:cxnSp>
      <p:cxnSp>
        <p:nvCxnSpPr>
          <p:cNvPr id="169" name="Google Shape;169;g241901c82b9_0_118"/>
          <p:cNvCxnSpPr>
            <a:cxnSpLocks/>
          </p:cNvCxnSpPr>
          <p:nvPr/>
        </p:nvCxnSpPr>
        <p:spPr>
          <a:xfrm flipH="1">
            <a:off x="16308267" y="5134133"/>
            <a:ext cx="953866" cy="1723867"/>
          </a:xfrm>
          <a:prstGeom prst="straightConnector1">
            <a:avLst/>
          </a:prstGeom>
          <a:noFill/>
          <a:ln w="38100" cap="flat" cmpd="sng">
            <a:solidFill>
              <a:srgbClr val="00BBC9"/>
            </a:solidFill>
            <a:prstDash val="solid"/>
            <a:round/>
            <a:headEnd type="none" w="med" len="med"/>
            <a:tailEnd type="triangle" w="med" len="med"/>
          </a:ln>
        </p:spPr>
      </p:cxnSp>
      <p:cxnSp>
        <p:nvCxnSpPr>
          <p:cNvPr id="170" name="Google Shape;170;g241901c82b9_0_118"/>
          <p:cNvCxnSpPr>
            <a:cxnSpLocks/>
          </p:cNvCxnSpPr>
          <p:nvPr/>
        </p:nvCxnSpPr>
        <p:spPr>
          <a:xfrm>
            <a:off x="14079400" y="7015076"/>
            <a:ext cx="688867" cy="420015"/>
          </a:xfrm>
          <a:prstGeom prst="straightConnector1">
            <a:avLst/>
          </a:prstGeom>
          <a:noFill/>
          <a:ln w="38100" cap="flat" cmpd="sng">
            <a:solidFill>
              <a:srgbClr val="00BBC9"/>
            </a:solidFill>
            <a:prstDash val="solid"/>
            <a:round/>
            <a:headEnd type="none" w="med" len="med"/>
            <a:tailEnd type="triangle" w="med" len="med"/>
          </a:ln>
        </p:spPr>
      </p:cxnSp>
      <p:cxnSp>
        <p:nvCxnSpPr>
          <p:cNvPr id="171" name="Google Shape;171;g241901c82b9_0_118"/>
          <p:cNvCxnSpPr/>
          <p:nvPr/>
        </p:nvCxnSpPr>
        <p:spPr>
          <a:xfrm>
            <a:off x="4236200" y="9106435"/>
            <a:ext cx="1228000" cy="1318400"/>
          </a:xfrm>
          <a:prstGeom prst="straightConnector1">
            <a:avLst/>
          </a:prstGeom>
          <a:noFill/>
          <a:ln w="38100" cap="flat" cmpd="sng">
            <a:solidFill>
              <a:srgbClr val="00BBC9"/>
            </a:solidFill>
            <a:prstDash val="solid"/>
            <a:round/>
            <a:headEnd type="none" w="med" len="med"/>
            <a:tailEnd type="triangle" w="med" len="med"/>
          </a:ln>
        </p:spPr>
      </p:cxnSp>
      <p:sp>
        <p:nvSpPr>
          <p:cNvPr id="25" name="Google Shape;122;p14">
            <a:extLst>
              <a:ext uri="{FF2B5EF4-FFF2-40B4-BE49-F238E27FC236}">
                <a16:creationId xmlns:a16="http://schemas.microsoft.com/office/drawing/2014/main" id="{AB344C14-DE08-4346-E9A3-200B77EE0E03}"/>
              </a:ext>
            </a:extLst>
          </p:cNvPr>
          <p:cNvSpPr txBox="1">
            <a:spLocks/>
          </p:cNvSpPr>
          <p:nvPr/>
        </p:nvSpPr>
        <p:spPr>
          <a:xfrm>
            <a:off x="430317" y="12967033"/>
            <a:ext cx="8229600" cy="730200"/>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buSzPts val="1400"/>
            </a:pPr>
            <a:r>
              <a:rPr lang="fi-FI" dirty="0"/>
              <a:t>Forum Historia Kertaus, HI3 Luku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 dirty="0"/>
              <a:t>Luku 2: Venäläistämiskauden syitä ja seurauksia, Vuosien 1905–17 kehitys</a:t>
            </a:r>
            <a:endParaRPr lang="fi-FI"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extLst>
      <p:ext uri="{BB962C8B-B14F-4D97-AF65-F5344CB8AC3E}">
        <p14:creationId xmlns:p14="http://schemas.microsoft.com/office/powerpoint/2010/main" val="1776720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25"/>
          <p:cNvSpPr/>
          <p:nvPr/>
        </p:nvSpPr>
        <p:spPr>
          <a:xfrm>
            <a:off x="5900400" y="5036534"/>
            <a:ext cx="12583200" cy="1972800"/>
          </a:xfrm>
          <a:prstGeom prst="rect">
            <a:avLst/>
          </a:prstGeom>
          <a:solidFill>
            <a:srgbClr val="FBE8C5"/>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500"/>
            </a:pPr>
            <a:r>
              <a:rPr lang="fi-FI" sz="4400" b="1" dirty="0">
                <a:latin typeface="Calibri" panose="020F0502020204030204" pitchFamily="34" charset="0"/>
                <a:cs typeface="Calibri" panose="020F0502020204030204" pitchFamily="34" charset="0"/>
              </a:rPr>
              <a:t>Venäläistämiskausi 1899–1917:</a:t>
            </a:r>
          </a:p>
          <a:p>
            <a:pPr algn="ctr">
              <a:buSzPts val="1500"/>
            </a:pPr>
            <a:r>
              <a:rPr lang="fi-FI" sz="4400" b="1" dirty="0">
                <a:latin typeface="Calibri" panose="020F0502020204030204" pitchFamily="34" charset="0"/>
                <a:cs typeface="Calibri" panose="020F0502020204030204" pitchFamily="34" charset="0"/>
              </a:rPr>
              <a:t>syitä ja seurauksia</a:t>
            </a:r>
          </a:p>
        </p:txBody>
      </p:sp>
      <p:sp>
        <p:nvSpPr>
          <p:cNvPr id="182" name="Google Shape;182;p25"/>
          <p:cNvSpPr/>
          <p:nvPr/>
        </p:nvSpPr>
        <p:spPr>
          <a:xfrm>
            <a:off x="17306467" y="11021733"/>
            <a:ext cx="5329600" cy="2310400"/>
          </a:xfrm>
          <a:prstGeom prst="rect">
            <a:avLst/>
          </a:prstGeom>
          <a:solidFill>
            <a:srgbClr val="CDEAEE"/>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400"/>
            </a:pPr>
            <a:r>
              <a:rPr lang="fi" sz="3733" b="1">
                <a:latin typeface="Calibri" panose="020F0502020204030204" pitchFamily="34" charset="0"/>
                <a:cs typeface="Calibri" panose="020F0502020204030204" pitchFamily="34" charset="0"/>
              </a:rPr>
              <a:t>aktivistit</a:t>
            </a:r>
            <a:r>
              <a:rPr lang="fi" sz="3733">
                <a:latin typeface="Calibri" panose="020F0502020204030204" pitchFamily="34" charset="0"/>
                <a:cs typeface="Calibri" panose="020F0502020204030204" pitchFamily="34" charset="0"/>
              </a:rPr>
              <a:t>: </a:t>
            </a:r>
            <a:endParaRPr sz="3733">
              <a:latin typeface="Calibri" panose="020F0502020204030204" pitchFamily="34" charset="0"/>
              <a:cs typeface="Calibri" panose="020F0502020204030204" pitchFamily="34" charset="0"/>
            </a:endParaRPr>
          </a:p>
          <a:p>
            <a:pPr algn="ctr">
              <a:buSzPts val="1400"/>
            </a:pPr>
            <a:r>
              <a:rPr lang="fi" sz="3733">
                <a:latin typeface="Calibri" panose="020F0502020204030204" pitchFamily="34" charset="0"/>
                <a:cs typeface="Calibri" panose="020F0502020204030204" pitchFamily="34" charset="0"/>
              </a:rPr>
              <a:t>sorto ei lopu ilman vastarintaa</a:t>
            </a:r>
            <a:endParaRPr sz="3733">
              <a:latin typeface="Calibri" panose="020F0502020204030204" pitchFamily="34" charset="0"/>
              <a:cs typeface="Calibri" panose="020F0502020204030204" pitchFamily="34" charset="0"/>
            </a:endParaRPr>
          </a:p>
        </p:txBody>
      </p:sp>
      <p:sp>
        <p:nvSpPr>
          <p:cNvPr id="183" name="Google Shape;183;p25"/>
          <p:cNvSpPr/>
          <p:nvPr/>
        </p:nvSpPr>
        <p:spPr>
          <a:xfrm>
            <a:off x="3393667" y="990000"/>
            <a:ext cx="5716000" cy="2579200"/>
          </a:xfrm>
          <a:prstGeom prst="rect">
            <a:avLst/>
          </a:prstGeom>
          <a:solidFill>
            <a:srgbClr val="FAE1DE"/>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400"/>
            </a:pPr>
            <a:r>
              <a:rPr lang="fi" sz="3733" dirty="0">
                <a:latin typeface="Calibri" panose="020F0502020204030204" pitchFamily="34" charset="0"/>
                <a:cs typeface="Calibri" panose="020F0502020204030204" pitchFamily="34" charset="0"/>
              </a:rPr>
              <a:t>Saksan synty (1871) huolestutti Venäjää</a:t>
            </a:r>
            <a:endParaRPr sz="3733" dirty="0">
              <a:latin typeface="Calibri" panose="020F0502020204030204" pitchFamily="34" charset="0"/>
              <a:cs typeface="Calibri" panose="020F0502020204030204" pitchFamily="34" charset="0"/>
            </a:endParaRPr>
          </a:p>
        </p:txBody>
      </p:sp>
      <p:sp>
        <p:nvSpPr>
          <p:cNvPr id="184" name="Google Shape;184;p25"/>
          <p:cNvSpPr/>
          <p:nvPr/>
        </p:nvSpPr>
        <p:spPr>
          <a:xfrm>
            <a:off x="10302801" y="7792932"/>
            <a:ext cx="3778400" cy="1972800"/>
          </a:xfrm>
          <a:prstGeom prst="rect">
            <a:avLst/>
          </a:prstGeom>
          <a:solidFill>
            <a:srgbClr val="EBB3D1"/>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400"/>
            </a:pPr>
            <a:r>
              <a:rPr lang="fi" sz="4000" b="1" dirty="0">
                <a:latin typeface="Calibri" panose="020F0502020204030204" pitchFamily="34" charset="0"/>
                <a:cs typeface="Calibri" panose="020F0502020204030204" pitchFamily="34" charset="0"/>
              </a:rPr>
              <a:t>Suomalaiset: ”Sortoa!”</a:t>
            </a:r>
            <a:endParaRPr sz="4000" b="1" dirty="0">
              <a:latin typeface="Calibri" panose="020F0502020204030204" pitchFamily="34" charset="0"/>
              <a:cs typeface="Calibri" panose="020F0502020204030204" pitchFamily="34" charset="0"/>
            </a:endParaRPr>
          </a:p>
        </p:txBody>
      </p:sp>
      <p:cxnSp>
        <p:nvCxnSpPr>
          <p:cNvPr id="185" name="Google Shape;185;p25"/>
          <p:cNvCxnSpPr>
            <a:cxnSpLocks/>
          </p:cNvCxnSpPr>
          <p:nvPr/>
        </p:nvCxnSpPr>
        <p:spPr>
          <a:xfrm flipH="1">
            <a:off x="14141702" y="3698800"/>
            <a:ext cx="1132633" cy="1078534"/>
          </a:xfrm>
          <a:prstGeom prst="straightConnector1">
            <a:avLst/>
          </a:prstGeom>
          <a:noFill/>
          <a:ln w="38100" cap="flat" cmpd="sng">
            <a:solidFill>
              <a:srgbClr val="00BBC9"/>
            </a:solidFill>
            <a:prstDash val="solid"/>
            <a:round/>
            <a:headEnd type="none" w="sm" len="sm"/>
            <a:tailEnd type="triangle" w="med" len="med"/>
          </a:ln>
        </p:spPr>
      </p:cxnSp>
      <p:cxnSp>
        <p:nvCxnSpPr>
          <p:cNvPr id="186" name="Google Shape;186;p25"/>
          <p:cNvCxnSpPr>
            <a:cxnSpLocks/>
          </p:cNvCxnSpPr>
          <p:nvPr/>
        </p:nvCxnSpPr>
        <p:spPr>
          <a:xfrm flipH="1">
            <a:off x="7077534" y="8779332"/>
            <a:ext cx="3164766" cy="1952836"/>
          </a:xfrm>
          <a:prstGeom prst="straightConnector1">
            <a:avLst/>
          </a:prstGeom>
          <a:noFill/>
          <a:ln w="38100" cap="flat" cmpd="sng">
            <a:solidFill>
              <a:srgbClr val="00BBC9"/>
            </a:solidFill>
            <a:prstDash val="solid"/>
            <a:round/>
            <a:headEnd type="none" w="sm" len="sm"/>
            <a:tailEnd type="triangle" w="med" len="med"/>
          </a:ln>
        </p:spPr>
      </p:cxnSp>
      <p:cxnSp>
        <p:nvCxnSpPr>
          <p:cNvPr id="187" name="Google Shape;187;p25"/>
          <p:cNvCxnSpPr>
            <a:cxnSpLocks/>
          </p:cNvCxnSpPr>
          <p:nvPr/>
        </p:nvCxnSpPr>
        <p:spPr>
          <a:xfrm>
            <a:off x="12185168" y="9824867"/>
            <a:ext cx="6832" cy="1196866"/>
          </a:xfrm>
          <a:prstGeom prst="straightConnector1">
            <a:avLst/>
          </a:prstGeom>
          <a:noFill/>
          <a:ln w="38100" cap="flat" cmpd="sng">
            <a:solidFill>
              <a:srgbClr val="00BBC9"/>
            </a:solidFill>
            <a:prstDash val="solid"/>
            <a:round/>
            <a:headEnd type="none" w="sm" len="sm"/>
            <a:tailEnd type="triangle" w="med" len="med"/>
          </a:ln>
        </p:spPr>
      </p:cxnSp>
      <p:cxnSp>
        <p:nvCxnSpPr>
          <p:cNvPr id="188" name="Google Shape;188;p25"/>
          <p:cNvCxnSpPr>
            <a:stCxn id="181" idx="2"/>
            <a:endCxn id="184" idx="0"/>
          </p:cNvCxnSpPr>
          <p:nvPr/>
        </p:nvCxnSpPr>
        <p:spPr>
          <a:xfrm>
            <a:off x="12192000" y="7009334"/>
            <a:ext cx="1" cy="783598"/>
          </a:xfrm>
          <a:prstGeom prst="straightConnector1">
            <a:avLst/>
          </a:prstGeom>
          <a:noFill/>
          <a:ln w="38100" cap="flat" cmpd="sng">
            <a:solidFill>
              <a:srgbClr val="00BBC9"/>
            </a:solidFill>
            <a:prstDash val="solid"/>
            <a:round/>
            <a:headEnd type="none" w="sm" len="sm"/>
            <a:tailEnd type="triangle" w="med" len="med"/>
          </a:ln>
        </p:spPr>
      </p:cxnSp>
      <p:cxnSp>
        <p:nvCxnSpPr>
          <p:cNvPr id="189" name="Google Shape;189;p25"/>
          <p:cNvCxnSpPr>
            <a:cxnSpLocks/>
          </p:cNvCxnSpPr>
          <p:nvPr/>
        </p:nvCxnSpPr>
        <p:spPr>
          <a:xfrm>
            <a:off x="14141702" y="8779332"/>
            <a:ext cx="3156898" cy="2128335"/>
          </a:xfrm>
          <a:prstGeom prst="straightConnector1">
            <a:avLst/>
          </a:prstGeom>
          <a:noFill/>
          <a:ln w="38100" cap="flat" cmpd="sng">
            <a:solidFill>
              <a:srgbClr val="00BBC9"/>
            </a:solidFill>
            <a:prstDash val="solid"/>
            <a:round/>
            <a:headEnd type="none" w="sm" len="sm"/>
            <a:tailEnd type="triangle" w="med" len="med"/>
          </a:ln>
        </p:spPr>
      </p:cxnSp>
      <p:cxnSp>
        <p:nvCxnSpPr>
          <p:cNvPr id="190" name="Google Shape;190;p25"/>
          <p:cNvCxnSpPr/>
          <p:nvPr/>
        </p:nvCxnSpPr>
        <p:spPr>
          <a:xfrm>
            <a:off x="8155067" y="3627733"/>
            <a:ext cx="1300000" cy="1139200"/>
          </a:xfrm>
          <a:prstGeom prst="straightConnector1">
            <a:avLst/>
          </a:prstGeom>
          <a:noFill/>
          <a:ln w="38100" cap="flat" cmpd="sng">
            <a:solidFill>
              <a:srgbClr val="00BBC9"/>
            </a:solidFill>
            <a:prstDash val="solid"/>
            <a:round/>
            <a:headEnd type="none" w="sm" len="sm"/>
            <a:tailEnd type="triangle" w="med" len="med"/>
          </a:ln>
        </p:spPr>
      </p:cxnSp>
      <p:sp>
        <p:nvSpPr>
          <p:cNvPr id="191" name="Google Shape;191;p25"/>
          <p:cNvSpPr/>
          <p:nvPr/>
        </p:nvSpPr>
        <p:spPr>
          <a:xfrm>
            <a:off x="14440600" y="990000"/>
            <a:ext cx="5716000" cy="2579200"/>
          </a:xfrm>
          <a:prstGeom prst="rect">
            <a:avLst/>
          </a:prstGeom>
          <a:solidFill>
            <a:srgbClr val="FAE1DE"/>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400"/>
            </a:pPr>
            <a:r>
              <a:rPr lang="fi" sz="3733" dirty="0">
                <a:latin typeface="Calibri" panose="020F0502020204030204" pitchFamily="34" charset="0"/>
                <a:cs typeface="Calibri" panose="020F0502020204030204" pitchFamily="34" charset="0"/>
              </a:rPr>
              <a:t>nationalismin vaikutus Venäjällä: valtakuntaa oli yhtenäistettävä </a:t>
            </a:r>
            <a:endParaRPr sz="3733" dirty="0">
              <a:latin typeface="Calibri" panose="020F0502020204030204" pitchFamily="34" charset="0"/>
              <a:cs typeface="Calibri" panose="020F0502020204030204" pitchFamily="34" charset="0"/>
            </a:endParaRPr>
          </a:p>
        </p:txBody>
      </p:sp>
      <p:sp>
        <p:nvSpPr>
          <p:cNvPr id="192" name="Google Shape;192;p25"/>
          <p:cNvSpPr/>
          <p:nvPr/>
        </p:nvSpPr>
        <p:spPr>
          <a:xfrm>
            <a:off x="9455067" y="11021733"/>
            <a:ext cx="5329600" cy="2310400"/>
          </a:xfrm>
          <a:prstGeom prst="rect">
            <a:avLst/>
          </a:prstGeom>
          <a:solidFill>
            <a:srgbClr val="CDEAEE"/>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400"/>
            </a:pPr>
            <a:r>
              <a:rPr lang="fi" sz="3733" b="1" dirty="0">
                <a:latin typeface="Calibri" panose="020F0502020204030204" pitchFamily="34" charset="0"/>
                <a:cs typeface="Calibri" panose="020F0502020204030204" pitchFamily="34" charset="0"/>
              </a:rPr>
              <a:t>perustuslailliset</a:t>
            </a:r>
            <a:r>
              <a:rPr lang="fi" sz="3733" dirty="0">
                <a:latin typeface="Calibri" panose="020F0502020204030204" pitchFamily="34" charset="0"/>
                <a:cs typeface="Calibri" panose="020F0502020204030204" pitchFamily="34" charset="0"/>
              </a:rPr>
              <a:t>: emme tottele laittomia määräyksiä</a:t>
            </a:r>
            <a:endParaRPr sz="3733" dirty="0">
              <a:latin typeface="Calibri" panose="020F0502020204030204" pitchFamily="34" charset="0"/>
              <a:cs typeface="Calibri" panose="020F0502020204030204" pitchFamily="34" charset="0"/>
            </a:endParaRPr>
          </a:p>
        </p:txBody>
      </p:sp>
      <p:sp>
        <p:nvSpPr>
          <p:cNvPr id="193" name="Google Shape;193;p25"/>
          <p:cNvSpPr/>
          <p:nvPr/>
        </p:nvSpPr>
        <p:spPr>
          <a:xfrm>
            <a:off x="1603667" y="10907667"/>
            <a:ext cx="5329600" cy="2310400"/>
          </a:xfrm>
          <a:prstGeom prst="rect">
            <a:avLst/>
          </a:prstGeom>
          <a:solidFill>
            <a:srgbClr val="CDEAEE"/>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400"/>
            </a:pPr>
            <a:r>
              <a:rPr lang="fi" sz="3733" b="1" dirty="0">
                <a:latin typeface="Calibri" panose="020F0502020204030204" pitchFamily="34" charset="0"/>
                <a:cs typeface="Calibri" panose="020F0502020204030204" pitchFamily="34" charset="0"/>
              </a:rPr>
              <a:t>myöntyväiset</a:t>
            </a:r>
            <a:r>
              <a:rPr lang="fi" sz="3733" dirty="0">
                <a:latin typeface="Calibri" panose="020F0502020204030204" pitchFamily="34" charset="0"/>
                <a:cs typeface="Calibri" panose="020F0502020204030204" pitchFamily="34" charset="0"/>
              </a:rPr>
              <a:t>: parempi totella, ei kannata suututtaa Venäjää</a:t>
            </a:r>
            <a:endParaRPr sz="3733" dirty="0">
              <a:latin typeface="Calibri" panose="020F0502020204030204" pitchFamily="34" charset="0"/>
              <a:cs typeface="Calibri" panose="020F0502020204030204" pitchFamily="34" charset="0"/>
            </a:endParaRPr>
          </a:p>
        </p:txBody>
      </p:sp>
      <p:sp>
        <p:nvSpPr>
          <p:cNvPr id="12" name="Google Shape;122;p14">
            <a:extLst>
              <a:ext uri="{FF2B5EF4-FFF2-40B4-BE49-F238E27FC236}">
                <a16:creationId xmlns:a16="http://schemas.microsoft.com/office/drawing/2014/main" id="{2A6A62C0-6804-F00C-845E-199634AE5B53}"/>
              </a:ext>
            </a:extLst>
          </p:cNvPr>
          <p:cNvSpPr txBox="1">
            <a:spLocks/>
          </p:cNvSpPr>
          <p:nvPr/>
        </p:nvSpPr>
        <p:spPr>
          <a:xfrm>
            <a:off x="430317" y="12967033"/>
            <a:ext cx="8229600" cy="730200"/>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buSzPts val="1400"/>
            </a:pPr>
            <a:r>
              <a:rPr lang="fi-FI" dirty="0"/>
              <a:t>Forum Historia Kertaus, HI3 Luku 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9" name="Google Shape;199;p26"/>
          <p:cNvSpPr/>
          <p:nvPr/>
        </p:nvSpPr>
        <p:spPr>
          <a:xfrm>
            <a:off x="2252100" y="7805695"/>
            <a:ext cx="5222400" cy="1728800"/>
          </a:xfrm>
          <a:prstGeom prst="rect">
            <a:avLst/>
          </a:prstGeom>
          <a:solidFill>
            <a:srgbClr val="FBE8C5"/>
          </a:solidFill>
          <a:ln w="38100"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400"/>
            </a:pPr>
            <a:r>
              <a:rPr lang="fi-FI" sz="4000" b="1" dirty="0">
                <a:latin typeface="Calibri" panose="020F0502020204030204" pitchFamily="34" charset="0"/>
                <a:cs typeface="Calibri" panose="020F0502020204030204" pitchFamily="34" charset="0"/>
              </a:rPr>
              <a:t>Venäläistäminen loppui 1905</a:t>
            </a:r>
          </a:p>
        </p:txBody>
      </p:sp>
      <p:sp>
        <p:nvSpPr>
          <p:cNvPr id="200" name="Google Shape;200;p26"/>
          <p:cNvSpPr/>
          <p:nvPr/>
        </p:nvSpPr>
        <p:spPr>
          <a:xfrm>
            <a:off x="11934335" y="5929067"/>
            <a:ext cx="5222400" cy="1728800"/>
          </a:xfrm>
          <a:prstGeom prst="rect">
            <a:avLst/>
          </a:prstGeom>
          <a:solidFill>
            <a:srgbClr val="CFE2F3"/>
          </a:solidFill>
          <a:ln w="38100"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400"/>
            </a:pPr>
            <a:r>
              <a:rPr lang="fi-FI" sz="3733" b="1" dirty="0">
                <a:latin typeface="Calibri" panose="020F0502020204030204" pitchFamily="34" charset="0"/>
                <a:cs typeface="Calibri" panose="020F0502020204030204" pitchFamily="34" charset="0"/>
              </a:rPr>
              <a:t>Eduskunta-</a:t>
            </a:r>
          </a:p>
          <a:p>
            <a:pPr algn="ctr">
              <a:buSzPts val="1400"/>
            </a:pPr>
            <a:r>
              <a:rPr lang="fi-FI" sz="3733" b="1" dirty="0">
                <a:latin typeface="Calibri" panose="020F0502020204030204" pitchFamily="34" charset="0"/>
                <a:cs typeface="Calibri" panose="020F0502020204030204" pitchFamily="34" charset="0"/>
              </a:rPr>
              <a:t>uudistus 1906</a:t>
            </a:r>
          </a:p>
        </p:txBody>
      </p:sp>
      <p:sp>
        <p:nvSpPr>
          <p:cNvPr id="201" name="Google Shape;201;p26"/>
          <p:cNvSpPr/>
          <p:nvPr/>
        </p:nvSpPr>
        <p:spPr>
          <a:xfrm>
            <a:off x="701700" y="3546628"/>
            <a:ext cx="4425600" cy="2532000"/>
          </a:xfrm>
          <a:prstGeom prst="roundRect">
            <a:avLst/>
          </a:prstGeom>
          <a:solidFill>
            <a:srgbClr val="D9EAD3"/>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467" dirty="0">
                <a:latin typeface="Calibri" panose="020F0502020204030204" pitchFamily="34" charset="0"/>
                <a:cs typeface="Calibri" panose="020F0502020204030204" pitchFamily="34" charset="0"/>
              </a:rPr>
              <a:t>Venäjälle tappiollinen sota Japania vastaan 1904–05</a:t>
            </a:r>
            <a:endParaRPr sz="3467" dirty="0">
              <a:latin typeface="Calibri" panose="020F0502020204030204" pitchFamily="34" charset="0"/>
              <a:cs typeface="Calibri" panose="020F0502020204030204" pitchFamily="34" charset="0"/>
            </a:endParaRPr>
          </a:p>
        </p:txBody>
      </p:sp>
      <p:sp>
        <p:nvSpPr>
          <p:cNvPr id="202" name="Google Shape;202;p26"/>
          <p:cNvSpPr/>
          <p:nvPr/>
        </p:nvSpPr>
        <p:spPr>
          <a:xfrm>
            <a:off x="4537034" y="10829295"/>
            <a:ext cx="3544000" cy="1728800"/>
          </a:xfrm>
          <a:prstGeom prst="roundRect">
            <a:avLst/>
          </a:prstGeom>
          <a:solidFill>
            <a:srgbClr val="D9EAD3"/>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467" dirty="0">
                <a:latin typeface="Calibri" panose="020F0502020204030204" pitchFamily="34" charset="0"/>
                <a:cs typeface="Calibri" panose="020F0502020204030204" pitchFamily="34" charset="0"/>
              </a:rPr>
              <a:t>Nikolai II oli vaikeuksissa</a:t>
            </a:r>
            <a:endParaRPr sz="3467" dirty="0">
              <a:latin typeface="Calibri" panose="020F0502020204030204" pitchFamily="34" charset="0"/>
              <a:cs typeface="Calibri" panose="020F0502020204030204" pitchFamily="34" charset="0"/>
            </a:endParaRPr>
          </a:p>
        </p:txBody>
      </p:sp>
      <p:sp>
        <p:nvSpPr>
          <p:cNvPr id="203" name="Google Shape;203;p26"/>
          <p:cNvSpPr/>
          <p:nvPr/>
        </p:nvSpPr>
        <p:spPr>
          <a:xfrm>
            <a:off x="248434" y="10829295"/>
            <a:ext cx="3428000" cy="1728800"/>
          </a:xfrm>
          <a:prstGeom prst="roundRect">
            <a:avLst/>
          </a:prstGeom>
          <a:solidFill>
            <a:srgbClr val="D9EAD3"/>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467" dirty="0">
                <a:latin typeface="Calibri" panose="020F0502020204030204" pitchFamily="34" charset="0"/>
                <a:cs typeface="Calibri" panose="020F0502020204030204" pitchFamily="34" charset="0"/>
              </a:rPr>
              <a:t>lakkoja ja mellakoita</a:t>
            </a:r>
            <a:endParaRPr sz="3467" dirty="0">
              <a:latin typeface="Calibri" panose="020F0502020204030204" pitchFamily="34" charset="0"/>
              <a:cs typeface="Calibri" panose="020F0502020204030204" pitchFamily="34" charset="0"/>
            </a:endParaRPr>
          </a:p>
        </p:txBody>
      </p:sp>
      <p:sp>
        <p:nvSpPr>
          <p:cNvPr id="204" name="Google Shape;204;p26"/>
          <p:cNvSpPr/>
          <p:nvPr/>
        </p:nvSpPr>
        <p:spPr>
          <a:xfrm>
            <a:off x="5824700" y="2900628"/>
            <a:ext cx="3428000" cy="1728800"/>
          </a:xfrm>
          <a:prstGeom prst="roundRect">
            <a:avLst/>
          </a:prstGeom>
          <a:solidFill>
            <a:srgbClr val="D9EAD3"/>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467" dirty="0">
                <a:latin typeface="Calibri" panose="020F0502020204030204" pitchFamily="34" charset="0"/>
                <a:cs typeface="Calibri" panose="020F0502020204030204" pitchFamily="34" charset="0"/>
              </a:rPr>
              <a:t>marraskuun manifesti 1905</a:t>
            </a:r>
            <a:endParaRPr sz="3467" dirty="0">
              <a:latin typeface="Calibri" panose="020F0502020204030204" pitchFamily="34" charset="0"/>
              <a:cs typeface="Calibri" panose="020F0502020204030204" pitchFamily="34" charset="0"/>
            </a:endParaRPr>
          </a:p>
        </p:txBody>
      </p:sp>
      <p:sp>
        <p:nvSpPr>
          <p:cNvPr id="205" name="Google Shape;205;p26"/>
          <p:cNvSpPr/>
          <p:nvPr/>
        </p:nvSpPr>
        <p:spPr>
          <a:xfrm>
            <a:off x="15326335" y="11056000"/>
            <a:ext cx="3544000" cy="1728800"/>
          </a:xfrm>
          <a:prstGeom prst="rect">
            <a:avLst/>
          </a:prstGeom>
          <a:solidFill>
            <a:srgbClr val="CFE2F3"/>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467" dirty="0">
                <a:latin typeface="Calibri" panose="020F0502020204030204" pitchFamily="34" charset="0"/>
                <a:cs typeface="Calibri" panose="020F0502020204030204" pitchFamily="34" charset="0"/>
              </a:rPr>
              <a:t>kunnallis-</a:t>
            </a:r>
            <a:endParaRPr sz="3467" dirty="0">
              <a:latin typeface="Calibri" panose="020F0502020204030204" pitchFamily="34" charset="0"/>
              <a:cs typeface="Calibri" panose="020F0502020204030204" pitchFamily="34" charset="0"/>
            </a:endParaRPr>
          </a:p>
          <a:p>
            <a:pPr algn="ctr">
              <a:buSzPts val="1300"/>
            </a:pPr>
            <a:r>
              <a:rPr lang="fi" sz="3467" dirty="0">
                <a:latin typeface="Calibri" panose="020F0502020204030204" pitchFamily="34" charset="0"/>
                <a:cs typeface="Calibri" panose="020F0502020204030204" pitchFamily="34" charset="0"/>
              </a:rPr>
              <a:t>vaaleissa vasta 1917</a:t>
            </a:r>
            <a:endParaRPr sz="3467" dirty="0">
              <a:latin typeface="Calibri" panose="020F0502020204030204" pitchFamily="34" charset="0"/>
              <a:cs typeface="Calibri" panose="020F0502020204030204" pitchFamily="34" charset="0"/>
            </a:endParaRPr>
          </a:p>
        </p:txBody>
      </p:sp>
      <p:sp>
        <p:nvSpPr>
          <p:cNvPr id="206" name="Google Shape;206;p26"/>
          <p:cNvSpPr/>
          <p:nvPr/>
        </p:nvSpPr>
        <p:spPr>
          <a:xfrm>
            <a:off x="12773535" y="8254133"/>
            <a:ext cx="3544000" cy="1728800"/>
          </a:xfrm>
          <a:prstGeom prst="rect">
            <a:avLst/>
          </a:prstGeom>
          <a:solidFill>
            <a:srgbClr val="CFE2F3"/>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467" dirty="0">
                <a:latin typeface="Calibri" panose="020F0502020204030204" pitchFamily="34" charset="0"/>
                <a:cs typeface="Calibri" panose="020F0502020204030204" pitchFamily="34" charset="0"/>
              </a:rPr>
              <a:t>yleinen äänioikeus</a:t>
            </a:r>
            <a:endParaRPr sz="3467" dirty="0">
              <a:latin typeface="Calibri" panose="020F0502020204030204" pitchFamily="34" charset="0"/>
              <a:cs typeface="Calibri" panose="020F0502020204030204" pitchFamily="34" charset="0"/>
            </a:endParaRPr>
          </a:p>
        </p:txBody>
      </p:sp>
      <p:sp>
        <p:nvSpPr>
          <p:cNvPr id="207" name="Google Shape;207;p26"/>
          <p:cNvSpPr/>
          <p:nvPr/>
        </p:nvSpPr>
        <p:spPr>
          <a:xfrm>
            <a:off x="10672869" y="11056000"/>
            <a:ext cx="3544000" cy="1728800"/>
          </a:xfrm>
          <a:prstGeom prst="rect">
            <a:avLst/>
          </a:prstGeom>
          <a:solidFill>
            <a:srgbClr val="CFE2F3"/>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467" dirty="0">
                <a:latin typeface="Calibri" panose="020F0502020204030204" pitchFamily="34" charset="0"/>
                <a:cs typeface="Calibri" panose="020F0502020204030204" pitchFamily="34" charset="0"/>
              </a:rPr>
              <a:t>puolueet syntyvät</a:t>
            </a:r>
            <a:endParaRPr sz="3467" dirty="0">
              <a:latin typeface="Calibri" panose="020F0502020204030204" pitchFamily="34" charset="0"/>
              <a:cs typeface="Calibri" panose="020F0502020204030204" pitchFamily="34" charset="0"/>
            </a:endParaRPr>
          </a:p>
        </p:txBody>
      </p:sp>
      <p:sp>
        <p:nvSpPr>
          <p:cNvPr id="208" name="Google Shape;208;p26"/>
          <p:cNvSpPr/>
          <p:nvPr/>
        </p:nvSpPr>
        <p:spPr>
          <a:xfrm>
            <a:off x="18591782" y="5681334"/>
            <a:ext cx="3779627" cy="1976533"/>
          </a:xfrm>
          <a:prstGeom prst="rect">
            <a:avLst/>
          </a:prstGeom>
          <a:solidFill>
            <a:srgbClr val="F4CCCC"/>
          </a:solidFill>
          <a:ln w="38100" cap="flat" cmpd="sng">
            <a:noFill/>
            <a:prstDash val="solid"/>
            <a:round/>
            <a:headEnd type="none" w="sm" len="sm"/>
            <a:tailEnd type="none" w="sm" len="sm"/>
          </a:ln>
        </p:spPr>
        <p:txBody>
          <a:bodyPr spcFirstLastPara="1" wrap="square" lIns="243800" tIns="243800" rIns="243800" bIns="243800" anchor="ctr" anchorCtr="0">
            <a:noAutofit/>
          </a:bodyPr>
          <a:lstStyle/>
          <a:p>
            <a:pPr>
              <a:buSzPts val="1400"/>
            </a:pPr>
            <a:r>
              <a:rPr lang="fi" sz="3733" b="1" dirty="0">
                <a:latin typeface="Calibri" panose="020F0502020204030204" pitchFamily="34" charset="0"/>
                <a:cs typeface="Calibri" panose="020F0502020204030204" pitchFamily="34" charset="0"/>
              </a:rPr>
              <a:t>Ensimmäinen maailmansota</a:t>
            </a:r>
          </a:p>
          <a:p>
            <a:pPr>
              <a:buSzPts val="1400"/>
            </a:pPr>
            <a:r>
              <a:rPr lang="fi" sz="3733" b="1" dirty="0">
                <a:latin typeface="Calibri" panose="020F0502020204030204" pitchFamily="34" charset="0"/>
                <a:cs typeface="Calibri" panose="020F0502020204030204" pitchFamily="34" charset="0"/>
              </a:rPr>
              <a:t>1914</a:t>
            </a:r>
            <a:r>
              <a:rPr lang="fi" sz="4000" b="1" dirty="0">
                <a:latin typeface="Calibri" panose="020F0502020204030204" pitchFamily="34" charset="0"/>
                <a:cs typeface="Calibri" panose="020F0502020204030204" pitchFamily="34" charset="0"/>
              </a:rPr>
              <a:t>–</a:t>
            </a:r>
            <a:r>
              <a:rPr lang="fi" sz="3733" b="1" dirty="0">
                <a:latin typeface="Calibri" panose="020F0502020204030204" pitchFamily="34" charset="0"/>
                <a:cs typeface="Calibri" panose="020F0502020204030204" pitchFamily="34" charset="0"/>
              </a:rPr>
              <a:t>18</a:t>
            </a:r>
            <a:endParaRPr sz="3733" b="1" dirty="0">
              <a:latin typeface="Calibri" panose="020F0502020204030204" pitchFamily="34" charset="0"/>
              <a:cs typeface="Calibri" panose="020F0502020204030204" pitchFamily="34" charset="0"/>
            </a:endParaRPr>
          </a:p>
        </p:txBody>
      </p:sp>
      <p:sp>
        <p:nvSpPr>
          <p:cNvPr id="209" name="Google Shape;209;p26"/>
          <p:cNvSpPr/>
          <p:nvPr/>
        </p:nvSpPr>
        <p:spPr>
          <a:xfrm>
            <a:off x="7474500" y="4975934"/>
            <a:ext cx="4072800" cy="1728800"/>
          </a:xfrm>
          <a:prstGeom prst="rect">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600" dirty="0">
                <a:latin typeface="Calibri" panose="020F0502020204030204" pitchFamily="34" charset="0"/>
                <a:cs typeface="Calibri" panose="020F0502020204030204" pitchFamily="34" charset="0"/>
              </a:rPr>
              <a:t>venäläistäminen jatkui 1908</a:t>
            </a:r>
            <a:endParaRPr sz="3600" dirty="0">
              <a:latin typeface="Calibri" panose="020F0502020204030204" pitchFamily="34" charset="0"/>
              <a:cs typeface="Calibri" panose="020F0502020204030204" pitchFamily="34" charset="0"/>
            </a:endParaRPr>
          </a:p>
        </p:txBody>
      </p:sp>
      <p:sp>
        <p:nvSpPr>
          <p:cNvPr id="210" name="Google Shape;210;p26"/>
          <p:cNvSpPr/>
          <p:nvPr/>
        </p:nvSpPr>
        <p:spPr>
          <a:xfrm>
            <a:off x="17327137" y="3083828"/>
            <a:ext cx="3544000" cy="1728800"/>
          </a:xfrm>
          <a:prstGeom prst="rect">
            <a:avLst/>
          </a:prstGeom>
          <a:solidFill>
            <a:srgbClr val="F4CCCC"/>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467" dirty="0">
                <a:latin typeface="Calibri" panose="020F0502020204030204" pitchFamily="34" charset="0"/>
                <a:cs typeface="Calibri" panose="020F0502020204030204" pitchFamily="34" charset="0"/>
              </a:rPr>
              <a:t>helmikuun vallankumous 1917</a:t>
            </a:r>
            <a:endParaRPr sz="3467" dirty="0">
              <a:latin typeface="Calibri" panose="020F0502020204030204" pitchFamily="34" charset="0"/>
              <a:cs typeface="Calibri" panose="020F0502020204030204" pitchFamily="34" charset="0"/>
            </a:endParaRPr>
          </a:p>
        </p:txBody>
      </p:sp>
      <p:sp>
        <p:nvSpPr>
          <p:cNvPr id="211" name="Google Shape;211;p26"/>
          <p:cNvSpPr/>
          <p:nvPr/>
        </p:nvSpPr>
        <p:spPr>
          <a:xfrm>
            <a:off x="20252000" y="10942667"/>
            <a:ext cx="3544000" cy="1728800"/>
          </a:xfrm>
          <a:prstGeom prst="rect">
            <a:avLst/>
          </a:prstGeom>
          <a:solidFill>
            <a:srgbClr val="F4CCCC"/>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467" dirty="0">
                <a:latin typeface="Calibri" panose="020F0502020204030204" pitchFamily="34" charset="0"/>
                <a:cs typeface="Calibri" panose="020F0502020204030204" pitchFamily="34" charset="0"/>
              </a:rPr>
              <a:t>jääkäriliike</a:t>
            </a:r>
            <a:endParaRPr sz="3467" dirty="0">
              <a:latin typeface="Calibri" panose="020F0502020204030204" pitchFamily="34" charset="0"/>
              <a:cs typeface="Calibri" panose="020F0502020204030204" pitchFamily="34" charset="0"/>
            </a:endParaRPr>
          </a:p>
        </p:txBody>
      </p:sp>
      <p:sp>
        <p:nvSpPr>
          <p:cNvPr id="212" name="Google Shape;212;p26"/>
          <p:cNvSpPr/>
          <p:nvPr/>
        </p:nvSpPr>
        <p:spPr>
          <a:xfrm>
            <a:off x="16653333" y="8254133"/>
            <a:ext cx="4425600" cy="1728800"/>
          </a:xfrm>
          <a:prstGeom prst="rect">
            <a:avLst/>
          </a:prstGeom>
          <a:solidFill>
            <a:srgbClr val="F4CCCC"/>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200"/>
            </a:pPr>
            <a:r>
              <a:rPr lang="fi" sz="3200" dirty="0">
                <a:latin typeface="Calibri" panose="020F0502020204030204" pitchFamily="34" charset="0"/>
                <a:cs typeface="Calibri" panose="020F0502020204030204" pitchFamily="34" charset="0"/>
              </a:rPr>
              <a:t>venäläistämis-</a:t>
            </a:r>
            <a:endParaRPr sz="3200" dirty="0">
              <a:latin typeface="Calibri" panose="020F0502020204030204" pitchFamily="34" charset="0"/>
              <a:cs typeface="Calibri" panose="020F0502020204030204" pitchFamily="34" charset="0"/>
            </a:endParaRPr>
          </a:p>
          <a:p>
            <a:pPr algn="ctr">
              <a:buSzPts val="1200"/>
            </a:pPr>
            <a:r>
              <a:rPr lang="fi" sz="3200" dirty="0">
                <a:latin typeface="Calibri" panose="020F0502020204030204" pitchFamily="34" charset="0"/>
                <a:cs typeface="Calibri" panose="020F0502020204030204" pitchFamily="34" charset="0"/>
              </a:rPr>
              <a:t>ohjelma vahingossa julki</a:t>
            </a:r>
            <a:endParaRPr sz="3200" dirty="0">
              <a:latin typeface="Calibri" panose="020F0502020204030204" pitchFamily="34" charset="0"/>
              <a:cs typeface="Calibri" panose="020F0502020204030204" pitchFamily="34" charset="0"/>
            </a:endParaRPr>
          </a:p>
        </p:txBody>
      </p:sp>
      <p:sp>
        <p:nvSpPr>
          <p:cNvPr id="213" name="Google Shape;213;p26"/>
          <p:cNvSpPr/>
          <p:nvPr/>
        </p:nvSpPr>
        <p:spPr>
          <a:xfrm>
            <a:off x="20516498" y="1434305"/>
            <a:ext cx="3779628" cy="1466323"/>
          </a:xfrm>
          <a:prstGeom prst="rect">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467" dirty="0">
                <a:latin typeface="Calibri" panose="020F0502020204030204" pitchFamily="34" charset="0"/>
                <a:cs typeface="Calibri" panose="020F0502020204030204" pitchFamily="34" charset="0"/>
              </a:rPr>
              <a:t>venäläistäminen päättyy</a:t>
            </a:r>
            <a:endParaRPr sz="3467" dirty="0">
              <a:latin typeface="Calibri" panose="020F0502020204030204" pitchFamily="34" charset="0"/>
              <a:cs typeface="Calibri" panose="020F0502020204030204" pitchFamily="34" charset="0"/>
            </a:endParaRPr>
          </a:p>
        </p:txBody>
      </p:sp>
      <p:cxnSp>
        <p:nvCxnSpPr>
          <p:cNvPr id="214" name="Google Shape;214;p26"/>
          <p:cNvCxnSpPr>
            <a:endCxn id="199" idx="0"/>
          </p:cNvCxnSpPr>
          <p:nvPr/>
        </p:nvCxnSpPr>
        <p:spPr>
          <a:xfrm flipH="1">
            <a:off x="4863300" y="4654495"/>
            <a:ext cx="1476800" cy="3151200"/>
          </a:xfrm>
          <a:prstGeom prst="straightConnector1">
            <a:avLst/>
          </a:prstGeom>
          <a:noFill/>
          <a:ln w="38100" cap="flat" cmpd="sng">
            <a:solidFill>
              <a:srgbClr val="00BBC9"/>
            </a:solidFill>
            <a:prstDash val="solid"/>
            <a:round/>
            <a:headEnd type="none" w="sm" len="sm"/>
            <a:tailEnd type="triangle" w="med" len="med"/>
          </a:ln>
        </p:spPr>
      </p:cxnSp>
      <p:cxnSp>
        <p:nvCxnSpPr>
          <p:cNvPr id="215" name="Google Shape;215;p26"/>
          <p:cNvCxnSpPr/>
          <p:nvPr/>
        </p:nvCxnSpPr>
        <p:spPr>
          <a:xfrm rot="10800000" flipH="1">
            <a:off x="1912900" y="9586895"/>
            <a:ext cx="1001600" cy="1242400"/>
          </a:xfrm>
          <a:prstGeom prst="straightConnector1">
            <a:avLst/>
          </a:prstGeom>
          <a:noFill/>
          <a:ln w="38100" cap="flat" cmpd="sng">
            <a:solidFill>
              <a:srgbClr val="00BBC9"/>
            </a:solidFill>
            <a:prstDash val="solid"/>
            <a:round/>
            <a:headEnd type="none" w="sm" len="sm"/>
            <a:tailEnd type="triangle" w="med" len="med"/>
          </a:ln>
        </p:spPr>
      </p:cxnSp>
      <p:cxnSp>
        <p:nvCxnSpPr>
          <p:cNvPr id="216" name="Google Shape;216;p26"/>
          <p:cNvCxnSpPr/>
          <p:nvPr/>
        </p:nvCxnSpPr>
        <p:spPr>
          <a:xfrm rot="10800000">
            <a:off x="5452300" y="9560962"/>
            <a:ext cx="228800" cy="1292000"/>
          </a:xfrm>
          <a:prstGeom prst="straightConnector1">
            <a:avLst/>
          </a:prstGeom>
          <a:noFill/>
          <a:ln w="38100" cap="flat" cmpd="sng">
            <a:solidFill>
              <a:srgbClr val="00BBC9"/>
            </a:solidFill>
            <a:prstDash val="solid"/>
            <a:round/>
            <a:headEnd type="none" w="sm" len="sm"/>
            <a:tailEnd type="triangle" w="med" len="med"/>
          </a:ln>
        </p:spPr>
      </p:cxnSp>
      <p:cxnSp>
        <p:nvCxnSpPr>
          <p:cNvPr id="217" name="Google Shape;217;p26"/>
          <p:cNvCxnSpPr>
            <a:cxnSpLocks/>
          </p:cNvCxnSpPr>
          <p:nvPr/>
        </p:nvCxnSpPr>
        <p:spPr>
          <a:xfrm flipV="1">
            <a:off x="7500367" y="6858000"/>
            <a:ext cx="1050900" cy="909162"/>
          </a:xfrm>
          <a:prstGeom prst="straightConnector1">
            <a:avLst/>
          </a:prstGeom>
          <a:noFill/>
          <a:ln w="38100" cap="flat" cmpd="sng">
            <a:solidFill>
              <a:srgbClr val="00BBC9"/>
            </a:solidFill>
            <a:prstDash val="solid"/>
            <a:round/>
            <a:headEnd type="none" w="sm" len="sm"/>
            <a:tailEnd type="triangle" w="med" len="med"/>
          </a:ln>
        </p:spPr>
      </p:cxnSp>
      <p:cxnSp>
        <p:nvCxnSpPr>
          <p:cNvPr id="218" name="Google Shape;218;p26"/>
          <p:cNvCxnSpPr>
            <a:cxnSpLocks/>
            <a:stCxn id="200" idx="2"/>
            <a:endCxn id="206" idx="0"/>
          </p:cNvCxnSpPr>
          <p:nvPr/>
        </p:nvCxnSpPr>
        <p:spPr>
          <a:xfrm>
            <a:off x="14545535" y="7657867"/>
            <a:ext cx="0" cy="596266"/>
          </a:xfrm>
          <a:prstGeom prst="straightConnector1">
            <a:avLst/>
          </a:prstGeom>
          <a:noFill/>
          <a:ln w="38100" cap="flat" cmpd="sng">
            <a:solidFill>
              <a:srgbClr val="00BBC9"/>
            </a:solidFill>
            <a:prstDash val="solid"/>
            <a:round/>
            <a:headEnd type="none" w="sm" len="sm"/>
            <a:tailEnd type="triangle" w="med" len="med"/>
          </a:ln>
        </p:spPr>
      </p:cxnSp>
      <p:cxnSp>
        <p:nvCxnSpPr>
          <p:cNvPr id="219" name="Google Shape;219;p26"/>
          <p:cNvCxnSpPr>
            <a:cxnSpLocks/>
          </p:cNvCxnSpPr>
          <p:nvPr/>
        </p:nvCxnSpPr>
        <p:spPr>
          <a:xfrm flipH="1">
            <a:off x="12151477" y="7845828"/>
            <a:ext cx="37855" cy="3192607"/>
          </a:xfrm>
          <a:prstGeom prst="straightConnector1">
            <a:avLst/>
          </a:prstGeom>
          <a:noFill/>
          <a:ln w="38100" cap="flat" cmpd="sng">
            <a:solidFill>
              <a:srgbClr val="00BBC9"/>
            </a:solidFill>
            <a:prstDash val="solid"/>
            <a:round/>
            <a:headEnd type="none" w="sm" len="sm"/>
            <a:tailEnd type="triangle" w="med" len="med"/>
          </a:ln>
        </p:spPr>
      </p:cxnSp>
      <p:cxnSp>
        <p:nvCxnSpPr>
          <p:cNvPr id="220" name="Google Shape;220;p26"/>
          <p:cNvCxnSpPr>
            <a:endCxn id="207" idx="0"/>
          </p:cNvCxnSpPr>
          <p:nvPr/>
        </p:nvCxnSpPr>
        <p:spPr>
          <a:xfrm flipH="1">
            <a:off x="12444869" y="9992000"/>
            <a:ext cx="1134400" cy="1064000"/>
          </a:xfrm>
          <a:prstGeom prst="straightConnector1">
            <a:avLst/>
          </a:prstGeom>
          <a:noFill/>
          <a:ln w="38100" cap="flat" cmpd="sng">
            <a:solidFill>
              <a:srgbClr val="00BBC9"/>
            </a:solidFill>
            <a:prstDash val="solid"/>
            <a:round/>
            <a:headEnd type="none" w="sm" len="sm"/>
            <a:tailEnd type="triangle" w="med" len="med"/>
          </a:ln>
        </p:spPr>
      </p:cxnSp>
      <p:cxnSp>
        <p:nvCxnSpPr>
          <p:cNvPr id="221" name="Google Shape;221;p26"/>
          <p:cNvCxnSpPr>
            <a:cxnSpLocks/>
          </p:cNvCxnSpPr>
          <p:nvPr/>
        </p:nvCxnSpPr>
        <p:spPr>
          <a:xfrm>
            <a:off x="15264969" y="9992000"/>
            <a:ext cx="1543735" cy="950667"/>
          </a:xfrm>
          <a:prstGeom prst="straightConnector1">
            <a:avLst/>
          </a:prstGeom>
          <a:noFill/>
          <a:ln w="38100" cap="flat" cmpd="sng">
            <a:solidFill>
              <a:srgbClr val="00BBC9"/>
            </a:solidFill>
            <a:prstDash val="solid"/>
            <a:round/>
            <a:headEnd type="none" w="sm" len="sm"/>
            <a:tailEnd type="triangle" w="med" len="med"/>
          </a:ln>
        </p:spPr>
      </p:cxnSp>
      <p:cxnSp>
        <p:nvCxnSpPr>
          <p:cNvPr id="222" name="Google Shape;222;p26"/>
          <p:cNvCxnSpPr>
            <a:cxnSpLocks/>
          </p:cNvCxnSpPr>
          <p:nvPr/>
        </p:nvCxnSpPr>
        <p:spPr>
          <a:xfrm>
            <a:off x="2914500" y="6078628"/>
            <a:ext cx="1352869" cy="1688534"/>
          </a:xfrm>
          <a:prstGeom prst="straightConnector1">
            <a:avLst/>
          </a:prstGeom>
          <a:noFill/>
          <a:ln w="38100" cap="flat" cmpd="sng">
            <a:solidFill>
              <a:srgbClr val="00BBC9"/>
            </a:solidFill>
            <a:prstDash val="solid"/>
            <a:round/>
            <a:headEnd type="none" w="sm" len="sm"/>
            <a:tailEnd type="triangle" w="med" len="med"/>
          </a:ln>
        </p:spPr>
      </p:cxnSp>
      <p:cxnSp>
        <p:nvCxnSpPr>
          <p:cNvPr id="223" name="Google Shape;223;p26"/>
          <p:cNvCxnSpPr>
            <a:cxnSpLocks/>
          </p:cNvCxnSpPr>
          <p:nvPr/>
        </p:nvCxnSpPr>
        <p:spPr>
          <a:xfrm flipH="1" flipV="1">
            <a:off x="19520700" y="4864482"/>
            <a:ext cx="714604" cy="646756"/>
          </a:xfrm>
          <a:prstGeom prst="straightConnector1">
            <a:avLst/>
          </a:prstGeom>
          <a:noFill/>
          <a:ln w="38100" cap="flat" cmpd="sng">
            <a:solidFill>
              <a:srgbClr val="00BBC9"/>
            </a:solidFill>
            <a:prstDash val="solid"/>
            <a:round/>
            <a:headEnd type="none" w="sm" len="sm"/>
            <a:tailEnd type="triangle" w="med" len="med"/>
          </a:ln>
        </p:spPr>
      </p:cxnSp>
      <p:cxnSp>
        <p:nvCxnSpPr>
          <p:cNvPr id="224" name="Google Shape;224;p26"/>
          <p:cNvCxnSpPr>
            <a:cxnSpLocks/>
          </p:cNvCxnSpPr>
          <p:nvPr/>
        </p:nvCxnSpPr>
        <p:spPr>
          <a:xfrm>
            <a:off x="18931701" y="10206962"/>
            <a:ext cx="1236133" cy="1600105"/>
          </a:xfrm>
          <a:prstGeom prst="straightConnector1">
            <a:avLst/>
          </a:prstGeom>
          <a:noFill/>
          <a:ln w="38100" cap="flat" cmpd="sng">
            <a:solidFill>
              <a:srgbClr val="00BBC9"/>
            </a:solidFill>
            <a:prstDash val="solid"/>
            <a:round/>
            <a:headEnd type="none" w="sm" len="sm"/>
            <a:tailEnd type="triangle" w="med" len="med"/>
          </a:ln>
        </p:spPr>
      </p:cxnSp>
      <p:cxnSp>
        <p:nvCxnSpPr>
          <p:cNvPr id="225" name="Google Shape;225;p26"/>
          <p:cNvCxnSpPr>
            <a:cxnSpLocks/>
          </p:cNvCxnSpPr>
          <p:nvPr/>
        </p:nvCxnSpPr>
        <p:spPr>
          <a:xfrm>
            <a:off x="21414731" y="7827963"/>
            <a:ext cx="1168536" cy="3079637"/>
          </a:xfrm>
          <a:prstGeom prst="straightConnector1">
            <a:avLst/>
          </a:prstGeom>
          <a:noFill/>
          <a:ln w="38100" cap="flat" cmpd="sng">
            <a:solidFill>
              <a:srgbClr val="00BBC9"/>
            </a:solidFill>
            <a:prstDash val="solid"/>
            <a:round/>
            <a:headEnd type="none" w="sm" len="sm"/>
            <a:tailEnd type="triangle" w="med" len="med"/>
          </a:ln>
        </p:spPr>
      </p:cxnSp>
      <p:sp>
        <p:nvSpPr>
          <p:cNvPr id="227" name="Google Shape;227;p26"/>
          <p:cNvSpPr/>
          <p:nvPr/>
        </p:nvSpPr>
        <p:spPr>
          <a:xfrm rot="20875104">
            <a:off x="8497369" y="7264933"/>
            <a:ext cx="2464000" cy="1266400"/>
          </a:xfrm>
          <a:prstGeom prst="rightArrow">
            <a:avLst>
              <a:gd name="adj1" fmla="val 50000"/>
              <a:gd name="adj2" fmla="val 50000"/>
            </a:avLst>
          </a:prstGeom>
          <a:solidFill>
            <a:srgbClr val="00BBC9"/>
          </a:solidFill>
          <a:ln w="38100" cap="flat" cmpd="sng">
            <a:solidFill>
              <a:srgbClr val="00BBC9"/>
            </a:solidFill>
            <a:prstDash val="solid"/>
            <a:round/>
            <a:headEnd type="none" w="sm" len="sm"/>
            <a:tailEnd type="none" w="sm" len="sm"/>
          </a:ln>
        </p:spPr>
        <p:txBody>
          <a:bodyPr spcFirstLastPara="1" wrap="square" lIns="243800" tIns="243800" rIns="243800" bIns="243800" anchor="ctr" anchorCtr="0">
            <a:noAutofit/>
          </a:bodyPr>
          <a:lstStyle/>
          <a:p>
            <a:pPr>
              <a:buSzPts val="1400"/>
            </a:pPr>
            <a:endParaRPr sz="3733">
              <a:latin typeface="Calibri" panose="020F0502020204030204" pitchFamily="34" charset="0"/>
              <a:cs typeface="Calibri" panose="020F0502020204030204" pitchFamily="34" charset="0"/>
            </a:endParaRPr>
          </a:p>
        </p:txBody>
      </p:sp>
      <p:sp>
        <p:nvSpPr>
          <p:cNvPr id="228" name="Google Shape;228;p26"/>
          <p:cNvSpPr/>
          <p:nvPr/>
        </p:nvSpPr>
        <p:spPr>
          <a:xfrm>
            <a:off x="12836702" y="3269849"/>
            <a:ext cx="4072800" cy="1728800"/>
          </a:xfrm>
          <a:prstGeom prst="rect">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buSzPts val="1300"/>
            </a:pPr>
            <a:r>
              <a:rPr lang="fi" sz="3467" dirty="0">
                <a:latin typeface="Calibri" panose="020F0502020204030204" pitchFamily="34" charset="0"/>
                <a:cs typeface="Calibri" panose="020F0502020204030204" pitchFamily="34" charset="0"/>
              </a:rPr>
              <a:t>”toinen sortokausi” 1908–17</a:t>
            </a:r>
            <a:endParaRPr sz="3467" dirty="0">
              <a:latin typeface="Calibri" panose="020F0502020204030204" pitchFamily="34" charset="0"/>
              <a:cs typeface="Calibri" panose="020F0502020204030204" pitchFamily="34" charset="0"/>
            </a:endParaRPr>
          </a:p>
        </p:txBody>
      </p:sp>
      <p:cxnSp>
        <p:nvCxnSpPr>
          <p:cNvPr id="229" name="Google Shape;229;p26"/>
          <p:cNvCxnSpPr>
            <a:cxnSpLocks/>
          </p:cNvCxnSpPr>
          <p:nvPr/>
        </p:nvCxnSpPr>
        <p:spPr>
          <a:xfrm flipV="1">
            <a:off x="9930203" y="4134249"/>
            <a:ext cx="2843332" cy="730233"/>
          </a:xfrm>
          <a:prstGeom prst="straightConnector1">
            <a:avLst/>
          </a:prstGeom>
          <a:noFill/>
          <a:ln w="38100" cap="flat" cmpd="sng">
            <a:solidFill>
              <a:srgbClr val="00BBC9"/>
            </a:solidFill>
            <a:prstDash val="solid"/>
            <a:round/>
            <a:headEnd type="none" w="sm" len="sm"/>
            <a:tailEnd type="triangle" w="med" len="med"/>
          </a:ln>
        </p:spPr>
      </p:cxnSp>
      <p:sp>
        <p:nvSpPr>
          <p:cNvPr id="8" name="Google Shape;119;p14">
            <a:extLst>
              <a:ext uri="{FF2B5EF4-FFF2-40B4-BE49-F238E27FC236}">
                <a16:creationId xmlns:a16="http://schemas.microsoft.com/office/drawing/2014/main" id="{CEB96AAC-A078-49AA-8A9E-5DF85EB553A3}"/>
              </a:ext>
            </a:extLst>
          </p:cNvPr>
          <p:cNvSpPr txBox="1">
            <a:spLocks noGrp="1"/>
          </p:cNvSpPr>
          <p:nvPr>
            <p:ph type="title"/>
          </p:nvPr>
        </p:nvSpPr>
        <p:spPr>
          <a:xfrm>
            <a:off x="1676400" y="79406"/>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Vuosien 1905–17 kehitys</a:t>
            </a:r>
          </a:p>
        </p:txBody>
      </p:sp>
      <p:cxnSp>
        <p:nvCxnSpPr>
          <p:cNvPr id="10" name="Google Shape;223;p26">
            <a:extLst>
              <a:ext uri="{FF2B5EF4-FFF2-40B4-BE49-F238E27FC236}">
                <a16:creationId xmlns:a16="http://schemas.microsoft.com/office/drawing/2014/main" id="{13E7508C-5D3E-0DFD-E1F2-EAA39B9D9676}"/>
              </a:ext>
            </a:extLst>
          </p:cNvPr>
          <p:cNvCxnSpPr>
            <a:cxnSpLocks/>
          </p:cNvCxnSpPr>
          <p:nvPr/>
        </p:nvCxnSpPr>
        <p:spPr>
          <a:xfrm flipV="1">
            <a:off x="20962745" y="3059039"/>
            <a:ext cx="1213126" cy="566951"/>
          </a:xfrm>
          <a:prstGeom prst="straightConnector1">
            <a:avLst/>
          </a:prstGeom>
          <a:noFill/>
          <a:ln w="38100" cap="flat" cmpd="sng">
            <a:solidFill>
              <a:srgbClr val="00BBC9"/>
            </a:solidFill>
            <a:prstDash val="solid"/>
            <a:round/>
            <a:headEnd type="none" w="sm" len="sm"/>
            <a:tailEnd type="triangle" w="med" len="med"/>
          </a:ln>
        </p:spPr>
      </p:cxnSp>
      <p:sp>
        <p:nvSpPr>
          <p:cNvPr id="25" name="Google Shape;122;p14">
            <a:extLst>
              <a:ext uri="{FF2B5EF4-FFF2-40B4-BE49-F238E27FC236}">
                <a16:creationId xmlns:a16="http://schemas.microsoft.com/office/drawing/2014/main" id="{D12CF189-EF4C-A893-4534-C8446E30E411}"/>
              </a:ext>
            </a:extLst>
          </p:cNvPr>
          <p:cNvSpPr txBox="1">
            <a:spLocks/>
          </p:cNvSpPr>
          <p:nvPr/>
        </p:nvSpPr>
        <p:spPr>
          <a:xfrm>
            <a:off x="430317" y="12967033"/>
            <a:ext cx="8229600" cy="730200"/>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buSzPts val="1400"/>
            </a:pPr>
            <a:r>
              <a:rPr lang="fi-FI" dirty="0"/>
              <a:t>Forum Historia Kertaus, HI3 Luku 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ct val="100000"/>
              <a:buFont typeface="Calibri"/>
              <a:buNone/>
            </a:pPr>
            <a:r>
              <a:rPr lang="fi-FI" dirty="0"/>
              <a:t>Luku 3: Lapuanliike</a:t>
            </a:r>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extLst>
      <p:ext uri="{BB962C8B-B14F-4D97-AF65-F5344CB8AC3E}">
        <p14:creationId xmlns:p14="http://schemas.microsoft.com/office/powerpoint/2010/main" val="1761208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g23f85abb92c_1_42"/>
          <p:cNvSpPr/>
          <p:nvPr/>
        </p:nvSpPr>
        <p:spPr>
          <a:xfrm>
            <a:off x="9698933" y="4975400"/>
            <a:ext cx="3264800" cy="2126400"/>
          </a:xfrm>
          <a:prstGeom prst="rect">
            <a:avLst/>
          </a:prstGeom>
          <a:solidFill>
            <a:srgbClr val="EBB3D1"/>
          </a:solidFill>
          <a:ln w="38100"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3733" b="1" dirty="0">
                <a:latin typeface="Calibri" panose="020F0502020204030204" pitchFamily="34" charset="0"/>
                <a:cs typeface="Calibri" panose="020F0502020204030204" pitchFamily="34" charset="0"/>
              </a:rPr>
              <a:t>Lapuanliike 1929–32</a:t>
            </a:r>
            <a:endParaRPr sz="3733" b="1" dirty="0">
              <a:latin typeface="Calibri" panose="020F0502020204030204" pitchFamily="34" charset="0"/>
              <a:cs typeface="Calibri" panose="020F0502020204030204" pitchFamily="34" charset="0"/>
            </a:endParaRPr>
          </a:p>
        </p:txBody>
      </p:sp>
      <p:sp>
        <p:nvSpPr>
          <p:cNvPr id="240" name="Google Shape;240;g23f85abb92c_1_42"/>
          <p:cNvSpPr/>
          <p:nvPr/>
        </p:nvSpPr>
        <p:spPr>
          <a:xfrm>
            <a:off x="14580267" y="4975400"/>
            <a:ext cx="3264800" cy="2126400"/>
          </a:xfrm>
          <a:prstGeom prst="rect">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3733">
                <a:latin typeface="Calibri" panose="020F0502020204030204" pitchFamily="34" charset="0"/>
                <a:cs typeface="Calibri" panose="020F0502020204030204" pitchFamily="34" charset="0"/>
              </a:rPr>
              <a:t>Vaikutus</a:t>
            </a:r>
            <a:endParaRPr sz="3733">
              <a:latin typeface="Calibri" panose="020F0502020204030204" pitchFamily="34" charset="0"/>
              <a:cs typeface="Calibri" panose="020F0502020204030204" pitchFamily="34" charset="0"/>
            </a:endParaRPr>
          </a:p>
        </p:txBody>
      </p:sp>
      <p:sp>
        <p:nvSpPr>
          <p:cNvPr id="241" name="Google Shape;241;g23f85abb92c_1_42"/>
          <p:cNvSpPr/>
          <p:nvPr/>
        </p:nvSpPr>
        <p:spPr>
          <a:xfrm>
            <a:off x="5745533" y="7881400"/>
            <a:ext cx="3264800" cy="2126400"/>
          </a:xfrm>
          <a:prstGeom prst="rect">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3733">
                <a:latin typeface="Calibri" panose="020F0502020204030204" pitchFamily="34" charset="0"/>
                <a:cs typeface="Calibri" panose="020F0502020204030204" pitchFamily="34" charset="0"/>
              </a:rPr>
              <a:t>Keinot</a:t>
            </a:r>
            <a:endParaRPr sz="3733">
              <a:latin typeface="Calibri" panose="020F0502020204030204" pitchFamily="34" charset="0"/>
              <a:cs typeface="Calibri" panose="020F0502020204030204" pitchFamily="34" charset="0"/>
            </a:endParaRPr>
          </a:p>
        </p:txBody>
      </p:sp>
      <p:sp>
        <p:nvSpPr>
          <p:cNvPr id="242" name="Google Shape;242;g23f85abb92c_1_42"/>
          <p:cNvSpPr/>
          <p:nvPr/>
        </p:nvSpPr>
        <p:spPr>
          <a:xfrm>
            <a:off x="5745533" y="2028667"/>
            <a:ext cx="3264800" cy="2126400"/>
          </a:xfrm>
          <a:prstGeom prst="rect">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3733">
                <a:latin typeface="Calibri" panose="020F0502020204030204" pitchFamily="34" charset="0"/>
                <a:cs typeface="Calibri" panose="020F0502020204030204" pitchFamily="34" charset="0"/>
              </a:rPr>
              <a:t>Tavoitteet</a:t>
            </a:r>
            <a:endParaRPr sz="3733">
              <a:latin typeface="Calibri" panose="020F0502020204030204" pitchFamily="34" charset="0"/>
              <a:cs typeface="Calibri" panose="020F0502020204030204" pitchFamily="34" charset="0"/>
            </a:endParaRPr>
          </a:p>
        </p:txBody>
      </p:sp>
      <p:sp>
        <p:nvSpPr>
          <p:cNvPr id="243" name="Google Shape;243;g23f85abb92c_1_42"/>
          <p:cNvSpPr/>
          <p:nvPr/>
        </p:nvSpPr>
        <p:spPr>
          <a:xfrm>
            <a:off x="1237533" y="5496133"/>
            <a:ext cx="2752800" cy="14376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kommunismi kiellettävä</a:t>
            </a:r>
            <a:endParaRPr sz="2667" dirty="0">
              <a:latin typeface="Calibri" panose="020F0502020204030204" pitchFamily="34" charset="0"/>
              <a:cs typeface="Calibri" panose="020F0502020204030204" pitchFamily="34" charset="0"/>
            </a:endParaRPr>
          </a:p>
        </p:txBody>
      </p:sp>
      <p:sp>
        <p:nvSpPr>
          <p:cNvPr id="244" name="Google Shape;244;g23f85abb92c_1_42"/>
          <p:cNvSpPr/>
          <p:nvPr/>
        </p:nvSpPr>
        <p:spPr>
          <a:xfrm>
            <a:off x="1237533" y="2896800"/>
            <a:ext cx="2752800" cy="1437600"/>
          </a:xfrm>
          <a:prstGeom prst="roundRect">
            <a:avLst>
              <a:gd name="adj" fmla="val 16667"/>
            </a:avLst>
          </a:prstGeom>
          <a:solidFill>
            <a:srgbClr val="FBE8C5"/>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Suomen yhtenäisyyttä varjeltava</a:t>
            </a:r>
            <a:endParaRPr sz="2667" dirty="0">
              <a:latin typeface="Calibri" panose="020F0502020204030204" pitchFamily="34" charset="0"/>
              <a:cs typeface="Calibri" panose="020F0502020204030204" pitchFamily="34" charset="0"/>
            </a:endParaRPr>
          </a:p>
        </p:txBody>
      </p:sp>
      <p:sp>
        <p:nvSpPr>
          <p:cNvPr id="245" name="Google Shape;245;g23f85abb92c_1_42"/>
          <p:cNvSpPr/>
          <p:nvPr/>
        </p:nvSpPr>
        <p:spPr>
          <a:xfrm>
            <a:off x="1047133" y="599067"/>
            <a:ext cx="3133600" cy="1136000"/>
          </a:xfrm>
          <a:prstGeom prst="roundRect">
            <a:avLst>
              <a:gd name="adj" fmla="val 16667"/>
            </a:avLst>
          </a:prstGeom>
          <a:solidFill>
            <a:srgbClr val="FAE1D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Neuvostoliiton pelko</a:t>
            </a:r>
            <a:endParaRPr sz="2667">
              <a:latin typeface="Calibri" panose="020F0502020204030204" pitchFamily="34" charset="0"/>
              <a:cs typeface="Calibri" panose="020F0502020204030204" pitchFamily="34" charset="0"/>
            </a:endParaRPr>
          </a:p>
        </p:txBody>
      </p:sp>
      <p:sp>
        <p:nvSpPr>
          <p:cNvPr id="246" name="Google Shape;246;g23f85abb92c_1_42"/>
          <p:cNvSpPr/>
          <p:nvPr/>
        </p:nvSpPr>
        <p:spPr>
          <a:xfrm>
            <a:off x="14053067" y="2028667"/>
            <a:ext cx="6657600" cy="1136000"/>
          </a:xfrm>
          <a:prstGeom prst="roundRect">
            <a:avLst>
              <a:gd name="adj" fmla="val 16667"/>
            </a:avLst>
          </a:prstGeom>
          <a:solidFill>
            <a:schemeClr val="tx1">
              <a:lumMod val="10000"/>
              <a:lumOff val="90000"/>
            </a:schemeClr>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yleiseurooppalainen äärioikeiston nousu</a:t>
            </a:r>
            <a:endParaRPr sz="2667">
              <a:latin typeface="Calibri" panose="020F0502020204030204" pitchFamily="34" charset="0"/>
              <a:cs typeface="Calibri" panose="020F0502020204030204" pitchFamily="34" charset="0"/>
            </a:endParaRPr>
          </a:p>
        </p:txBody>
      </p:sp>
      <p:sp>
        <p:nvSpPr>
          <p:cNvPr id="247" name="Google Shape;247;g23f85abb92c_1_42"/>
          <p:cNvSpPr/>
          <p:nvPr/>
        </p:nvSpPr>
        <p:spPr>
          <a:xfrm>
            <a:off x="10934733" y="153867"/>
            <a:ext cx="6657600" cy="1136000"/>
          </a:xfrm>
          <a:prstGeom prst="roundRect">
            <a:avLst>
              <a:gd name="adj" fmla="val 16667"/>
            </a:avLst>
          </a:prstGeom>
          <a:solidFill>
            <a:schemeClr val="tx1">
              <a:lumMod val="10000"/>
              <a:lumOff val="90000"/>
            </a:schemeClr>
          </a:solidFill>
          <a:ln w="2857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lakot ym. kommunistien näkyvä toiminta Suomessa</a:t>
            </a:r>
            <a:endParaRPr sz="2667" dirty="0">
              <a:latin typeface="Calibri" panose="020F0502020204030204" pitchFamily="34" charset="0"/>
              <a:cs typeface="Calibri" panose="020F0502020204030204" pitchFamily="34" charset="0"/>
            </a:endParaRPr>
          </a:p>
        </p:txBody>
      </p:sp>
      <p:sp>
        <p:nvSpPr>
          <p:cNvPr id="248" name="Google Shape;248;g23f85abb92c_1_42"/>
          <p:cNvSpPr/>
          <p:nvPr/>
        </p:nvSpPr>
        <p:spPr>
          <a:xfrm>
            <a:off x="1237533" y="8737400"/>
            <a:ext cx="2752800" cy="14376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väkivalta ja terrori</a:t>
            </a:r>
            <a:endParaRPr sz="2667">
              <a:latin typeface="Calibri" panose="020F0502020204030204" pitchFamily="34" charset="0"/>
              <a:cs typeface="Calibri" panose="020F0502020204030204" pitchFamily="34" charset="0"/>
            </a:endParaRPr>
          </a:p>
        </p:txBody>
      </p:sp>
      <p:sp>
        <p:nvSpPr>
          <p:cNvPr id="249" name="Google Shape;249;g23f85abb92c_1_42"/>
          <p:cNvSpPr/>
          <p:nvPr/>
        </p:nvSpPr>
        <p:spPr>
          <a:xfrm>
            <a:off x="1237533" y="11361400"/>
            <a:ext cx="2752800" cy="14376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kyyditykset</a:t>
            </a:r>
            <a:endParaRPr sz="2667">
              <a:latin typeface="Calibri" panose="020F0502020204030204" pitchFamily="34" charset="0"/>
              <a:cs typeface="Calibri" panose="020F0502020204030204" pitchFamily="34" charset="0"/>
            </a:endParaRPr>
          </a:p>
        </p:txBody>
      </p:sp>
      <p:sp>
        <p:nvSpPr>
          <p:cNvPr id="250" name="Google Shape;250;g23f85abb92c_1_42"/>
          <p:cNvSpPr/>
          <p:nvPr/>
        </p:nvSpPr>
        <p:spPr>
          <a:xfrm>
            <a:off x="10210533" y="10954400"/>
            <a:ext cx="3014400" cy="14376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poliitikkojen painostaminen</a:t>
            </a:r>
            <a:endParaRPr sz="2667">
              <a:latin typeface="Calibri" panose="020F0502020204030204" pitchFamily="34" charset="0"/>
              <a:cs typeface="Calibri" panose="020F0502020204030204" pitchFamily="34" charset="0"/>
            </a:endParaRPr>
          </a:p>
        </p:txBody>
      </p:sp>
      <p:sp>
        <p:nvSpPr>
          <p:cNvPr id="251" name="Google Shape;251;g23f85abb92c_1_42"/>
          <p:cNvSpPr/>
          <p:nvPr/>
        </p:nvSpPr>
        <p:spPr>
          <a:xfrm>
            <a:off x="5374035" y="11361400"/>
            <a:ext cx="3452800" cy="14376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talonpoikaismarssi</a:t>
            </a:r>
            <a:endParaRPr sz="2667">
              <a:latin typeface="Calibri" panose="020F0502020204030204" pitchFamily="34" charset="0"/>
              <a:cs typeface="Calibri" panose="020F0502020204030204" pitchFamily="34" charset="0"/>
            </a:endParaRPr>
          </a:p>
        </p:txBody>
      </p:sp>
      <p:sp>
        <p:nvSpPr>
          <p:cNvPr id="252" name="Google Shape;252;g23f85abb92c_1_42"/>
          <p:cNvSpPr/>
          <p:nvPr/>
        </p:nvSpPr>
        <p:spPr>
          <a:xfrm>
            <a:off x="13735333" y="8737400"/>
            <a:ext cx="3014400" cy="1437600"/>
          </a:xfrm>
          <a:prstGeom prst="roundRect">
            <a:avLst>
              <a:gd name="adj" fmla="val 16667"/>
            </a:avLst>
          </a:prstGeom>
          <a:solidFill>
            <a:srgbClr val="CDEAEE"/>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Mäntsälän kapina 1932</a:t>
            </a:r>
            <a:endParaRPr sz="2667">
              <a:latin typeface="Calibri" panose="020F0502020204030204" pitchFamily="34" charset="0"/>
              <a:cs typeface="Calibri" panose="020F0502020204030204" pitchFamily="34" charset="0"/>
            </a:endParaRPr>
          </a:p>
        </p:txBody>
      </p:sp>
      <p:sp>
        <p:nvSpPr>
          <p:cNvPr id="253" name="Google Shape;253;g23f85abb92c_1_42"/>
          <p:cNvSpPr/>
          <p:nvPr/>
        </p:nvSpPr>
        <p:spPr>
          <a:xfrm>
            <a:off x="20134867" y="5319800"/>
            <a:ext cx="3014400" cy="1437600"/>
          </a:xfrm>
          <a:prstGeom prst="roundRect">
            <a:avLst>
              <a:gd name="adj" fmla="val 16667"/>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kommunismi kiellettiin 1930</a:t>
            </a:r>
            <a:endParaRPr sz="2667" dirty="0">
              <a:latin typeface="Calibri" panose="020F0502020204030204" pitchFamily="34" charset="0"/>
              <a:cs typeface="Calibri" panose="020F0502020204030204" pitchFamily="34" charset="0"/>
            </a:endParaRPr>
          </a:p>
        </p:txBody>
      </p:sp>
      <p:sp>
        <p:nvSpPr>
          <p:cNvPr id="254" name="Google Shape;254;g23f85abb92c_1_42"/>
          <p:cNvSpPr/>
          <p:nvPr/>
        </p:nvSpPr>
        <p:spPr>
          <a:xfrm>
            <a:off x="17081800" y="11467067"/>
            <a:ext cx="2240000" cy="1437600"/>
          </a:xfrm>
          <a:prstGeom prst="roundRect">
            <a:avLst>
              <a:gd name="adj" fmla="val 16667"/>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lapuanliike kiellettiin</a:t>
            </a:r>
            <a:endParaRPr sz="2667" dirty="0">
              <a:latin typeface="Calibri" panose="020F0502020204030204" pitchFamily="34" charset="0"/>
              <a:cs typeface="Calibri" panose="020F0502020204030204" pitchFamily="34" charset="0"/>
            </a:endParaRPr>
          </a:p>
        </p:txBody>
      </p:sp>
      <p:sp>
        <p:nvSpPr>
          <p:cNvPr id="255" name="Google Shape;255;g23f85abb92c_1_42"/>
          <p:cNvSpPr/>
          <p:nvPr/>
        </p:nvSpPr>
        <p:spPr>
          <a:xfrm>
            <a:off x="19687467" y="8737400"/>
            <a:ext cx="4092800" cy="1844800"/>
          </a:xfrm>
          <a:prstGeom prst="roundRect">
            <a:avLst>
              <a:gd name="adj" fmla="val 16667"/>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dirty="0">
                <a:latin typeface="Calibri" panose="020F0502020204030204" pitchFamily="34" charset="0"/>
                <a:cs typeface="Calibri" panose="020F0502020204030204" pitchFamily="34" charset="0"/>
              </a:rPr>
              <a:t>maltillisten puolueiden yhteistyö korostui</a:t>
            </a:r>
          </a:p>
          <a:p>
            <a:pPr algn="ctr"/>
            <a:r>
              <a:rPr lang="fi" sz="2667" dirty="0">
                <a:latin typeface="Calibri" panose="020F0502020204030204" pitchFamily="34" charset="0"/>
                <a:cs typeface="Calibri" panose="020F0502020204030204" pitchFamily="34" charset="0"/>
              </a:rPr>
              <a:t>(SDP ja Maalaisliitto)</a:t>
            </a:r>
            <a:endParaRPr sz="2667" dirty="0">
              <a:latin typeface="Calibri" panose="020F0502020204030204" pitchFamily="34" charset="0"/>
              <a:cs typeface="Calibri" panose="020F0502020204030204" pitchFamily="34" charset="0"/>
            </a:endParaRPr>
          </a:p>
        </p:txBody>
      </p:sp>
      <p:sp>
        <p:nvSpPr>
          <p:cNvPr id="256" name="Google Shape;256;g23f85abb92c_1_42"/>
          <p:cNvSpPr/>
          <p:nvPr/>
        </p:nvSpPr>
        <p:spPr>
          <a:xfrm>
            <a:off x="20947667" y="11617867"/>
            <a:ext cx="1388800" cy="1136000"/>
          </a:xfrm>
          <a:prstGeom prst="roundRect">
            <a:avLst>
              <a:gd name="adj" fmla="val 16667"/>
            </a:avLst>
          </a:prstGeom>
          <a:solidFill>
            <a:srgbClr val="E0EAC8"/>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algn="ctr"/>
            <a:r>
              <a:rPr lang="fi" sz="2667">
                <a:latin typeface="Calibri" panose="020F0502020204030204" pitchFamily="34" charset="0"/>
                <a:cs typeface="Calibri" panose="020F0502020204030204" pitchFamily="34" charset="0"/>
              </a:rPr>
              <a:t>IKL</a:t>
            </a:r>
            <a:endParaRPr sz="2667">
              <a:latin typeface="Calibri" panose="020F0502020204030204" pitchFamily="34" charset="0"/>
              <a:cs typeface="Calibri" panose="020F0502020204030204" pitchFamily="34" charset="0"/>
            </a:endParaRPr>
          </a:p>
        </p:txBody>
      </p:sp>
      <p:cxnSp>
        <p:nvCxnSpPr>
          <p:cNvPr id="257" name="Google Shape;257;g23f85abb92c_1_42"/>
          <p:cNvCxnSpPr/>
          <p:nvPr/>
        </p:nvCxnSpPr>
        <p:spPr>
          <a:xfrm rot="10800000">
            <a:off x="8895000" y="4171400"/>
            <a:ext cx="755200" cy="755200"/>
          </a:xfrm>
          <a:prstGeom prst="straightConnector1">
            <a:avLst/>
          </a:prstGeom>
          <a:noFill/>
          <a:ln w="38100" cap="flat" cmpd="sng">
            <a:solidFill>
              <a:srgbClr val="00BBC9"/>
            </a:solidFill>
            <a:prstDash val="solid"/>
            <a:round/>
            <a:headEnd type="none" w="med" len="med"/>
            <a:tailEnd type="triangle" w="med" len="med"/>
          </a:ln>
        </p:spPr>
      </p:cxnSp>
      <p:cxnSp>
        <p:nvCxnSpPr>
          <p:cNvPr id="258" name="Google Shape;258;g23f85abb92c_1_42"/>
          <p:cNvCxnSpPr>
            <a:cxnSpLocks/>
          </p:cNvCxnSpPr>
          <p:nvPr/>
        </p:nvCxnSpPr>
        <p:spPr>
          <a:xfrm flipH="1">
            <a:off x="9040867" y="7291137"/>
            <a:ext cx="658066" cy="583463"/>
          </a:xfrm>
          <a:prstGeom prst="straightConnector1">
            <a:avLst/>
          </a:prstGeom>
          <a:noFill/>
          <a:ln w="38100" cap="flat" cmpd="sng">
            <a:solidFill>
              <a:srgbClr val="00BBC9"/>
            </a:solidFill>
            <a:prstDash val="solid"/>
            <a:round/>
            <a:headEnd type="none" w="med" len="med"/>
            <a:tailEnd type="triangle" w="med" len="med"/>
          </a:ln>
        </p:spPr>
      </p:cxnSp>
      <p:cxnSp>
        <p:nvCxnSpPr>
          <p:cNvPr id="259" name="Google Shape;259;g23f85abb92c_1_42"/>
          <p:cNvCxnSpPr>
            <a:cxnSpLocks/>
          </p:cNvCxnSpPr>
          <p:nvPr/>
        </p:nvCxnSpPr>
        <p:spPr>
          <a:xfrm>
            <a:off x="13138400" y="6038600"/>
            <a:ext cx="1355334" cy="0"/>
          </a:xfrm>
          <a:prstGeom prst="straightConnector1">
            <a:avLst/>
          </a:prstGeom>
          <a:noFill/>
          <a:ln w="38100" cap="flat" cmpd="sng">
            <a:solidFill>
              <a:srgbClr val="00BBC9"/>
            </a:solidFill>
            <a:prstDash val="solid"/>
            <a:round/>
            <a:headEnd type="none" w="med" len="med"/>
            <a:tailEnd type="triangle" w="med" len="med"/>
          </a:ln>
        </p:spPr>
      </p:cxnSp>
      <p:cxnSp>
        <p:nvCxnSpPr>
          <p:cNvPr id="260" name="Google Shape;260;g23f85abb92c_1_42"/>
          <p:cNvCxnSpPr>
            <a:cxnSpLocks/>
          </p:cNvCxnSpPr>
          <p:nvPr/>
        </p:nvCxnSpPr>
        <p:spPr>
          <a:xfrm flipH="1">
            <a:off x="11469268" y="1289800"/>
            <a:ext cx="1024465" cy="3563867"/>
          </a:xfrm>
          <a:prstGeom prst="straightConnector1">
            <a:avLst/>
          </a:prstGeom>
          <a:noFill/>
          <a:ln w="38100" cap="flat" cmpd="sng">
            <a:solidFill>
              <a:srgbClr val="00BBC9"/>
            </a:solidFill>
            <a:prstDash val="solid"/>
            <a:round/>
            <a:headEnd type="none" w="med" len="med"/>
            <a:tailEnd type="triangle" w="med" len="med"/>
          </a:ln>
        </p:spPr>
      </p:cxnSp>
      <p:cxnSp>
        <p:nvCxnSpPr>
          <p:cNvPr id="261" name="Google Shape;261;g23f85abb92c_1_42"/>
          <p:cNvCxnSpPr/>
          <p:nvPr/>
        </p:nvCxnSpPr>
        <p:spPr>
          <a:xfrm flipH="1">
            <a:off x="12914733" y="3196867"/>
            <a:ext cx="2095200" cy="1656800"/>
          </a:xfrm>
          <a:prstGeom prst="straightConnector1">
            <a:avLst/>
          </a:prstGeom>
          <a:noFill/>
          <a:ln w="38100" cap="flat" cmpd="sng">
            <a:solidFill>
              <a:srgbClr val="00BBC9"/>
            </a:solidFill>
            <a:prstDash val="solid"/>
            <a:round/>
            <a:headEnd type="none" w="med" len="med"/>
            <a:tailEnd type="triangle" w="med" len="med"/>
          </a:ln>
        </p:spPr>
      </p:cxnSp>
      <p:cxnSp>
        <p:nvCxnSpPr>
          <p:cNvPr id="262" name="Google Shape;262;g23f85abb92c_1_42"/>
          <p:cNvCxnSpPr>
            <a:cxnSpLocks/>
            <a:stCxn id="242" idx="1"/>
            <a:endCxn id="244" idx="3"/>
          </p:cNvCxnSpPr>
          <p:nvPr/>
        </p:nvCxnSpPr>
        <p:spPr>
          <a:xfrm flipH="1">
            <a:off x="3990333" y="3091867"/>
            <a:ext cx="1755200" cy="523733"/>
          </a:xfrm>
          <a:prstGeom prst="straightConnector1">
            <a:avLst/>
          </a:prstGeom>
          <a:noFill/>
          <a:ln w="38100" cap="flat" cmpd="sng">
            <a:solidFill>
              <a:srgbClr val="00BBC9"/>
            </a:solidFill>
            <a:prstDash val="solid"/>
            <a:round/>
            <a:headEnd type="none" w="med" len="med"/>
            <a:tailEnd type="triangle" w="med" len="med"/>
          </a:ln>
        </p:spPr>
      </p:cxnSp>
      <p:cxnSp>
        <p:nvCxnSpPr>
          <p:cNvPr id="263" name="Google Shape;263;g23f85abb92c_1_42"/>
          <p:cNvCxnSpPr/>
          <p:nvPr/>
        </p:nvCxnSpPr>
        <p:spPr>
          <a:xfrm flipH="1">
            <a:off x="3973533" y="4155067"/>
            <a:ext cx="1772000" cy="1404800"/>
          </a:xfrm>
          <a:prstGeom prst="straightConnector1">
            <a:avLst/>
          </a:prstGeom>
          <a:noFill/>
          <a:ln w="38100" cap="flat" cmpd="sng">
            <a:solidFill>
              <a:srgbClr val="00BBC9"/>
            </a:solidFill>
            <a:prstDash val="solid"/>
            <a:round/>
            <a:headEnd type="none" w="med" len="med"/>
            <a:tailEnd type="triangle" w="med" len="med"/>
          </a:ln>
        </p:spPr>
      </p:cxnSp>
      <p:cxnSp>
        <p:nvCxnSpPr>
          <p:cNvPr id="264" name="Google Shape;264;g23f85abb92c_1_42"/>
          <p:cNvCxnSpPr>
            <a:cxnSpLocks/>
            <a:stCxn id="244" idx="2"/>
            <a:endCxn id="243" idx="0"/>
          </p:cNvCxnSpPr>
          <p:nvPr/>
        </p:nvCxnSpPr>
        <p:spPr>
          <a:xfrm>
            <a:off x="2613933" y="4334400"/>
            <a:ext cx="0" cy="1161733"/>
          </a:xfrm>
          <a:prstGeom prst="straightConnector1">
            <a:avLst/>
          </a:prstGeom>
          <a:noFill/>
          <a:ln w="38100" cap="flat" cmpd="sng">
            <a:solidFill>
              <a:srgbClr val="00BBC9"/>
            </a:solidFill>
            <a:prstDash val="solid"/>
            <a:round/>
            <a:headEnd type="none" w="med" len="med"/>
            <a:tailEnd type="triangle" w="med" len="med"/>
          </a:ln>
        </p:spPr>
      </p:cxnSp>
      <p:cxnSp>
        <p:nvCxnSpPr>
          <p:cNvPr id="265" name="Google Shape;265;g23f85abb92c_1_42"/>
          <p:cNvCxnSpPr>
            <a:cxnSpLocks/>
            <a:stCxn id="245" idx="2"/>
            <a:endCxn id="244" idx="0"/>
          </p:cNvCxnSpPr>
          <p:nvPr/>
        </p:nvCxnSpPr>
        <p:spPr>
          <a:xfrm>
            <a:off x="2613933" y="1735067"/>
            <a:ext cx="0" cy="1161733"/>
          </a:xfrm>
          <a:prstGeom prst="straightConnector1">
            <a:avLst/>
          </a:prstGeom>
          <a:noFill/>
          <a:ln w="38100" cap="flat" cmpd="sng">
            <a:solidFill>
              <a:srgbClr val="00BBC9"/>
            </a:solidFill>
            <a:prstDash val="solid"/>
            <a:round/>
            <a:headEnd type="none" w="med" len="med"/>
            <a:tailEnd type="triangle" w="med" len="med"/>
          </a:ln>
        </p:spPr>
      </p:cxnSp>
      <p:cxnSp>
        <p:nvCxnSpPr>
          <p:cNvPr id="266" name="Google Shape;266;g23f85abb92c_1_42"/>
          <p:cNvCxnSpPr>
            <a:cxnSpLocks/>
            <a:endCxn id="248" idx="3"/>
          </p:cNvCxnSpPr>
          <p:nvPr/>
        </p:nvCxnSpPr>
        <p:spPr>
          <a:xfrm flipH="1">
            <a:off x="3990333" y="8999333"/>
            <a:ext cx="1746800" cy="456867"/>
          </a:xfrm>
          <a:prstGeom prst="straightConnector1">
            <a:avLst/>
          </a:prstGeom>
          <a:noFill/>
          <a:ln w="38100" cap="flat" cmpd="sng">
            <a:solidFill>
              <a:srgbClr val="00BBC9"/>
            </a:solidFill>
            <a:prstDash val="solid"/>
            <a:round/>
            <a:headEnd type="none" w="med" len="med"/>
            <a:tailEnd type="triangle" w="med" len="med"/>
          </a:ln>
        </p:spPr>
      </p:cxnSp>
      <p:cxnSp>
        <p:nvCxnSpPr>
          <p:cNvPr id="267" name="Google Shape;267;g23f85abb92c_1_42"/>
          <p:cNvCxnSpPr/>
          <p:nvPr/>
        </p:nvCxnSpPr>
        <p:spPr>
          <a:xfrm flipH="1">
            <a:off x="3973533" y="10007800"/>
            <a:ext cx="1772000" cy="1277600"/>
          </a:xfrm>
          <a:prstGeom prst="straightConnector1">
            <a:avLst/>
          </a:prstGeom>
          <a:noFill/>
          <a:ln w="38100" cap="flat" cmpd="sng">
            <a:solidFill>
              <a:srgbClr val="00BBC9"/>
            </a:solidFill>
            <a:prstDash val="solid"/>
            <a:round/>
            <a:headEnd type="none" w="med" len="med"/>
            <a:tailEnd type="triangle" w="med" len="med"/>
          </a:ln>
        </p:spPr>
      </p:cxnSp>
      <p:cxnSp>
        <p:nvCxnSpPr>
          <p:cNvPr id="268" name="Google Shape;268;g23f85abb92c_1_42"/>
          <p:cNvCxnSpPr>
            <a:cxnSpLocks/>
            <a:stCxn id="248" idx="2"/>
          </p:cNvCxnSpPr>
          <p:nvPr/>
        </p:nvCxnSpPr>
        <p:spPr>
          <a:xfrm>
            <a:off x="2613933" y="10175000"/>
            <a:ext cx="0" cy="1110400"/>
          </a:xfrm>
          <a:prstGeom prst="straightConnector1">
            <a:avLst/>
          </a:prstGeom>
          <a:noFill/>
          <a:ln w="38100" cap="flat" cmpd="sng">
            <a:solidFill>
              <a:srgbClr val="00BBC9"/>
            </a:solidFill>
            <a:prstDash val="solid"/>
            <a:round/>
            <a:headEnd type="none" w="med" len="med"/>
            <a:tailEnd type="triangle" w="med" len="med"/>
          </a:ln>
        </p:spPr>
      </p:cxnSp>
      <p:cxnSp>
        <p:nvCxnSpPr>
          <p:cNvPr id="269" name="Google Shape;269;g23f85abb92c_1_42"/>
          <p:cNvCxnSpPr/>
          <p:nvPr/>
        </p:nvCxnSpPr>
        <p:spPr>
          <a:xfrm>
            <a:off x="9010333" y="10053400"/>
            <a:ext cx="1224800" cy="915200"/>
          </a:xfrm>
          <a:prstGeom prst="straightConnector1">
            <a:avLst/>
          </a:prstGeom>
          <a:noFill/>
          <a:ln w="38100" cap="flat" cmpd="sng">
            <a:solidFill>
              <a:srgbClr val="00BBC9"/>
            </a:solidFill>
            <a:prstDash val="solid"/>
            <a:round/>
            <a:headEnd type="none" w="med" len="med"/>
            <a:tailEnd type="triangle" w="med" len="med"/>
          </a:ln>
        </p:spPr>
      </p:cxnSp>
      <p:cxnSp>
        <p:nvCxnSpPr>
          <p:cNvPr id="270" name="Google Shape;270;g23f85abb92c_1_42"/>
          <p:cNvCxnSpPr>
            <a:stCxn id="250" idx="1"/>
            <a:endCxn id="251" idx="3"/>
          </p:cNvCxnSpPr>
          <p:nvPr/>
        </p:nvCxnSpPr>
        <p:spPr>
          <a:xfrm flipH="1">
            <a:off x="8826533" y="11673200"/>
            <a:ext cx="1384000" cy="407200"/>
          </a:xfrm>
          <a:prstGeom prst="straightConnector1">
            <a:avLst/>
          </a:prstGeom>
          <a:noFill/>
          <a:ln w="38100" cap="flat" cmpd="sng">
            <a:solidFill>
              <a:srgbClr val="00BBC9"/>
            </a:solidFill>
            <a:prstDash val="solid"/>
            <a:round/>
            <a:headEnd type="none" w="med" len="med"/>
            <a:tailEnd type="triangle" w="med" len="med"/>
          </a:ln>
        </p:spPr>
      </p:cxnSp>
      <p:cxnSp>
        <p:nvCxnSpPr>
          <p:cNvPr id="271" name="Google Shape;271;g23f85abb92c_1_42"/>
          <p:cNvCxnSpPr/>
          <p:nvPr/>
        </p:nvCxnSpPr>
        <p:spPr>
          <a:xfrm rot="10800000" flipH="1">
            <a:off x="12841667" y="10116133"/>
            <a:ext cx="974400" cy="828000"/>
          </a:xfrm>
          <a:prstGeom prst="straightConnector1">
            <a:avLst/>
          </a:prstGeom>
          <a:noFill/>
          <a:ln w="38100" cap="flat" cmpd="sng">
            <a:solidFill>
              <a:srgbClr val="00BBC9"/>
            </a:solidFill>
            <a:prstDash val="solid"/>
            <a:round/>
            <a:headEnd type="none" w="med" len="med"/>
            <a:tailEnd type="triangle" w="med" len="med"/>
          </a:ln>
        </p:spPr>
      </p:cxnSp>
      <p:cxnSp>
        <p:nvCxnSpPr>
          <p:cNvPr id="272" name="Google Shape;272;g23f85abb92c_1_42"/>
          <p:cNvCxnSpPr>
            <a:cxnSpLocks/>
          </p:cNvCxnSpPr>
          <p:nvPr/>
        </p:nvCxnSpPr>
        <p:spPr>
          <a:xfrm>
            <a:off x="17300200" y="7070267"/>
            <a:ext cx="795295" cy="4215133"/>
          </a:xfrm>
          <a:prstGeom prst="straightConnector1">
            <a:avLst/>
          </a:prstGeom>
          <a:noFill/>
          <a:ln w="38100" cap="flat" cmpd="sng">
            <a:solidFill>
              <a:srgbClr val="00BBC9"/>
            </a:solidFill>
            <a:prstDash val="solid"/>
            <a:round/>
            <a:headEnd type="none" w="med" len="med"/>
            <a:tailEnd type="triangle" w="med" len="med"/>
          </a:ln>
        </p:spPr>
      </p:cxnSp>
      <p:cxnSp>
        <p:nvCxnSpPr>
          <p:cNvPr id="273" name="Google Shape;273;g23f85abb92c_1_42"/>
          <p:cNvCxnSpPr>
            <a:stCxn id="240" idx="3"/>
            <a:endCxn id="253" idx="1"/>
          </p:cNvCxnSpPr>
          <p:nvPr/>
        </p:nvCxnSpPr>
        <p:spPr>
          <a:xfrm>
            <a:off x="17845067" y="6038600"/>
            <a:ext cx="2289600" cy="0"/>
          </a:xfrm>
          <a:prstGeom prst="straightConnector1">
            <a:avLst/>
          </a:prstGeom>
          <a:noFill/>
          <a:ln w="38100" cap="flat" cmpd="sng">
            <a:solidFill>
              <a:srgbClr val="00BBC9"/>
            </a:solidFill>
            <a:prstDash val="solid"/>
            <a:round/>
            <a:headEnd type="none" w="med" len="med"/>
            <a:tailEnd type="triangle" w="med" len="med"/>
          </a:ln>
        </p:spPr>
      </p:cxnSp>
      <p:cxnSp>
        <p:nvCxnSpPr>
          <p:cNvPr id="274" name="Google Shape;274;g23f85abb92c_1_42"/>
          <p:cNvCxnSpPr>
            <a:cxnSpLocks/>
          </p:cNvCxnSpPr>
          <p:nvPr/>
        </p:nvCxnSpPr>
        <p:spPr>
          <a:xfrm>
            <a:off x="16098253" y="10175000"/>
            <a:ext cx="983547" cy="1186400"/>
          </a:xfrm>
          <a:prstGeom prst="straightConnector1">
            <a:avLst/>
          </a:prstGeom>
          <a:noFill/>
          <a:ln w="38100" cap="flat" cmpd="sng">
            <a:solidFill>
              <a:srgbClr val="00BBC9"/>
            </a:solidFill>
            <a:prstDash val="solid"/>
            <a:round/>
            <a:headEnd type="none" w="med" len="med"/>
            <a:tailEnd type="triangle" w="med" len="med"/>
          </a:ln>
        </p:spPr>
      </p:cxnSp>
      <p:cxnSp>
        <p:nvCxnSpPr>
          <p:cNvPr id="275" name="Google Shape;275;g23f85abb92c_1_42"/>
          <p:cNvCxnSpPr/>
          <p:nvPr/>
        </p:nvCxnSpPr>
        <p:spPr>
          <a:xfrm>
            <a:off x="17811600" y="7046133"/>
            <a:ext cx="1924800" cy="1729600"/>
          </a:xfrm>
          <a:prstGeom prst="straightConnector1">
            <a:avLst/>
          </a:prstGeom>
          <a:noFill/>
          <a:ln w="38100" cap="flat" cmpd="sng">
            <a:solidFill>
              <a:srgbClr val="00BBC9"/>
            </a:solidFill>
            <a:prstDash val="solid"/>
            <a:round/>
            <a:headEnd type="none" w="med" len="med"/>
            <a:tailEnd type="triangle" w="med" len="med"/>
          </a:ln>
        </p:spPr>
      </p:cxnSp>
      <p:cxnSp>
        <p:nvCxnSpPr>
          <p:cNvPr id="276" name="Google Shape;276;g23f85abb92c_1_42"/>
          <p:cNvCxnSpPr>
            <a:endCxn id="255" idx="1"/>
          </p:cNvCxnSpPr>
          <p:nvPr/>
        </p:nvCxnSpPr>
        <p:spPr>
          <a:xfrm>
            <a:off x="13133867" y="7070200"/>
            <a:ext cx="6553600" cy="2589600"/>
          </a:xfrm>
          <a:prstGeom prst="straightConnector1">
            <a:avLst/>
          </a:prstGeom>
          <a:noFill/>
          <a:ln w="38100" cap="flat" cmpd="sng">
            <a:solidFill>
              <a:srgbClr val="00BBC9"/>
            </a:solidFill>
            <a:prstDash val="solid"/>
            <a:round/>
            <a:headEnd type="none" w="med" len="med"/>
            <a:tailEnd type="triangle" w="med" len="med"/>
          </a:ln>
        </p:spPr>
      </p:cxnSp>
      <p:cxnSp>
        <p:nvCxnSpPr>
          <p:cNvPr id="277" name="Google Shape;277;g23f85abb92c_1_42"/>
          <p:cNvCxnSpPr/>
          <p:nvPr/>
        </p:nvCxnSpPr>
        <p:spPr>
          <a:xfrm flipH="1">
            <a:off x="19176000" y="10505600"/>
            <a:ext cx="706400" cy="925600"/>
          </a:xfrm>
          <a:prstGeom prst="straightConnector1">
            <a:avLst/>
          </a:prstGeom>
          <a:noFill/>
          <a:ln w="38100" cap="flat" cmpd="sng">
            <a:solidFill>
              <a:srgbClr val="00BBC9"/>
            </a:solidFill>
            <a:prstDash val="solid"/>
            <a:round/>
            <a:headEnd type="none" w="med" len="med"/>
            <a:tailEnd type="triangle" w="med" len="med"/>
          </a:ln>
        </p:spPr>
      </p:cxnSp>
      <p:cxnSp>
        <p:nvCxnSpPr>
          <p:cNvPr id="278" name="Google Shape;278;g23f85abb92c_1_42"/>
          <p:cNvCxnSpPr>
            <a:stCxn id="254" idx="3"/>
            <a:endCxn id="256" idx="1"/>
          </p:cNvCxnSpPr>
          <p:nvPr/>
        </p:nvCxnSpPr>
        <p:spPr>
          <a:xfrm>
            <a:off x="19321800" y="12185867"/>
            <a:ext cx="1625600" cy="0"/>
          </a:xfrm>
          <a:prstGeom prst="straightConnector1">
            <a:avLst/>
          </a:prstGeom>
          <a:noFill/>
          <a:ln w="38100" cap="flat" cmpd="sng">
            <a:solidFill>
              <a:srgbClr val="00BBC9"/>
            </a:solidFill>
            <a:prstDash val="solid"/>
            <a:round/>
            <a:headEnd type="none" w="med" len="med"/>
            <a:tailEnd type="triangle" w="med" len="med"/>
          </a:ln>
        </p:spPr>
      </p:cxnSp>
      <p:cxnSp>
        <p:nvCxnSpPr>
          <p:cNvPr id="279" name="Google Shape;279;g23f85abb92c_1_42"/>
          <p:cNvCxnSpPr>
            <a:stCxn id="242" idx="2"/>
            <a:endCxn id="241" idx="0"/>
          </p:cNvCxnSpPr>
          <p:nvPr/>
        </p:nvCxnSpPr>
        <p:spPr>
          <a:xfrm>
            <a:off x="7377933" y="4155067"/>
            <a:ext cx="0" cy="3726400"/>
          </a:xfrm>
          <a:prstGeom prst="straightConnector1">
            <a:avLst/>
          </a:prstGeom>
          <a:noFill/>
          <a:ln w="38100" cap="flat" cmpd="sng">
            <a:solidFill>
              <a:srgbClr val="00BBC9"/>
            </a:solidFill>
            <a:prstDash val="solid"/>
            <a:round/>
            <a:headEnd type="none" w="med" len="med"/>
            <a:tailEnd type="triangle" w="med" len="med"/>
          </a:ln>
        </p:spPr>
      </p:cxnSp>
      <p:cxnSp>
        <p:nvCxnSpPr>
          <p:cNvPr id="280" name="Google Shape;280;g23f85abb92c_1_42"/>
          <p:cNvCxnSpPr>
            <a:stCxn id="241" idx="3"/>
          </p:cNvCxnSpPr>
          <p:nvPr/>
        </p:nvCxnSpPr>
        <p:spPr>
          <a:xfrm rot="10800000" flipH="1">
            <a:off x="9010333" y="6948600"/>
            <a:ext cx="5560800" cy="1996000"/>
          </a:xfrm>
          <a:prstGeom prst="straightConnector1">
            <a:avLst/>
          </a:prstGeom>
          <a:noFill/>
          <a:ln w="38100" cap="flat" cmpd="sng">
            <a:solidFill>
              <a:srgbClr val="00BBC9"/>
            </a:solidFill>
            <a:prstDash val="solid"/>
            <a:round/>
            <a:headEnd type="none" w="med" len="med"/>
            <a:tailEnd type="triangle" w="med" len="med"/>
          </a:ln>
        </p:spPr>
      </p:cxnSp>
      <p:sp>
        <p:nvSpPr>
          <p:cNvPr id="15" name="Google Shape;122;p14">
            <a:extLst>
              <a:ext uri="{FF2B5EF4-FFF2-40B4-BE49-F238E27FC236}">
                <a16:creationId xmlns:a16="http://schemas.microsoft.com/office/drawing/2014/main" id="{D7F124A4-DB29-60D3-A3F2-BCF32C8D7120}"/>
              </a:ext>
            </a:extLst>
          </p:cNvPr>
          <p:cNvSpPr txBox="1">
            <a:spLocks/>
          </p:cNvSpPr>
          <p:nvPr/>
        </p:nvSpPr>
        <p:spPr>
          <a:xfrm>
            <a:off x="430317" y="12967033"/>
            <a:ext cx="8229600" cy="730200"/>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buSzPts val="1400"/>
            </a:pPr>
            <a:r>
              <a:rPr lang="fi-FI" dirty="0"/>
              <a:t>Forum Historia Kertaus, HI3 Luku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Luku 4: Talvisodan päättymisen syitä ja seurauksia </a:t>
            </a:r>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extLst>
      <p:ext uri="{BB962C8B-B14F-4D97-AF65-F5344CB8AC3E}">
        <p14:creationId xmlns:p14="http://schemas.microsoft.com/office/powerpoint/2010/main" val="3349556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659</Words>
  <Application>Microsoft Office PowerPoint</Application>
  <PresentationFormat>Mukautettu</PresentationFormat>
  <Paragraphs>170</Paragraphs>
  <Slides>15</Slides>
  <Notes>15</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15</vt:i4>
      </vt:variant>
    </vt:vector>
  </HeadingPairs>
  <TitlesOfParts>
    <vt:vector size="18" baseType="lpstr">
      <vt:lpstr>Arial</vt:lpstr>
      <vt:lpstr>Calibri</vt:lpstr>
      <vt:lpstr>Office-teema</vt:lpstr>
      <vt:lpstr>HI3 Itsenäisen Suomen historia  Kaaviokuvat</vt:lpstr>
      <vt:lpstr>Luku 1: 1800-luvun jälkipuolen uudistuksia</vt:lpstr>
      <vt:lpstr>PowerPoint-esitys</vt:lpstr>
      <vt:lpstr>Luku 2: Venäläistämiskauden syitä ja seurauksia, Vuosien 1905–17 kehitys</vt:lpstr>
      <vt:lpstr>PowerPoint-esitys</vt:lpstr>
      <vt:lpstr>Vuosien 1905–17 kehitys</vt:lpstr>
      <vt:lpstr>Luku 3: Lapuanliike</vt:lpstr>
      <vt:lpstr>PowerPoint-esitys</vt:lpstr>
      <vt:lpstr>Luku 4: Talvisodan päättymisen syitä ja seurauksia </vt:lpstr>
      <vt:lpstr>PowerPoint-esitys</vt:lpstr>
      <vt:lpstr>Luku 5: YYA-sopimuksen vaikutuksia Suomen ulkopolitiikkaan</vt:lpstr>
      <vt:lpstr>Miten YYA-sopimus (1948–91) vaikutti Suomen ulkopolitiikkaan?</vt:lpstr>
      <vt:lpstr>Miten YYA-sopimus (1948–91) vaikutti Suomen ulkopolitiikkaan?</vt:lpstr>
      <vt:lpstr>Luku 6: Elinkeinorakenteen muutoksen syitä ja seurauksia</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Forum Historia Kertaus HI3 Kaaviokuvat</dc:title>
  <dc:creator>Mika Kortelainen</dc:creator>
  <cp:lastModifiedBy>Kaartinen Minna</cp:lastModifiedBy>
  <cp:revision>13</cp:revision>
  <dcterms:modified xsi:type="dcterms:W3CDTF">2025-08-30T10:56:32Z</dcterms:modified>
</cp:coreProperties>
</file>