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706" y="-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943626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8739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0582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57072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9355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2643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83556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32209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9065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54037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14807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AE1DB-9513-624C-90D2-0981B072FED7}" type="datetimeFigureOut">
              <a:rPr lang="fi-FI" smtClean="0"/>
              <a:pPr/>
              <a:t>2.6.2014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FADD0-6C2C-9343-B6F3-B751581094DC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14923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784149"/>
            <a:ext cx="7772400" cy="1157501"/>
          </a:xfrm>
        </p:spPr>
        <p:txBody>
          <a:bodyPr>
            <a:normAutofit fontScale="90000"/>
          </a:bodyPr>
          <a:lstStyle/>
          <a:p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14 </a:t>
            </a:r>
            <a:r>
              <a:rPr lang="fi-FI" sz="4900" dirty="0">
                <a:solidFill>
                  <a:srgbClr val="474091"/>
                </a:solidFill>
                <a:latin typeface="+mn-lt"/>
              </a:rPr>
              <a:t>Masennus on yleisin mielialahäiriö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922786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49582" y="947739"/>
            <a:ext cx="4587948" cy="550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074474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75462" y="274638"/>
            <a:ext cx="5411337" cy="1143000"/>
          </a:xfrm>
        </p:spPr>
        <p:txBody>
          <a:bodyPr>
            <a:no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Masennuksen eli depression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oireita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8378" y="1815152"/>
            <a:ext cx="5534167" cy="4558352"/>
          </a:xfrm>
        </p:spPr>
        <p:txBody>
          <a:bodyPr>
            <a:noAutofit/>
          </a:bodyPr>
          <a:lstStyle/>
          <a:p>
            <a:r>
              <a:rPr lang="fi-FI" sz="3000" dirty="0" smtClean="0"/>
              <a:t>Masentunut </a:t>
            </a:r>
            <a:r>
              <a:rPr lang="fi-FI" sz="3000" dirty="0" smtClean="0"/>
              <a:t>mieliala</a:t>
            </a:r>
          </a:p>
          <a:p>
            <a:r>
              <a:rPr lang="fi-FI" sz="3000" dirty="0" smtClean="0"/>
              <a:t>Mielenkiinnon </a:t>
            </a:r>
            <a:r>
              <a:rPr lang="fi-FI" sz="3000" dirty="0" smtClean="0"/>
              <a:t>ja mielihyvän huomattava vähentyminen</a:t>
            </a:r>
          </a:p>
          <a:p>
            <a:r>
              <a:rPr lang="fi-FI" sz="3000" dirty="0" smtClean="0"/>
              <a:t>Psyykkiset </a:t>
            </a:r>
            <a:r>
              <a:rPr lang="fi-FI" sz="3000" dirty="0" smtClean="0"/>
              <a:t>voimavarat vähentyneet</a:t>
            </a:r>
          </a:p>
          <a:p>
            <a:r>
              <a:rPr lang="fi-FI" sz="3000" dirty="0" smtClean="0"/>
              <a:t>Muutoksia </a:t>
            </a:r>
            <a:r>
              <a:rPr lang="fi-FI" sz="3000" dirty="0" smtClean="0"/>
              <a:t>ruokahalussa ja </a:t>
            </a:r>
            <a:r>
              <a:rPr lang="fi-FI" sz="3000" dirty="0" smtClean="0"/>
              <a:t>nukkumisessa</a:t>
            </a:r>
          </a:p>
          <a:p>
            <a:r>
              <a:rPr lang="fi-FI" sz="3000" dirty="0" smtClean="0"/>
              <a:t>Oireet jatkuvat vähintään kahden viikon ajan.</a:t>
            </a:r>
            <a:endParaRPr lang="fi-FI" sz="3000" dirty="0" smtClean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6042545" y="2088108"/>
            <a:ext cx="2842146" cy="36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19661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4518" y="274638"/>
            <a:ext cx="5452281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Masennuksen jaottelua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2219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Suomessa vuosittain </a:t>
            </a:r>
            <a:r>
              <a:rPr lang="fi-FI" dirty="0" smtClean="0"/>
              <a:t>noin 5</a:t>
            </a:r>
            <a:r>
              <a:rPr lang="fi-FI" dirty="0" smtClean="0">
                <a:sym typeface="Symbol"/>
              </a:rPr>
              <a:t></a:t>
            </a:r>
            <a:r>
              <a:rPr lang="fi-FI" dirty="0" smtClean="0"/>
              <a:t>6 prosenttia väestöstä sairastaa masennusta. Lievempää </a:t>
            </a:r>
            <a:r>
              <a:rPr lang="fi-FI" dirty="0" smtClean="0"/>
              <a:t>masentunutta mielialaa </a:t>
            </a:r>
            <a:r>
              <a:rPr lang="fi-FI" dirty="0" smtClean="0"/>
              <a:t>esiintyy 15 prosentilla väestöstä.</a:t>
            </a:r>
            <a:endParaRPr lang="fi-FI" dirty="0" smtClean="0"/>
          </a:p>
          <a:p>
            <a:r>
              <a:rPr lang="fi-FI" dirty="0" smtClean="0"/>
              <a:t>N</a:t>
            </a:r>
            <a:r>
              <a:rPr lang="fi-FI" dirty="0" smtClean="0"/>
              <a:t>aisilla yleisempää kuin miehillä.</a:t>
            </a:r>
            <a:endParaRPr lang="fi-FI" dirty="0" smtClean="0"/>
          </a:p>
          <a:p>
            <a:r>
              <a:rPr lang="fi-FI" dirty="0" smtClean="0"/>
              <a:t>Jaotellaan lievään, keskivaikeaan, vaikea-asteiseen ja psykoottiseen masennukseen.</a:t>
            </a:r>
            <a:endParaRPr lang="fi-FI" dirty="0" smtClean="0"/>
          </a:p>
          <a:p>
            <a:r>
              <a:rPr lang="fi-FI" dirty="0" smtClean="0"/>
              <a:t>Lisäksi:</a:t>
            </a:r>
          </a:p>
          <a:p>
            <a:pPr lvl="2"/>
            <a:r>
              <a:rPr lang="fi-FI" sz="2800" dirty="0" smtClean="0"/>
              <a:t>S</a:t>
            </a:r>
            <a:r>
              <a:rPr lang="fi-FI" sz="2800" dirty="0" smtClean="0"/>
              <a:t>ynnytyksen </a:t>
            </a:r>
            <a:r>
              <a:rPr lang="fi-FI" sz="2800" dirty="0" smtClean="0"/>
              <a:t>jälkeinen masennus</a:t>
            </a:r>
          </a:p>
          <a:p>
            <a:pPr lvl="2"/>
            <a:r>
              <a:rPr lang="fi-FI" sz="2800" dirty="0" smtClean="0"/>
              <a:t>Kaamosmasennus</a:t>
            </a:r>
            <a:endParaRPr lang="fi-FI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590801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38984" y="274638"/>
            <a:ext cx="5547815" cy="1143000"/>
          </a:xfrm>
        </p:spPr>
        <p:txBody>
          <a:bodyPr>
            <a:no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Masennuksen</a:t>
            </a:r>
            <a:r>
              <a:rPr lang="fi-FI" sz="4800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taustatekijöitä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42447"/>
            <a:ext cx="5916304" cy="4339989"/>
          </a:xfrm>
        </p:spPr>
        <p:txBody>
          <a:bodyPr>
            <a:normAutofit/>
          </a:bodyPr>
          <a:lstStyle/>
          <a:p>
            <a:r>
              <a:rPr lang="fi-FI" dirty="0" smtClean="0"/>
              <a:t>Perinnöllinen </a:t>
            </a:r>
            <a:r>
              <a:rPr lang="fi-FI" dirty="0" smtClean="0"/>
              <a:t>alttius</a:t>
            </a:r>
          </a:p>
          <a:p>
            <a:r>
              <a:rPr lang="fi-FI" dirty="0" smtClean="0"/>
              <a:t>M</a:t>
            </a:r>
            <a:r>
              <a:rPr lang="fi-FI" dirty="0" smtClean="0"/>
              <a:t>enetys</a:t>
            </a:r>
            <a:r>
              <a:rPr lang="fi-FI" dirty="0" smtClean="0"/>
              <a:t>, traumaattinen kokemus tai pitkään tukahdutettu suru</a:t>
            </a:r>
          </a:p>
          <a:p>
            <a:r>
              <a:rPr lang="fi-FI" dirty="0" smtClean="0"/>
              <a:t>H</a:t>
            </a:r>
            <a:r>
              <a:rPr lang="fi-FI" dirty="0" smtClean="0"/>
              <a:t>eikko </a:t>
            </a:r>
            <a:r>
              <a:rPr lang="fi-FI" dirty="0" smtClean="0"/>
              <a:t>itsetunto</a:t>
            </a:r>
          </a:p>
          <a:p>
            <a:r>
              <a:rPr lang="fi-FI" dirty="0" smtClean="0"/>
              <a:t>K</a:t>
            </a:r>
            <a:r>
              <a:rPr lang="fi-FI" dirty="0" smtClean="0"/>
              <a:t>ielteinen tulkintatyyli tai vääristyneet tulkintatavat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1765" y="2088107"/>
            <a:ext cx="2845033" cy="36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94687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52632" y="274638"/>
            <a:ext cx="5534167" cy="1143000"/>
          </a:xfrm>
        </p:spPr>
        <p:txBody>
          <a:bodyPr>
            <a:no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Masennuksen</a:t>
            </a:r>
            <a:r>
              <a:rPr lang="fi-FI" sz="4800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seurauksia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897039"/>
            <a:ext cx="8229600" cy="4229124"/>
          </a:xfrm>
        </p:spPr>
        <p:txBody>
          <a:bodyPr>
            <a:normAutofit/>
          </a:bodyPr>
          <a:lstStyle/>
          <a:p>
            <a:r>
              <a:rPr lang="fi-FI" sz="3600" dirty="0" smtClean="0"/>
              <a:t>Haittaa </a:t>
            </a:r>
            <a:r>
              <a:rPr lang="fi-FI" sz="3600" dirty="0" smtClean="0"/>
              <a:t>psyykkistä hyvinvointia ja työssä jaksamista</a:t>
            </a:r>
          </a:p>
          <a:p>
            <a:r>
              <a:rPr lang="fi-FI" sz="3600" dirty="0" smtClean="0"/>
              <a:t>Lisää </a:t>
            </a:r>
            <a:r>
              <a:rPr lang="fi-FI" sz="3600" dirty="0" smtClean="0"/>
              <a:t>riskiä sairastua fyysisesti</a:t>
            </a:r>
          </a:p>
          <a:p>
            <a:r>
              <a:rPr lang="fi-FI" sz="3600" dirty="0" smtClean="0"/>
              <a:t>Toistuvissa </a:t>
            </a:r>
            <a:r>
              <a:rPr lang="fi-FI" sz="3600" dirty="0" smtClean="0"/>
              <a:t>masennuksissa </a:t>
            </a:r>
            <a:r>
              <a:rPr lang="fi-FI" sz="3600" dirty="0" err="1" smtClean="0"/>
              <a:t>itsetuhoisuus</a:t>
            </a:r>
            <a:r>
              <a:rPr lang="fi-FI" sz="3600" dirty="0" smtClean="0"/>
              <a:t> </a:t>
            </a:r>
            <a:r>
              <a:rPr lang="fi-FI" sz="3600" dirty="0" smtClean="0"/>
              <a:t>lisääntyy.</a:t>
            </a:r>
            <a:endParaRPr lang="fi-FI" sz="3600" dirty="0" smtClean="0"/>
          </a:p>
        </p:txBody>
      </p:sp>
    </p:spTree>
    <p:extLst>
      <p:ext uri="{BB962C8B-B14F-4D97-AF65-F5344CB8AC3E}">
        <p14:creationId xmlns:p14="http://schemas.microsoft.com/office/powerpoint/2010/main" xmlns="" val="607852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316406" y="274638"/>
            <a:ext cx="5370394" cy="1131081"/>
          </a:xfrm>
        </p:spPr>
        <p:txBody>
          <a:bodyPr>
            <a:no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Kaksisuuntainen mielialahäiriö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Masennus </a:t>
            </a:r>
            <a:r>
              <a:rPr lang="fi-FI" dirty="0" smtClean="0"/>
              <a:t>ja </a:t>
            </a:r>
            <a:r>
              <a:rPr lang="fi-FI" dirty="0" smtClean="0"/>
              <a:t>mania -jaksot </a:t>
            </a:r>
            <a:r>
              <a:rPr lang="fi-FI" dirty="0" smtClean="0"/>
              <a:t>vaihtelevat</a:t>
            </a:r>
          </a:p>
          <a:p>
            <a:r>
              <a:rPr lang="fi-FI" dirty="0" smtClean="0"/>
              <a:t>Maaninen vaihe:</a:t>
            </a:r>
            <a:endParaRPr lang="fi-FI" dirty="0" smtClean="0"/>
          </a:p>
          <a:p>
            <a:pPr lvl="1"/>
            <a:r>
              <a:rPr lang="fi-FI" dirty="0" smtClean="0"/>
              <a:t>Kiivastahtisuutta, </a:t>
            </a:r>
            <a:r>
              <a:rPr lang="fi-FI" dirty="0" smtClean="0"/>
              <a:t>holtitonta käytöstä ja </a:t>
            </a:r>
            <a:r>
              <a:rPr lang="fi-FI" dirty="0" smtClean="0"/>
              <a:t>suuruuskuvitelmia</a:t>
            </a:r>
            <a:endParaRPr lang="fi-FI" dirty="0" smtClean="0"/>
          </a:p>
          <a:p>
            <a:pPr lvl="1"/>
            <a:r>
              <a:rPr lang="fi-FI" dirty="0" smtClean="0"/>
              <a:t>Kestää </a:t>
            </a:r>
            <a:r>
              <a:rPr lang="fi-FI" dirty="0" smtClean="0"/>
              <a:t>muutamia viikkoja </a:t>
            </a:r>
          </a:p>
          <a:p>
            <a:r>
              <a:rPr lang="fi-FI" dirty="0" smtClean="0"/>
              <a:t>Esiintyy noin prosentilla väestöstä</a:t>
            </a:r>
            <a:endParaRPr lang="fi-FI" dirty="0" smtClean="0"/>
          </a:p>
          <a:p>
            <a:r>
              <a:rPr lang="fi-FI" dirty="0" smtClean="0"/>
              <a:t>Vahva </a:t>
            </a:r>
            <a:r>
              <a:rPr lang="fi-FI" dirty="0" smtClean="0"/>
              <a:t>geneettinen tausta, </a:t>
            </a:r>
            <a:r>
              <a:rPr lang="fi-FI" dirty="0" smtClean="0"/>
              <a:t>mutta puhkeaa usein traumaattisen </a:t>
            </a:r>
            <a:r>
              <a:rPr lang="fi-FI" dirty="0" smtClean="0"/>
              <a:t>kokemuksen myötä</a:t>
            </a:r>
          </a:p>
          <a:p>
            <a:r>
              <a:rPr lang="fi-FI" dirty="0" smtClean="0"/>
              <a:t>Usein </a:t>
            </a:r>
            <a:r>
              <a:rPr lang="fi-FI" dirty="0" smtClean="0"/>
              <a:t>krooninen eli pysyvä sairaus</a:t>
            </a:r>
          </a:p>
          <a:p>
            <a:r>
              <a:rPr lang="fi-FI" dirty="0" smtClean="0"/>
              <a:t>Hoidetaan </a:t>
            </a:r>
            <a:r>
              <a:rPr lang="fi-FI" dirty="0" smtClean="0"/>
              <a:t>lääkkeillä ja psykososiaalisella hoidolla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2580888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153</Words>
  <Application>Microsoft Office PowerPoint</Application>
  <PresentationFormat>Näytössä katseltava diaesitys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14 Masennus on yleisin mielialahäiriö </vt:lpstr>
      <vt:lpstr>Dia 2</vt:lpstr>
      <vt:lpstr>Masennuksen eli depression oireita</vt:lpstr>
      <vt:lpstr>Masennuksen jaottelua</vt:lpstr>
      <vt:lpstr>Masennuksen taustatekijöitä</vt:lpstr>
      <vt:lpstr>Masennuksen seurauksia</vt:lpstr>
      <vt:lpstr>Kaksisuuntainen mielialahäiriö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4.14 Masennus on yleisin mielialahäiriö </dc:title>
  <dc:creator>Sari Autio</dc:creator>
  <cp:lastModifiedBy>Taina Vuokko</cp:lastModifiedBy>
  <cp:revision>5</cp:revision>
  <dcterms:created xsi:type="dcterms:W3CDTF">2014-04-06T06:13:47Z</dcterms:created>
  <dcterms:modified xsi:type="dcterms:W3CDTF">2014-06-02T13:35:46Z</dcterms:modified>
</cp:coreProperties>
</file>