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119" d="100"/>
          <a:sy n="119" d="100"/>
        </p:scale>
        <p:origin x="-7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6661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5574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2566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20604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6327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0621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009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288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7773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97372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0154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43D90-D787-477F-93B4-64CE90E51472}" type="datetimeFigureOut">
              <a:rPr lang="fi-FI" smtClean="0"/>
              <a:pPr/>
              <a:t>16.9.2017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B36C3-D1DA-4C5D-B387-FD07A7F34BE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3990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1. Mitä tiedonkäsittely on?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s. 8-15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41494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Kognitiivinen toiminta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tiedonkäsittelyyn liittyvää toimintaa</a:t>
            </a:r>
          </a:p>
          <a:p>
            <a:pPr lvl="1"/>
            <a:r>
              <a:rPr lang="fi-FI" altLang="fi-FI" dirty="0" smtClean="0"/>
              <a:t>esim. havaitseminen, muisti, tarkkaavaisuus, ajattelu, kielelliset toiminnot, oppiminen</a:t>
            </a:r>
          </a:p>
          <a:p>
            <a:r>
              <a:rPr lang="fi-FI" altLang="fi-FI" dirty="0"/>
              <a:t>k</a:t>
            </a:r>
            <a:r>
              <a:rPr lang="fi-FI" altLang="fi-FI" dirty="0" smtClean="0"/>
              <a:t>ognitiivinen toiminto = tiedonkäsittelytoiminto</a:t>
            </a:r>
          </a:p>
          <a:p>
            <a:r>
              <a:rPr lang="fi-FI" dirty="0" smtClean="0"/>
              <a:t>kognitiiviset </a:t>
            </a:r>
            <a:r>
              <a:rPr lang="fi-FI" dirty="0" smtClean="0"/>
              <a:t>toiminnot </a:t>
            </a:r>
            <a:r>
              <a:rPr lang="fi-FI" dirty="0"/>
              <a:t>eivät toisistaan irrallisia, vaan toimivat yhdessä </a:t>
            </a:r>
            <a:endParaRPr lang="fi-FI" altLang="fi-FI" dirty="0" smtClean="0"/>
          </a:p>
          <a:p>
            <a:endParaRPr lang="fi-FI" alt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29035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Tiedonkäsittely ja skeemat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altLang="fi-FI" b="1" dirty="0" smtClean="0"/>
              <a:t>skeema</a:t>
            </a:r>
            <a:r>
              <a:rPr lang="fi-FI" altLang="fi-FI" dirty="0" smtClean="0"/>
              <a:t> (sisäinen malli) = muistiin tallentunut tietorakenne tai toimintamalli; tosimaailmasta tehty pelkistys</a:t>
            </a:r>
          </a:p>
          <a:p>
            <a:pPr lvl="1"/>
            <a:r>
              <a:rPr lang="fi-FI" dirty="0" smtClean="0"/>
              <a:t>perustuvat kokemuksiin</a:t>
            </a:r>
            <a:endParaRPr lang="fi-FI" sz="2000" dirty="0"/>
          </a:p>
          <a:p>
            <a:pPr lvl="1"/>
            <a:r>
              <a:rPr lang="fi-FI" dirty="0" smtClean="0"/>
              <a:t>muodostuvat automaattisesti</a:t>
            </a:r>
          </a:p>
          <a:p>
            <a:pPr lvl="1"/>
            <a:r>
              <a:rPr lang="fi-FI" dirty="0" smtClean="0"/>
              <a:t>helpottavat </a:t>
            </a:r>
            <a:r>
              <a:rPr lang="fi-FI" dirty="0"/>
              <a:t>ja nopeuttavat </a:t>
            </a:r>
            <a:r>
              <a:rPr lang="fi-FI" dirty="0" smtClean="0"/>
              <a:t>tiedonkäsittelyä </a:t>
            </a:r>
            <a:r>
              <a:rPr lang="fi-FI" dirty="0" smtClean="0">
                <a:latin typeface="Calibri" panose="020F0502020204030204" pitchFamily="34" charset="0"/>
              </a:rPr>
              <a:t>→ </a:t>
            </a:r>
            <a:r>
              <a:rPr lang="fi-FI" dirty="0" smtClean="0"/>
              <a:t>toiminnalle välttämättömiä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oisaalta rajoittavat  ajattelua, esim. stereotypiat, ensivaikutelmat </a:t>
            </a:r>
          </a:p>
          <a:p>
            <a:pPr lvl="0"/>
            <a:r>
              <a:rPr lang="fi-FI" b="1" dirty="0" err="1" smtClean="0"/>
              <a:t>skripti</a:t>
            </a:r>
            <a:r>
              <a:rPr lang="fi-FI" dirty="0" smtClean="0"/>
              <a:t> = toiminnallinen, jotakin tapahtuma­sarjaa koskeva skeema</a:t>
            </a:r>
          </a:p>
          <a:p>
            <a:pPr lvl="1"/>
            <a:r>
              <a:rPr lang="fi-FI" dirty="0" smtClean="0"/>
              <a:t>sisältää </a:t>
            </a:r>
            <a:r>
              <a:rPr lang="fi-FI" dirty="0"/>
              <a:t>tietoa toiminnan vaiheista ja </a:t>
            </a:r>
            <a:r>
              <a:rPr lang="fi-FI" dirty="0" smtClean="0"/>
              <a:t>järjestyksestä</a:t>
            </a:r>
          </a:p>
          <a:p>
            <a:pPr lvl="1"/>
            <a:r>
              <a:rPr lang="fi-FI" altLang="fi-FI" dirty="0" smtClean="0"/>
              <a:t>auttaa ennakoimaan tilanteita ja toimimaan niissä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44759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Havaintokehä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dirty="0" smtClean="0"/>
              <a:t>skeemoihin </a:t>
            </a:r>
            <a:r>
              <a:rPr lang="fi-FI" dirty="0"/>
              <a:t>ja havaitse­miseen liittyvä teoreettinen </a:t>
            </a:r>
            <a:r>
              <a:rPr lang="fi-FI" dirty="0" smtClean="0"/>
              <a:t>malli	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ehittäjä </a:t>
            </a:r>
            <a:r>
              <a:rPr lang="fi-FI" dirty="0" err="1" smtClean="0"/>
              <a:t>Ulric</a:t>
            </a:r>
            <a:r>
              <a:rPr lang="fi-FI" dirty="0" smtClean="0"/>
              <a:t> </a:t>
            </a:r>
            <a:r>
              <a:rPr lang="fi-FI" dirty="0" err="1" smtClean="0"/>
              <a:t>Neisser</a:t>
            </a:r>
            <a:r>
              <a:rPr lang="fi-FI" dirty="0" smtClean="0"/>
              <a:t> (1967)</a:t>
            </a:r>
            <a:r>
              <a:rPr lang="fi-FI" b="1" dirty="0" smtClean="0"/>
              <a:t> </a:t>
            </a:r>
            <a:endParaRPr lang="fi-FI" sz="2400" dirty="0"/>
          </a:p>
          <a:p>
            <a:pPr lvl="0"/>
            <a:r>
              <a:rPr lang="fi-FI" dirty="0"/>
              <a:t>m</a:t>
            </a:r>
            <a:r>
              <a:rPr lang="fi-FI" dirty="0" smtClean="0"/>
              <a:t>allin mukaan havaitsemisessa </a:t>
            </a:r>
            <a:r>
              <a:rPr lang="fi-FI" dirty="0"/>
              <a:t>toistuvat samanlaiset vaiheet: </a:t>
            </a:r>
            <a:endParaRPr lang="fi-FI" sz="3200" dirty="0"/>
          </a:p>
          <a:p>
            <a:pPr lvl="1"/>
            <a:r>
              <a:rPr lang="fi-FI" dirty="0"/>
              <a:t>skeemat suuntaavat tarkkaavaisuutta ja havaitsemista eli ohjaavat tiedonhakua</a:t>
            </a:r>
            <a:endParaRPr lang="fi-FI" sz="2800" dirty="0"/>
          </a:p>
          <a:p>
            <a:pPr lvl="1"/>
            <a:r>
              <a:rPr lang="fi-FI" dirty="0"/>
              <a:t>uusia havaintoja verrataan skeemoihin, jotka vaikuttavat tie­don tulkitsemiseen</a:t>
            </a:r>
            <a:endParaRPr lang="fi-FI" sz="2800" dirty="0"/>
          </a:p>
          <a:p>
            <a:pPr lvl="1"/>
            <a:r>
              <a:rPr lang="fi-FI" dirty="0" smtClean="0"/>
              <a:t>uusi </a:t>
            </a:r>
            <a:r>
              <a:rPr lang="fi-FI" dirty="0"/>
              <a:t>tieto muuttaa tai vahvistaa skeemoja ja muuttuneet skeemat ohjaavat jälleen tiedonhakua uudella tavalla</a:t>
            </a:r>
          </a:p>
          <a:p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38003" y="646529"/>
            <a:ext cx="3798439" cy="5852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9089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Tietoinen ja tiedostamaton tiedonkäsittely </a:t>
            </a:r>
            <a:endParaRPr lang="fi-FI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b="1" dirty="0" smtClean="0"/>
              <a:t>tietoinen </a:t>
            </a:r>
            <a:r>
              <a:rPr lang="fi-FI" b="1" dirty="0"/>
              <a:t>tiedonkäsittely </a:t>
            </a:r>
            <a:r>
              <a:rPr lang="fi-FI" dirty="0"/>
              <a:t>= kyky havainnoida tahdonalaisesti ympäristöään sekä ohjata omaa tarkkaavai­suutta ja toimintaa</a:t>
            </a:r>
            <a:endParaRPr lang="fi-FI" sz="3200" dirty="0"/>
          </a:p>
          <a:p>
            <a:pPr lvl="0"/>
            <a:r>
              <a:rPr lang="fi-FI" dirty="0"/>
              <a:t>i</a:t>
            </a:r>
            <a:r>
              <a:rPr lang="fi-FI" dirty="0" smtClean="0"/>
              <a:t>hmisen toiminta </a:t>
            </a:r>
            <a:r>
              <a:rPr lang="fi-FI" dirty="0"/>
              <a:t>olisi hyvin </a:t>
            </a:r>
            <a:r>
              <a:rPr lang="fi-FI" dirty="0" smtClean="0"/>
              <a:t>hidasta, jos kaikki tiedonkäsittely olisi tietoista</a:t>
            </a:r>
            <a:endParaRPr lang="fi-FI" sz="3200" dirty="0"/>
          </a:p>
          <a:p>
            <a:pPr lvl="0"/>
            <a:r>
              <a:rPr lang="fi-FI" b="1" dirty="0"/>
              <a:t>m</a:t>
            </a:r>
            <a:r>
              <a:rPr lang="fi-FI" b="1" dirty="0" smtClean="0"/>
              <a:t>etakognitio </a:t>
            </a:r>
            <a:r>
              <a:rPr lang="fi-FI" dirty="0" smtClean="0"/>
              <a:t>= tietoisuus omista kognitiivista prosesseista</a:t>
            </a:r>
          </a:p>
          <a:p>
            <a:pPr lvl="1"/>
            <a:r>
              <a:rPr lang="fi-FI" dirty="0" smtClean="0"/>
              <a:t>tietoa siitä, mitä tietää </a:t>
            </a:r>
          </a:p>
          <a:p>
            <a:pPr lvl="1"/>
            <a:r>
              <a:rPr lang="fi-FI" dirty="0" smtClean="0"/>
              <a:t>edesauttaa suunnittelua ja tehokasta toimintaa</a:t>
            </a:r>
          </a:p>
          <a:p>
            <a:pPr marL="457200" lvl="1" indent="0">
              <a:buNone/>
            </a:pPr>
            <a:endParaRPr lang="fi-FI" b="1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31839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3116"/>
            <a:ext cx="10515600" cy="1325563"/>
          </a:xfrm>
        </p:spPr>
        <p:txBody>
          <a:bodyPr/>
          <a:lstStyle/>
          <a:p>
            <a:r>
              <a:rPr lang="fi-FI" b="1" dirty="0"/>
              <a:t>Tiedonkäsittelyn eteneminen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8679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fi-FI" sz="2000" b="1" dirty="0" smtClean="0"/>
              <a:t>ärsyke </a:t>
            </a:r>
            <a:r>
              <a:rPr lang="fi-FI" sz="2000" dirty="0"/>
              <a:t>= tekijä, joka saa aikaan </a:t>
            </a:r>
            <a:r>
              <a:rPr lang="fi-FI" sz="2000" dirty="0" err="1"/>
              <a:t>tietyn</a:t>
            </a:r>
            <a:r>
              <a:rPr lang="fi-FI" sz="2000" dirty="0"/>
              <a:t> reaktion ja </a:t>
            </a:r>
            <a:r>
              <a:rPr lang="fi-FI" sz="2000" dirty="0" smtClean="0"/>
              <a:t>toiminnan</a:t>
            </a:r>
          </a:p>
          <a:p>
            <a:pPr marL="0" lvl="0" indent="0">
              <a:buNone/>
            </a:pPr>
            <a:endParaRPr lang="fi-FI" sz="2000" dirty="0"/>
          </a:p>
          <a:p>
            <a:pPr lvl="0"/>
            <a:r>
              <a:rPr lang="fi-FI" sz="2000" dirty="0" smtClean="0"/>
              <a:t>tiedonkäsittely voi tapahtua: </a:t>
            </a:r>
          </a:p>
          <a:p>
            <a:pPr marL="457200" lvl="1" indent="0">
              <a:buNone/>
            </a:pPr>
            <a:r>
              <a:rPr lang="fi-FI" sz="2000" dirty="0" smtClean="0"/>
              <a:t>1) ärsykkeiden käynnistämänä </a:t>
            </a:r>
            <a:r>
              <a:rPr lang="fi-FI" sz="2000" dirty="0"/>
              <a:t>(</a:t>
            </a:r>
            <a:r>
              <a:rPr lang="fi-FI" sz="2000" dirty="0" smtClean="0"/>
              <a:t>ns. </a:t>
            </a:r>
            <a:r>
              <a:rPr lang="fi-FI" sz="2000" dirty="0" smtClean="0"/>
              <a:t>ärsykelähtöinen </a:t>
            </a:r>
            <a:r>
              <a:rPr lang="fi-FI" sz="2000" dirty="0" smtClean="0"/>
              <a:t>prosessointi)</a:t>
            </a:r>
          </a:p>
          <a:p>
            <a:pPr lvl="1"/>
            <a:r>
              <a:rPr lang="fi-FI" sz="2000" dirty="0" smtClean="0"/>
              <a:t>ympäristöstä </a:t>
            </a:r>
            <a:r>
              <a:rPr lang="fi-FI" sz="2000" dirty="0" smtClean="0"/>
              <a:t>tai omasta itsestä tuleva ärsyke muunnetaan hermoston viestiksi</a:t>
            </a:r>
          </a:p>
          <a:p>
            <a:pPr lvl="1"/>
            <a:r>
              <a:rPr lang="fi-FI" sz="2000" dirty="0" smtClean="0"/>
              <a:t>viesti </a:t>
            </a:r>
            <a:r>
              <a:rPr lang="fi-FI" sz="2000" dirty="0" smtClean="0"/>
              <a:t>kuljetetaan </a:t>
            </a:r>
            <a:r>
              <a:rPr lang="fi-FI" sz="2000" dirty="0"/>
              <a:t>hermostoa pitkin aivoihin</a:t>
            </a:r>
          </a:p>
          <a:p>
            <a:pPr lvl="1"/>
            <a:r>
              <a:rPr lang="fi-FI" sz="2000" dirty="0"/>
              <a:t>aivojen toiminnan </a:t>
            </a:r>
            <a:r>
              <a:rPr lang="fi-FI" sz="2000" dirty="0" smtClean="0"/>
              <a:t>seurauksena </a:t>
            </a:r>
            <a:r>
              <a:rPr lang="fi-FI" sz="2000" dirty="0"/>
              <a:t>syntyy </a:t>
            </a:r>
            <a:r>
              <a:rPr lang="fi-FI" sz="2000" dirty="0" smtClean="0"/>
              <a:t>havainto</a:t>
            </a:r>
          </a:p>
          <a:p>
            <a:pPr lvl="1"/>
            <a:endParaRPr lang="fi-FI" sz="2000" dirty="0"/>
          </a:p>
          <a:p>
            <a:pPr marL="457200" lvl="1" indent="0">
              <a:buNone/>
            </a:pPr>
            <a:r>
              <a:rPr lang="fi-FI" sz="2000" dirty="0" smtClean="0"/>
              <a:t>2) ärsykkeitä </a:t>
            </a:r>
            <a:r>
              <a:rPr lang="fi-FI" sz="2000" dirty="0"/>
              <a:t>voidaan odottaa tai hakea skeemojen pohjalta (</a:t>
            </a:r>
            <a:r>
              <a:rPr lang="fi-FI" sz="2000" dirty="0" smtClean="0"/>
              <a:t>ns</a:t>
            </a:r>
            <a:r>
              <a:rPr lang="fi-FI" sz="2000" dirty="0"/>
              <a:t>. skeemalähtöinen </a:t>
            </a:r>
            <a:r>
              <a:rPr lang="fi-FI" sz="2000" dirty="0" smtClean="0"/>
              <a:t>prosessointi)</a:t>
            </a:r>
            <a:endParaRPr lang="fi-FI" sz="2000" dirty="0"/>
          </a:p>
          <a:p>
            <a:pPr lvl="1"/>
            <a:r>
              <a:rPr lang="fi-FI" sz="2000" dirty="0" smtClean="0"/>
              <a:t>mielensisäiset </a:t>
            </a:r>
            <a:r>
              <a:rPr lang="fi-FI" sz="2000" dirty="0"/>
              <a:t>skeemat ohjaavat ja </a:t>
            </a:r>
            <a:r>
              <a:rPr lang="fi-FI" sz="2000" dirty="0" smtClean="0"/>
              <a:t>suuntaavat </a:t>
            </a:r>
            <a:r>
              <a:rPr lang="fi-FI" sz="2000" dirty="0"/>
              <a:t>tarkkaavaisuutta ja havaintoja sekä niistä tehtyjä tulkintoja </a:t>
            </a:r>
          </a:p>
          <a:p>
            <a:pPr marL="0" lvl="0" indent="0">
              <a:buNone/>
            </a:pPr>
            <a:r>
              <a:rPr lang="fi-FI" sz="2000" dirty="0" smtClean="0">
                <a:latin typeface="Calibri" panose="020F0502020204030204" pitchFamily="34" charset="0"/>
              </a:rPr>
              <a:t>→ </a:t>
            </a:r>
            <a:r>
              <a:rPr lang="fi-FI" sz="2000" dirty="0" smtClean="0"/>
              <a:t>tapahtuu </a:t>
            </a:r>
            <a:r>
              <a:rPr lang="fi-FI" sz="2000" dirty="0"/>
              <a:t>lähes aina samanaikaisesti </a:t>
            </a:r>
            <a:r>
              <a:rPr lang="fi-FI" sz="2000" dirty="0" smtClean="0"/>
              <a:t>ulkoisten </a:t>
            </a:r>
            <a:r>
              <a:rPr lang="fi-FI" sz="2000" dirty="0"/>
              <a:t>ärsykkeiden </a:t>
            </a:r>
            <a:r>
              <a:rPr lang="fi-FI" sz="2000" dirty="0" smtClean="0"/>
              <a:t>ja </a:t>
            </a:r>
            <a:r>
              <a:rPr lang="fi-FI" sz="2000" dirty="0"/>
              <a:t>mielensisäisen </a:t>
            </a:r>
            <a:endParaRPr lang="fi-FI" sz="2000" dirty="0" smtClean="0"/>
          </a:p>
          <a:p>
            <a:pPr marL="0" lvl="0" indent="0">
              <a:buNone/>
            </a:pPr>
            <a:r>
              <a:rPr lang="fi-FI" sz="2000" dirty="0" smtClean="0"/>
              <a:t>tiedon </a:t>
            </a:r>
            <a:r>
              <a:rPr lang="fi-FI" sz="2000" dirty="0"/>
              <a:t>ohjaamana 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xmlns="" val="257131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 smtClean="0"/>
              <a:t>tiedostamaton tiedonkäsittely </a:t>
            </a:r>
            <a:r>
              <a:rPr lang="fi-FI" dirty="0" smtClean="0"/>
              <a:t>= toimintaa, jota ei käsitellä tietoisella tasolla </a:t>
            </a:r>
            <a:endParaRPr lang="fi-FI" sz="3200" dirty="0" smtClean="0"/>
          </a:p>
          <a:p>
            <a:pPr lvl="1"/>
            <a:r>
              <a:rPr lang="fi-FI" dirty="0" smtClean="0"/>
              <a:t>esim. rutiininomaiset ja automaattiseksi </a:t>
            </a:r>
            <a:r>
              <a:rPr lang="fi-FI" dirty="0" err="1" smtClean="0"/>
              <a:t>muut-tuneet</a:t>
            </a:r>
            <a:r>
              <a:rPr lang="fi-FI" dirty="0" smtClean="0"/>
              <a:t> </a:t>
            </a:r>
            <a:r>
              <a:rPr lang="fi-FI" dirty="0" smtClean="0"/>
              <a:t>tiedonkäsittelytoiminnot</a:t>
            </a:r>
          </a:p>
          <a:p>
            <a:pPr lvl="1"/>
            <a:r>
              <a:rPr lang="fi-FI" dirty="0" smtClean="0"/>
              <a:t>skeemat ja niiden hyödyntäminen tiedonkäsittelyssä</a:t>
            </a:r>
          </a:p>
          <a:p>
            <a:pPr lvl="0"/>
            <a:r>
              <a:rPr lang="fi-FI" b="1" dirty="0" err="1" smtClean="0"/>
              <a:t>priming-ilmiö</a:t>
            </a:r>
            <a:r>
              <a:rPr lang="fi-FI" b="1" dirty="0" smtClean="0"/>
              <a:t> </a:t>
            </a:r>
            <a:r>
              <a:rPr lang="fi-FI" dirty="0"/>
              <a:t>(</a:t>
            </a:r>
            <a:r>
              <a:rPr lang="fi-FI" dirty="0" smtClean="0"/>
              <a:t>alustaminen, </a:t>
            </a:r>
            <a:r>
              <a:rPr lang="fi-FI" dirty="0" err="1" smtClean="0"/>
              <a:t>virittä-minen</a:t>
            </a:r>
            <a:r>
              <a:rPr lang="fi-FI" dirty="0" smtClean="0"/>
              <a:t>) = edeltävä ärsyke vai­kuttaa seuraavan ärsykkeen käsittelyyn</a:t>
            </a:r>
          </a:p>
          <a:p>
            <a:pPr lvl="1"/>
            <a:r>
              <a:rPr lang="fi-FI" dirty="0" smtClean="0"/>
              <a:t>esi­m. eläimen näkeminen nopeuttaa seuraavan eläinaiheisen ärsykkeen tunnistamista, siihen liittyvät tietoverkot ovat virittyneet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74285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284</Words>
  <Application>Microsoft Office PowerPoint</Application>
  <PresentationFormat>Mukautettu</PresentationFormat>
  <Paragraphs>47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 Theme</vt:lpstr>
      <vt:lpstr>1. Mitä tiedonkäsittely on?</vt:lpstr>
      <vt:lpstr>Kognitiivinen toiminta</vt:lpstr>
      <vt:lpstr>Tiedonkäsittely ja skeemat </vt:lpstr>
      <vt:lpstr>Havaintokehä </vt:lpstr>
      <vt:lpstr>Tietoinen ja tiedostamaton tiedonkäsittely </vt:lpstr>
      <vt:lpstr>Tiedonkäsittelyn eteneminen </vt:lpstr>
      <vt:lpstr>Dia 7</vt:lpstr>
    </vt:vector>
  </TitlesOfParts>
  <Company>University of Helsinki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Mitä tiedonkäsittely on?</dc:title>
  <dc:creator>Holm, Kristiina M</dc:creator>
  <cp:lastModifiedBy>Kotikone</cp:lastModifiedBy>
  <cp:revision>10</cp:revision>
  <dcterms:created xsi:type="dcterms:W3CDTF">2017-08-17T06:49:38Z</dcterms:created>
  <dcterms:modified xsi:type="dcterms:W3CDTF">2017-09-16T13:55:30Z</dcterms:modified>
</cp:coreProperties>
</file>