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84" r:id="rId3"/>
    <p:sldId id="278" r:id="rId4"/>
    <p:sldId id="268" r:id="rId5"/>
    <p:sldId id="261" r:id="rId6"/>
    <p:sldId id="262" r:id="rId7"/>
    <p:sldId id="258" r:id="rId8"/>
    <p:sldId id="259" r:id="rId9"/>
    <p:sldId id="273" r:id="rId10"/>
    <p:sldId id="274" r:id="rId11"/>
    <p:sldId id="275" r:id="rId12"/>
    <p:sldId id="276" r:id="rId13"/>
    <p:sldId id="280" r:id="rId14"/>
    <p:sldId id="277" r:id="rId15"/>
    <p:sldId id="282" r:id="rId16"/>
    <p:sldId id="283" r:id="rId17"/>
    <p:sldId id="270" r:id="rId18"/>
    <p:sldId id="267" r:id="rId19"/>
    <p:sldId id="279" r:id="rId20"/>
    <p:sldId id="272" r:id="rId21"/>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34" autoAdjust="0"/>
    <p:restoredTop sz="94660"/>
  </p:normalViewPr>
  <p:slideViewPr>
    <p:cSldViewPr snapToGrid="0">
      <p:cViewPr varScale="1">
        <p:scale>
          <a:sx n="114" d="100"/>
          <a:sy n="114" d="100"/>
        </p:scale>
        <p:origin x="24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47A26A-D3D7-4F72-86C9-1DFD0A4A989C}"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CEFD759D-8CC2-4EF5-9E58-DC66DBBF62AC}">
      <dgm:prSet custT="1"/>
      <dgm:spPr/>
      <dgm:t>
        <a:bodyPr/>
        <a:lstStyle/>
        <a:p>
          <a:endParaRPr lang="fi-FI" sz="2800" dirty="0">
            <a:solidFill>
              <a:schemeClr val="tx1"/>
            </a:solidFill>
          </a:endParaRPr>
        </a:p>
        <a:p>
          <a:endParaRPr lang="fi-FI" sz="2800" dirty="0">
            <a:solidFill>
              <a:schemeClr val="tx1"/>
            </a:solidFill>
          </a:endParaRPr>
        </a:p>
        <a:p>
          <a:r>
            <a:rPr lang="fi-FI" sz="2800" dirty="0">
              <a:solidFill>
                <a:schemeClr val="tx1"/>
              </a:solidFill>
            </a:rPr>
            <a:t>Rehtorin näkökulmien selkeyttäminen johdon sitouttamiseen ja tutoropettajatoiminnan hyödyntämiseen koulun kehittämisessä</a:t>
          </a:r>
          <a:endParaRPr lang="en-US" sz="2800" dirty="0">
            <a:solidFill>
              <a:schemeClr val="tx1"/>
            </a:solidFill>
          </a:endParaRPr>
        </a:p>
      </dgm:t>
    </dgm:pt>
    <dgm:pt modelId="{484050F9-4851-471C-8C0E-498602BE361C}" type="parTrans" cxnId="{3CD216F0-1438-48D6-BFDA-6F40A55B5364}">
      <dgm:prSet/>
      <dgm:spPr/>
      <dgm:t>
        <a:bodyPr/>
        <a:lstStyle/>
        <a:p>
          <a:endParaRPr lang="en-US"/>
        </a:p>
      </dgm:t>
    </dgm:pt>
    <dgm:pt modelId="{896DFF61-F925-4A74-B6F8-A915C719FE60}" type="sibTrans" cxnId="{3CD216F0-1438-48D6-BFDA-6F40A55B5364}">
      <dgm:prSet/>
      <dgm:spPr/>
      <dgm:t>
        <a:bodyPr/>
        <a:lstStyle/>
        <a:p>
          <a:endParaRPr lang="en-US"/>
        </a:p>
      </dgm:t>
    </dgm:pt>
    <dgm:pt modelId="{6FAF155F-A24F-4BAE-A3BC-E2B3ACB24DF5}">
      <dgm:prSet custT="1"/>
      <dgm:spPr/>
      <dgm:t>
        <a:bodyPr/>
        <a:lstStyle/>
        <a:p>
          <a:endParaRPr lang="fi-FI" sz="2800" dirty="0">
            <a:solidFill>
              <a:schemeClr val="tx1"/>
            </a:solidFill>
          </a:endParaRPr>
        </a:p>
        <a:p>
          <a:endParaRPr lang="fi-FI" sz="2800" dirty="0">
            <a:solidFill>
              <a:schemeClr val="tx1"/>
            </a:solidFill>
          </a:endParaRPr>
        </a:p>
        <a:p>
          <a:r>
            <a:rPr lang="fi-FI" sz="2400" dirty="0">
              <a:solidFill>
                <a:schemeClr val="tx1"/>
              </a:solidFill>
            </a:rPr>
            <a:t>Tutoropettajatoiminnan nykytilanteen kartoittaminen ja </a:t>
          </a:r>
          <a:r>
            <a:rPr lang="fi-FI" sz="2400" b="1" dirty="0">
              <a:solidFill>
                <a:schemeClr val="tx1"/>
              </a:solidFill>
            </a:rPr>
            <a:t>tutortoiminnan avaaminen ja uusien ideoiden saaminen</a:t>
          </a:r>
          <a:endParaRPr lang="en-US" sz="2400" b="1" dirty="0">
            <a:solidFill>
              <a:schemeClr val="tx1"/>
            </a:solidFill>
          </a:endParaRPr>
        </a:p>
      </dgm:t>
    </dgm:pt>
    <dgm:pt modelId="{54EB4474-719B-4B4D-B1D4-8FEB7DB369FC}" type="parTrans" cxnId="{CE3A83CE-5DF3-460B-AFDD-B818CCC36EE8}">
      <dgm:prSet/>
      <dgm:spPr/>
      <dgm:t>
        <a:bodyPr/>
        <a:lstStyle/>
        <a:p>
          <a:endParaRPr lang="en-US"/>
        </a:p>
      </dgm:t>
    </dgm:pt>
    <dgm:pt modelId="{FBEAE600-A1CA-42D0-BC45-A0118B74990A}" type="sibTrans" cxnId="{CE3A83CE-5DF3-460B-AFDD-B818CCC36EE8}">
      <dgm:prSet/>
      <dgm:spPr/>
      <dgm:t>
        <a:bodyPr/>
        <a:lstStyle/>
        <a:p>
          <a:endParaRPr lang="en-US"/>
        </a:p>
      </dgm:t>
    </dgm:pt>
    <dgm:pt modelId="{D5543242-4B67-4FEE-9FCF-A18C51853C94}">
      <dgm:prSet custT="1"/>
      <dgm:spPr/>
      <dgm:t>
        <a:bodyPr/>
        <a:lstStyle/>
        <a:p>
          <a:r>
            <a:rPr lang="fi-FI" sz="2800" dirty="0">
              <a:solidFill>
                <a:schemeClr val="tx1"/>
              </a:solidFill>
            </a:rPr>
            <a:t>Tutoropettajatoiminnan vakiinnuttamisen mallien pohdinta: rehtorin ja tutoropettajan roolit</a:t>
          </a:r>
        </a:p>
        <a:p>
          <a:endParaRPr lang="en-US" sz="2800" dirty="0">
            <a:solidFill>
              <a:schemeClr val="tx1"/>
            </a:solidFill>
          </a:endParaRPr>
        </a:p>
      </dgm:t>
    </dgm:pt>
    <dgm:pt modelId="{3414D109-DA89-46F5-96F5-45AA81576200}" type="parTrans" cxnId="{D0548904-2659-4131-97B3-45A55189C5A2}">
      <dgm:prSet/>
      <dgm:spPr/>
      <dgm:t>
        <a:bodyPr/>
        <a:lstStyle/>
        <a:p>
          <a:endParaRPr lang="en-US"/>
        </a:p>
      </dgm:t>
    </dgm:pt>
    <dgm:pt modelId="{CEB62229-60AC-4D2C-A71A-9C4AB1E99F21}" type="sibTrans" cxnId="{D0548904-2659-4131-97B3-45A55189C5A2}">
      <dgm:prSet/>
      <dgm:spPr/>
      <dgm:t>
        <a:bodyPr/>
        <a:lstStyle/>
        <a:p>
          <a:endParaRPr lang="en-US"/>
        </a:p>
      </dgm:t>
    </dgm:pt>
    <dgm:pt modelId="{66A85092-9577-4320-87F6-BB526666B843}" type="pres">
      <dgm:prSet presAssocID="{8947A26A-D3D7-4F72-86C9-1DFD0A4A989C}" presName="root" presStyleCnt="0">
        <dgm:presLayoutVars>
          <dgm:dir/>
          <dgm:resizeHandles val="exact"/>
        </dgm:presLayoutVars>
      </dgm:prSet>
      <dgm:spPr/>
    </dgm:pt>
    <dgm:pt modelId="{C36052E4-EE01-45EC-A27C-661FAEED2A09}" type="pres">
      <dgm:prSet presAssocID="{CEFD759D-8CC2-4EF5-9E58-DC66DBBF62AC}" presName="compNode" presStyleCnt="0"/>
      <dgm:spPr/>
    </dgm:pt>
    <dgm:pt modelId="{F1C6FFBD-18F1-4E30-9055-C5AE97071EBA}" type="pres">
      <dgm:prSet presAssocID="{CEFD759D-8CC2-4EF5-9E58-DC66DBBF62AC}" presName="bgRect" presStyleLbl="bgShp" presStyleIdx="0" presStyleCnt="3"/>
      <dgm:spPr/>
    </dgm:pt>
    <dgm:pt modelId="{03C7CFF7-04E2-4EC5-B841-96A1EFAC80F7}" type="pres">
      <dgm:prSet presAssocID="{CEFD759D-8CC2-4EF5-9E58-DC66DBBF62AC}"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ind Chime"/>
        </a:ext>
      </dgm:extLst>
    </dgm:pt>
    <dgm:pt modelId="{D9C84EA7-1232-4CF1-B377-DB28B975446A}" type="pres">
      <dgm:prSet presAssocID="{CEFD759D-8CC2-4EF5-9E58-DC66DBBF62AC}" presName="spaceRect" presStyleCnt="0"/>
      <dgm:spPr/>
    </dgm:pt>
    <dgm:pt modelId="{B21BBF25-87F1-420F-A0CB-BA3A61195DC7}" type="pres">
      <dgm:prSet presAssocID="{CEFD759D-8CC2-4EF5-9E58-DC66DBBF62AC}" presName="parTx" presStyleLbl="revTx" presStyleIdx="0" presStyleCnt="3">
        <dgm:presLayoutVars>
          <dgm:chMax val="0"/>
          <dgm:chPref val="0"/>
        </dgm:presLayoutVars>
      </dgm:prSet>
      <dgm:spPr/>
    </dgm:pt>
    <dgm:pt modelId="{D3052145-FED6-4546-BF2E-94C1E4388473}" type="pres">
      <dgm:prSet presAssocID="{896DFF61-F925-4A74-B6F8-A915C719FE60}" presName="sibTrans" presStyleCnt="0"/>
      <dgm:spPr/>
    </dgm:pt>
    <dgm:pt modelId="{741CC593-54B5-4C40-A808-F58D154BE0BC}" type="pres">
      <dgm:prSet presAssocID="{6FAF155F-A24F-4BAE-A3BC-E2B3ACB24DF5}" presName="compNode" presStyleCnt="0"/>
      <dgm:spPr/>
    </dgm:pt>
    <dgm:pt modelId="{895F62CC-1AB4-4517-90AF-A3D0EE8F3498}" type="pres">
      <dgm:prSet presAssocID="{6FAF155F-A24F-4BAE-A3BC-E2B3ACB24DF5}" presName="bgRect" presStyleLbl="bgShp" presStyleIdx="1" presStyleCnt="3" custLinFactY="200000" custLinFactNeighborY="201750"/>
      <dgm:spPr/>
    </dgm:pt>
    <dgm:pt modelId="{36012172-2FB4-4EC3-8EDF-B18FE4CA874E}" type="pres">
      <dgm:prSet presAssocID="{6FAF155F-A24F-4BAE-A3BC-E2B3ACB24DF5}"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lue"/>
        </a:ext>
      </dgm:extLst>
    </dgm:pt>
    <dgm:pt modelId="{EEDE24E5-BEC0-4C47-BE01-2B1247D914AB}" type="pres">
      <dgm:prSet presAssocID="{6FAF155F-A24F-4BAE-A3BC-E2B3ACB24DF5}" presName="spaceRect" presStyleCnt="0"/>
      <dgm:spPr/>
    </dgm:pt>
    <dgm:pt modelId="{763D561A-B732-49F0-9F9D-80484C258530}" type="pres">
      <dgm:prSet presAssocID="{6FAF155F-A24F-4BAE-A3BC-E2B3ACB24DF5}" presName="parTx" presStyleLbl="revTx" presStyleIdx="1" presStyleCnt="3">
        <dgm:presLayoutVars>
          <dgm:chMax val="0"/>
          <dgm:chPref val="0"/>
        </dgm:presLayoutVars>
      </dgm:prSet>
      <dgm:spPr/>
    </dgm:pt>
    <dgm:pt modelId="{E4A8D246-7F18-4825-A7DC-055FD7AA4782}" type="pres">
      <dgm:prSet presAssocID="{FBEAE600-A1CA-42D0-BC45-A0118B74990A}" presName="sibTrans" presStyleCnt="0"/>
      <dgm:spPr/>
    </dgm:pt>
    <dgm:pt modelId="{97A6AAC1-2BF8-4080-9CFE-626818837288}" type="pres">
      <dgm:prSet presAssocID="{D5543242-4B67-4FEE-9FCF-A18C51853C94}" presName="compNode" presStyleCnt="0"/>
      <dgm:spPr/>
    </dgm:pt>
    <dgm:pt modelId="{A3F5ECB1-7F90-44EC-9FB2-4B68678FB851}" type="pres">
      <dgm:prSet presAssocID="{D5543242-4B67-4FEE-9FCF-A18C51853C94}" presName="bgRect" presStyleLbl="bgShp" presStyleIdx="2" presStyleCnt="3"/>
      <dgm:spPr/>
    </dgm:pt>
    <dgm:pt modelId="{05D8F0A6-E34F-4B7F-BC6E-0D3ABD51CD33}" type="pres">
      <dgm:prSet presAssocID="{D5543242-4B67-4FEE-9FCF-A18C51853C9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Office Worker"/>
        </a:ext>
      </dgm:extLst>
    </dgm:pt>
    <dgm:pt modelId="{A8D498DC-036F-4411-BBFF-BCDC36B17FA0}" type="pres">
      <dgm:prSet presAssocID="{D5543242-4B67-4FEE-9FCF-A18C51853C94}" presName="spaceRect" presStyleCnt="0"/>
      <dgm:spPr/>
    </dgm:pt>
    <dgm:pt modelId="{137471EC-20D6-4D96-B142-8B7F20661B56}" type="pres">
      <dgm:prSet presAssocID="{D5543242-4B67-4FEE-9FCF-A18C51853C94}" presName="parTx" presStyleLbl="revTx" presStyleIdx="2" presStyleCnt="3">
        <dgm:presLayoutVars>
          <dgm:chMax val="0"/>
          <dgm:chPref val="0"/>
        </dgm:presLayoutVars>
      </dgm:prSet>
      <dgm:spPr/>
    </dgm:pt>
  </dgm:ptLst>
  <dgm:cxnLst>
    <dgm:cxn modelId="{D0548904-2659-4131-97B3-45A55189C5A2}" srcId="{8947A26A-D3D7-4F72-86C9-1DFD0A4A989C}" destId="{D5543242-4B67-4FEE-9FCF-A18C51853C94}" srcOrd="2" destOrd="0" parTransId="{3414D109-DA89-46F5-96F5-45AA81576200}" sibTransId="{CEB62229-60AC-4D2C-A71A-9C4AB1E99F21}"/>
    <dgm:cxn modelId="{7E33A539-8883-4F2D-A3F2-31D0D0B87383}" type="presOf" srcId="{CEFD759D-8CC2-4EF5-9E58-DC66DBBF62AC}" destId="{B21BBF25-87F1-420F-A0CB-BA3A61195DC7}" srcOrd="0" destOrd="0" presId="urn:microsoft.com/office/officeart/2018/2/layout/IconVerticalSolidList"/>
    <dgm:cxn modelId="{0B51F580-2AC3-449A-BA65-2B4048676296}" type="presOf" srcId="{D5543242-4B67-4FEE-9FCF-A18C51853C94}" destId="{137471EC-20D6-4D96-B142-8B7F20661B56}" srcOrd="0" destOrd="0" presId="urn:microsoft.com/office/officeart/2018/2/layout/IconVerticalSolidList"/>
    <dgm:cxn modelId="{5F2EF0A8-7D0C-45F9-86E4-8D018E396FCB}" type="presOf" srcId="{8947A26A-D3D7-4F72-86C9-1DFD0A4A989C}" destId="{66A85092-9577-4320-87F6-BB526666B843}" srcOrd="0" destOrd="0" presId="urn:microsoft.com/office/officeart/2018/2/layout/IconVerticalSolidList"/>
    <dgm:cxn modelId="{1C758EB4-BC77-438E-B03C-CA73E71CF5FA}" type="presOf" srcId="{6FAF155F-A24F-4BAE-A3BC-E2B3ACB24DF5}" destId="{763D561A-B732-49F0-9F9D-80484C258530}" srcOrd="0" destOrd="0" presId="urn:microsoft.com/office/officeart/2018/2/layout/IconVerticalSolidList"/>
    <dgm:cxn modelId="{CE3A83CE-5DF3-460B-AFDD-B818CCC36EE8}" srcId="{8947A26A-D3D7-4F72-86C9-1DFD0A4A989C}" destId="{6FAF155F-A24F-4BAE-A3BC-E2B3ACB24DF5}" srcOrd="1" destOrd="0" parTransId="{54EB4474-719B-4B4D-B1D4-8FEB7DB369FC}" sibTransId="{FBEAE600-A1CA-42D0-BC45-A0118B74990A}"/>
    <dgm:cxn modelId="{3CD216F0-1438-48D6-BFDA-6F40A55B5364}" srcId="{8947A26A-D3D7-4F72-86C9-1DFD0A4A989C}" destId="{CEFD759D-8CC2-4EF5-9E58-DC66DBBF62AC}" srcOrd="0" destOrd="0" parTransId="{484050F9-4851-471C-8C0E-498602BE361C}" sibTransId="{896DFF61-F925-4A74-B6F8-A915C719FE60}"/>
    <dgm:cxn modelId="{726406A3-35E3-40D1-8803-F8CFEF9F16DA}" type="presParOf" srcId="{66A85092-9577-4320-87F6-BB526666B843}" destId="{C36052E4-EE01-45EC-A27C-661FAEED2A09}" srcOrd="0" destOrd="0" presId="urn:microsoft.com/office/officeart/2018/2/layout/IconVerticalSolidList"/>
    <dgm:cxn modelId="{EC38F3B9-5C8E-44E5-B885-982C350B46C8}" type="presParOf" srcId="{C36052E4-EE01-45EC-A27C-661FAEED2A09}" destId="{F1C6FFBD-18F1-4E30-9055-C5AE97071EBA}" srcOrd="0" destOrd="0" presId="urn:microsoft.com/office/officeart/2018/2/layout/IconVerticalSolidList"/>
    <dgm:cxn modelId="{950D457E-EF8D-4634-9B58-F57DAD882147}" type="presParOf" srcId="{C36052E4-EE01-45EC-A27C-661FAEED2A09}" destId="{03C7CFF7-04E2-4EC5-B841-96A1EFAC80F7}" srcOrd="1" destOrd="0" presId="urn:microsoft.com/office/officeart/2018/2/layout/IconVerticalSolidList"/>
    <dgm:cxn modelId="{F989F239-D7CA-44AB-8B95-22A7AF909C48}" type="presParOf" srcId="{C36052E4-EE01-45EC-A27C-661FAEED2A09}" destId="{D9C84EA7-1232-4CF1-B377-DB28B975446A}" srcOrd="2" destOrd="0" presId="urn:microsoft.com/office/officeart/2018/2/layout/IconVerticalSolidList"/>
    <dgm:cxn modelId="{3A9BA158-13B8-4F0C-96A4-AFE263E7E65D}" type="presParOf" srcId="{C36052E4-EE01-45EC-A27C-661FAEED2A09}" destId="{B21BBF25-87F1-420F-A0CB-BA3A61195DC7}" srcOrd="3" destOrd="0" presId="urn:microsoft.com/office/officeart/2018/2/layout/IconVerticalSolidList"/>
    <dgm:cxn modelId="{3ECCA4CF-9627-46A9-ACB0-4D5C0D62C597}" type="presParOf" srcId="{66A85092-9577-4320-87F6-BB526666B843}" destId="{D3052145-FED6-4546-BF2E-94C1E4388473}" srcOrd="1" destOrd="0" presId="urn:microsoft.com/office/officeart/2018/2/layout/IconVerticalSolidList"/>
    <dgm:cxn modelId="{F43ED804-22AA-42D5-97D1-E99B703E7D97}" type="presParOf" srcId="{66A85092-9577-4320-87F6-BB526666B843}" destId="{741CC593-54B5-4C40-A808-F58D154BE0BC}" srcOrd="2" destOrd="0" presId="urn:microsoft.com/office/officeart/2018/2/layout/IconVerticalSolidList"/>
    <dgm:cxn modelId="{7D8EEDD5-6304-4A7C-9DB4-CA51E9171F9E}" type="presParOf" srcId="{741CC593-54B5-4C40-A808-F58D154BE0BC}" destId="{895F62CC-1AB4-4517-90AF-A3D0EE8F3498}" srcOrd="0" destOrd="0" presId="urn:microsoft.com/office/officeart/2018/2/layout/IconVerticalSolidList"/>
    <dgm:cxn modelId="{E4B91BA8-E28A-4CEB-97D0-990748BE2C2D}" type="presParOf" srcId="{741CC593-54B5-4C40-A808-F58D154BE0BC}" destId="{36012172-2FB4-4EC3-8EDF-B18FE4CA874E}" srcOrd="1" destOrd="0" presId="urn:microsoft.com/office/officeart/2018/2/layout/IconVerticalSolidList"/>
    <dgm:cxn modelId="{D73FF068-C38D-412E-A5CF-DB7B0A0CC3D5}" type="presParOf" srcId="{741CC593-54B5-4C40-A808-F58D154BE0BC}" destId="{EEDE24E5-BEC0-4C47-BE01-2B1247D914AB}" srcOrd="2" destOrd="0" presId="urn:microsoft.com/office/officeart/2018/2/layout/IconVerticalSolidList"/>
    <dgm:cxn modelId="{65BA6897-C3E2-430E-9A3C-3F490C6EBC67}" type="presParOf" srcId="{741CC593-54B5-4C40-A808-F58D154BE0BC}" destId="{763D561A-B732-49F0-9F9D-80484C258530}" srcOrd="3" destOrd="0" presId="urn:microsoft.com/office/officeart/2018/2/layout/IconVerticalSolidList"/>
    <dgm:cxn modelId="{152DCF18-A7F3-446E-B401-6E649910A323}" type="presParOf" srcId="{66A85092-9577-4320-87F6-BB526666B843}" destId="{E4A8D246-7F18-4825-A7DC-055FD7AA4782}" srcOrd="3" destOrd="0" presId="urn:microsoft.com/office/officeart/2018/2/layout/IconVerticalSolidList"/>
    <dgm:cxn modelId="{BABC3F1E-488A-4459-ABEE-890426C6236E}" type="presParOf" srcId="{66A85092-9577-4320-87F6-BB526666B843}" destId="{97A6AAC1-2BF8-4080-9CFE-626818837288}" srcOrd="4" destOrd="0" presId="urn:microsoft.com/office/officeart/2018/2/layout/IconVerticalSolidList"/>
    <dgm:cxn modelId="{FD8313ED-5DAE-4F2C-97BD-FDAEC4A0501E}" type="presParOf" srcId="{97A6AAC1-2BF8-4080-9CFE-626818837288}" destId="{A3F5ECB1-7F90-44EC-9FB2-4B68678FB851}" srcOrd="0" destOrd="0" presId="urn:microsoft.com/office/officeart/2018/2/layout/IconVerticalSolidList"/>
    <dgm:cxn modelId="{0398ABDF-A822-49F3-A32E-B0F7CE3C3A43}" type="presParOf" srcId="{97A6AAC1-2BF8-4080-9CFE-626818837288}" destId="{05D8F0A6-E34F-4B7F-BC6E-0D3ABD51CD33}" srcOrd="1" destOrd="0" presId="urn:microsoft.com/office/officeart/2018/2/layout/IconVerticalSolidList"/>
    <dgm:cxn modelId="{8C1E24A0-8B3F-41A0-A84A-B0E4ECB63EBF}" type="presParOf" srcId="{97A6AAC1-2BF8-4080-9CFE-626818837288}" destId="{A8D498DC-036F-4411-BBFF-BCDC36B17FA0}" srcOrd="2" destOrd="0" presId="urn:microsoft.com/office/officeart/2018/2/layout/IconVerticalSolidList"/>
    <dgm:cxn modelId="{0FC95993-0A59-438D-92B3-3D838D736361}" type="presParOf" srcId="{97A6AAC1-2BF8-4080-9CFE-626818837288}" destId="{137471EC-20D6-4D96-B142-8B7F20661B5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FC6314F-77D4-42F3-89C2-861D672C21A7}"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386758A6-F4BE-4986-833D-385034515D64}">
      <dgm:prSet custT="1"/>
      <dgm:spPr/>
      <dgm:t>
        <a:bodyPr/>
        <a:lstStyle/>
        <a:p>
          <a:r>
            <a:rPr lang="fi-FI" sz="2800" dirty="0">
              <a:solidFill>
                <a:schemeClr val="tx1"/>
              </a:solidFill>
            </a:rPr>
            <a:t>13.00 – 13.20 Iltapäiväkahvit</a:t>
          </a:r>
          <a:endParaRPr lang="en-US" sz="2800" dirty="0">
            <a:solidFill>
              <a:schemeClr val="tx1"/>
            </a:solidFill>
          </a:endParaRPr>
        </a:p>
      </dgm:t>
    </dgm:pt>
    <dgm:pt modelId="{C6CB274C-322F-4884-89F4-E18DD8073E5A}" type="parTrans" cxnId="{9403F564-88D3-469B-8624-7B57F1AE100B}">
      <dgm:prSet/>
      <dgm:spPr/>
      <dgm:t>
        <a:bodyPr/>
        <a:lstStyle/>
        <a:p>
          <a:endParaRPr lang="en-US"/>
        </a:p>
      </dgm:t>
    </dgm:pt>
    <dgm:pt modelId="{1C8DB6B2-CB72-4797-B0E1-F5F8E5C3D763}" type="sibTrans" cxnId="{9403F564-88D3-469B-8624-7B57F1AE100B}">
      <dgm:prSet/>
      <dgm:spPr/>
      <dgm:t>
        <a:bodyPr/>
        <a:lstStyle/>
        <a:p>
          <a:endParaRPr lang="en-US"/>
        </a:p>
      </dgm:t>
    </dgm:pt>
    <dgm:pt modelId="{39A89E3A-527A-4830-A7EF-B35993F242B9}">
      <dgm:prSet custT="1"/>
      <dgm:spPr/>
      <dgm:t>
        <a:bodyPr/>
        <a:lstStyle/>
        <a:p>
          <a:r>
            <a:rPr lang="fi-FI" sz="2800" dirty="0">
              <a:solidFill>
                <a:schemeClr val="tx1"/>
              </a:solidFill>
            </a:rPr>
            <a:t>13.20 – 14.20 Kirsti Lonka</a:t>
          </a:r>
          <a:endParaRPr lang="en-US" sz="2800" dirty="0">
            <a:solidFill>
              <a:schemeClr val="tx1"/>
            </a:solidFill>
          </a:endParaRPr>
        </a:p>
      </dgm:t>
    </dgm:pt>
    <dgm:pt modelId="{B7F4FFD3-EC35-42A3-9E17-836934FA1B73}" type="parTrans" cxnId="{AE7749D1-56DF-426F-9991-8119D3188BC9}">
      <dgm:prSet/>
      <dgm:spPr/>
      <dgm:t>
        <a:bodyPr/>
        <a:lstStyle/>
        <a:p>
          <a:endParaRPr lang="en-US"/>
        </a:p>
      </dgm:t>
    </dgm:pt>
    <dgm:pt modelId="{9FCE0E4C-E168-4A7A-B77F-9BB042575219}" type="sibTrans" cxnId="{AE7749D1-56DF-426F-9991-8119D3188BC9}">
      <dgm:prSet/>
      <dgm:spPr/>
      <dgm:t>
        <a:bodyPr/>
        <a:lstStyle/>
        <a:p>
          <a:endParaRPr lang="en-US"/>
        </a:p>
      </dgm:t>
    </dgm:pt>
    <dgm:pt modelId="{1279C66B-EA12-4BCD-8486-63F380C4F922}">
      <dgm:prSet custT="1"/>
      <dgm:spPr/>
      <dgm:t>
        <a:bodyPr/>
        <a:lstStyle/>
        <a:p>
          <a:r>
            <a:rPr lang="fi-FI" sz="2800" dirty="0">
              <a:solidFill>
                <a:schemeClr val="tx1"/>
              </a:solidFill>
            </a:rPr>
            <a:t>14.20 – 14.30 Tauko</a:t>
          </a:r>
          <a:endParaRPr lang="en-US" sz="2800" dirty="0">
            <a:solidFill>
              <a:schemeClr val="tx1"/>
            </a:solidFill>
          </a:endParaRPr>
        </a:p>
      </dgm:t>
    </dgm:pt>
    <dgm:pt modelId="{7A0EB132-C1BF-46F3-B43C-F7FE75386F26}" type="parTrans" cxnId="{46B07435-E8FC-49BC-ACCE-1614E33EE807}">
      <dgm:prSet/>
      <dgm:spPr/>
      <dgm:t>
        <a:bodyPr/>
        <a:lstStyle/>
        <a:p>
          <a:endParaRPr lang="en-US"/>
        </a:p>
      </dgm:t>
    </dgm:pt>
    <dgm:pt modelId="{B12026C9-3286-482B-B136-8A06FD0C5110}" type="sibTrans" cxnId="{46B07435-E8FC-49BC-ACCE-1614E33EE807}">
      <dgm:prSet/>
      <dgm:spPr/>
      <dgm:t>
        <a:bodyPr/>
        <a:lstStyle/>
        <a:p>
          <a:endParaRPr lang="en-US"/>
        </a:p>
      </dgm:t>
    </dgm:pt>
    <dgm:pt modelId="{53A21371-04C3-4E8E-AF5B-A77F05F685AF}">
      <dgm:prSet custT="1"/>
      <dgm:spPr/>
      <dgm:t>
        <a:bodyPr/>
        <a:lstStyle/>
        <a:p>
          <a:r>
            <a:rPr lang="fi-FI" sz="2800" dirty="0">
              <a:solidFill>
                <a:schemeClr val="tx1"/>
              </a:solidFill>
            </a:rPr>
            <a:t>14.30-14.45 Päijät-Hämeen tutoropettajatoiminnan kuulumisia</a:t>
          </a:r>
          <a:endParaRPr lang="en-US" sz="2800" dirty="0">
            <a:solidFill>
              <a:schemeClr val="tx1"/>
            </a:solidFill>
          </a:endParaRPr>
        </a:p>
      </dgm:t>
    </dgm:pt>
    <dgm:pt modelId="{70F9A481-72AE-4B8E-A466-8A5D06AE38A1}" type="parTrans" cxnId="{B6B6D66B-2388-461E-B5B5-CC56E68D927B}">
      <dgm:prSet/>
      <dgm:spPr/>
      <dgm:t>
        <a:bodyPr/>
        <a:lstStyle/>
        <a:p>
          <a:endParaRPr lang="en-US"/>
        </a:p>
      </dgm:t>
    </dgm:pt>
    <dgm:pt modelId="{A522185A-954B-4F3B-A20C-75AED278177D}" type="sibTrans" cxnId="{B6B6D66B-2388-461E-B5B5-CC56E68D927B}">
      <dgm:prSet/>
      <dgm:spPr/>
      <dgm:t>
        <a:bodyPr/>
        <a:lstStyle/>
        <a:p>
          <a:endParaRPr lang="en-US"/>
        </a:p>
      </dgm:t>
    </dgm:pt>
    <dgm:pt modelId="{926F788C-6227-4085-A599-9D92F9B1B03D}">
      <dgm:prSet custT="1"/>
      <dgm:spPr/>
      <dgm:t>
        <a:bodyPr/>
        <a:lstStyle/>
        <a:p>
          <a:r>
            <a:rPr lang="fi-FI" sz="2800" dirty="0">
              <a:solidFill>
                <a:schemeClr val="tx1"/>
              </a:solidFill>
            </a:rPr>
            <a:t>14.45 – 15.30 Vesa Äyräs</a:t>
          </a:r>
          <a:endParaRPr lang="en-US" sz="2800" dirty="0">
            <a:solidFill>
              <a:schemeClr val="tx1"/>
            </a:solidFill>
          </a:endParaRPr>
        </a:p>
      </dgm:t>
    </dgm:pt>
    <dgm:pt modelId="{FFD16CEB-5996-403F-9A56-868EDCF0385F}" type="parTrans" cxnId="{F776C25F-ACE1-4FBC-A133-EA539A5E2A31}">
      <dgm:prSet/>
      <dgm:spPr/>
      <dgm:t>
        <a:bodyPr/>
        <a:lstStyle/>
        <a:p>
          <a:endParaRPr lang="en-US"/>
        </a:p>
      </dgm:t>
    </dgm:pt>
    <dgm:pt modelId="{0E705A2C-4C5B-4BBE-B2FC-B3F122F6FC96}" type="sibTrans" cxnId="{F776C25F-ACE1-4FBC-A133-EA539A5E2A31}">
      <dgm:prSet/>
      <dgm:spPr/>
      <dgm:t>
        <a:bodyPr/>
        <a:lstStyle/>
        <a:p>
          <a:endParaRPr lang="en-US"/>
        </a:p>
      </dgm:t>
    </dgm:pt>
    <dgm:pt modelId="{D35D04DB-C838-42D1-B45A-2E29B3D1A894}">
      <dgm:prSet custT="1"/>
      <dgm:spPr/>
      <dgm:t>
        <a:bodyPr/>
        <a:lstStyle/>
        <a:p>
          <a:r>
            <a:rPr lang="fi-FI" sz="2800" dirty="0">
              <a:solidFill>
                <a:schemeClr val="tx1"/>
              </a:solidFill>
            </a:rPr>
            <a:t>15.30 – 16.00 Keskustelua ja workshopit</a:t>
          </a:r>
          <a:endParaRPr lang="en-US" sz="2800" dirty="0">
            <a:solidFill>
              <a:schemeClr val="tx1"/>
            </a:solidFill>
          </a:endParaRPr>
        </a:p>
      </dgm:t>
    </dgm:pt>
    <dgm:pt modelId="{3F16456C-ED11-4362-AE49-D69AD120D94F}" type="parTrans" cxnId="{452C80FB-5A5B-4A8F-A955-8334A3C3EE21}">
      <dgm:prSet/>
      <dgm:spPr/>
      <dgm:t>
        <a:bodyPr/>
        <a:lstStyle/>
        <a:p>
          <a:endParaRPr lang="en-US"/>
        </a:p>
      </dgm:t>
    </dgm:pt>
    <dgm:pt modelId="{C94ABFCB-73C7-4700-9835-D262C33690D1}" type="sibTrans" cxnId="{452C80FB-5A5B-4A8F-A955-8334A3C3EE21}">
      <dgm:prSet/>
      <dgm:spPr/>
      <dgm:t>
        <a:bodyPr/>
        <a:lstStyle/>
        <a:p>
          <a:endParaRPr lang="en-US"/>
        </a:p>
      </dgm:t>
    </dgm:pt>
    <dgm:pt modelId="{E5BE0A89-6277-4189-9459-932AF51E1CCA}" type="pres">
      <dgm:prSet presAssocID="{0FC6314F-77D4-42F3-89C2-861D672C21A7}" presName="linear" presStyleCnt="0">
        <dgm:presLayoutVars>
          <dgm:animLvl val="lvl"/>
          <dgm:resizeHandles val="exact"/>
        </dgm:presLayoutVars>
      </dgm:prSet>
      <dgm:spPr/>
    </dgm:pt>
    <dgm:pt modelId="{BBDC119B-6B91-4368-9A21-A5B4C57AF6D6}" type="pres">
      <dgm:prSet presAssocID="{386758A6-F4BE-4986-833D-385034515D64}" presName="parentText" presStyleLbl="node1" presStyleIdx="0" presStyleCnt="6">
        <dgm:presLayoutVars>
          <dgm:chMax val="0"/>
          <dgm:bulletEnabled val="1"/>
        </dgm:presLayoutVars>
      </dgm:prSet>
      <dgm:spPr/>
    </dgm:pt>
    <dgm:pt modelId="{2F88247C-5071-4966-BD3B-EB974AEE8883}" type="pres">
      <dgm:prSet presAssocID="{1C8DB6B2-CB72-4797-B0E1-F5F8E5C3D763}" presName="spacer" presStyleCnt="0"/>
      <dgm:spPr/>
    </dgm:pt>
    <dgm:pt modelId="{8A98E5C9-C0A2-443F-9E8D-AF06F137EF0D}" type="pres">
      <dgm:prSet presAssocID="{39A89E3A-527A-4830-A7EF-B35993F242B9}" presName="parentText" presStyleLbl="node1" presStyleIdx="1" presStyleCnt="6">
        <dgm:presLayoutVars>
          <dgm:chMax val="0"/>
          <dgm:bulletEnabled val="1"/>
        </dgm:presLayoutVars>
      </dgm:prSet>
      <dgm:spPr/>
    </dgm:pt>
    <dgm:pt modelId="{D5B6C774-203D-4F25-8270-E210088245E9}" type="pres">
      <dgm:prSet presAssocID="{9FCE0E4C-E168-4A7A-B77F-9BB042575219}" presName="spacer" presStyleCnt="0"/>
      <dgm:spPr/>
    </dgm:pt>
    <dgm:pt modelId="{100326C2-6B0A-468B-A0C3-BFA914DCF05D}" type="pres">
      <dgm:prSet presAssocID="{1279C66B-EA12-4BCD-8486-63F380C4F922}" presName="parentText" presStyleLbl="node1" presStyleIdx="2" presStyleCnt="6">
        <dgm:presLayoutVars>
          <dgm:chMax val="0"/>
          <dgm:bulletEnabled val="1"/>
        </dgm:presLayoutVars>
      </dgm:prSet>
      <dgm:spPr/>
    </dgm:pt>
    <dgm:pt modelId="{1C622F58-E265-46D1-A716-85526B5E118C}" type="pres">
      <dgm:prSet presAssocID="{B12026C9-3286-482B-B136-8A06FD0C5110}" presName="spacer" presStyleCnt="0"/>
      <dgm:spPr/>
    </dgm:pt>
    <dgm:pt modelId="{C2E847C9-A6EB-4110-97E3-7197A39D10DA}" type="pres">
      <dgm:prSet presAssocID="{53A21371-04C3-4E8E-AF5B-A77F05F685AF}" presName="parentText" presStyleLbl="node1" presStyleIdx="3" presStyleCnt="6">
        <dgm:presLayoutVars>
          <dgm:chMax val="0"/>
          <dgm:bulletEnabled val="1"/>
        </dgm:presLayoutVars>
      </dgm:prSet>
      <dgm:spPr/>
    </dgm:pt>
    <dgm:pt modelId="{AE046443-1C7F-4012-8A6E-2662AF03AC58}" type="pres">
      <dgm:prSet presAssocID="{A522185A-954B-4F3B-A20C-75AED278177D}" presName="spacer" presStyleCnt="0"/>
      <dgm:spPr/>
    </dgm:pt>
    <dgm:pt modelId="{7A4AEDC2-302A-4318-B9D1-684E013E6F17}" type="pres">
      <dgm:prSet presAssocID="{926F788C-6227-4085-A599-9D92F9B1B03D}" presName="parentText" presStyleLbl="node1" presStyleIdx="4" presStyleCnt="6" custLinFactY="-6826" custLinFactNeighborX="-17259" custLinFactNeighborY="-100000">
        <dgm:presLayoutVars>
          <dgm:chMax val="0"/>
          <dgm:bulletEnabled val="1"/>
        </dgm:presLayoutVars>
      </dgm:prSet>
      <dgm:spPr/>
    </dgm:pt>
    <dgm:pt modelId="{576778BA-8043-4BE5-87EE-98426821B168}" type="pres">
      <dgm:prSet presAssocID="{0E705A2C-4C5B-4BBE-B2FC-B3F122F6FC96}" presName="spacer" presStyleCnt="0"/>
      <dgm:spPr/>
    </dgm:pt>
    <dgm:pt modelId="{2EF1C2B7-0B6A-402A-972B-7450C18D8108}" type="pres">
      <dgm:prSet presAssocID="{D35D04DB-C838-42D1-B45A-2E29B3D1A894}" presName="parentText" presStyleLbl="node1" presStyleIdx="5" presStyleCnt="6" custLinFactY="-19025" custLinFactNeighborX="-17259" custLinFactNeighborY="-100000">
        <dgm:presLayoutVars>
          <dgm:chMax val="0"/>
          <dgm:bulletEnabled val="1"/>
        </dgm:presLayoutVars>
      </dgm:prSet>
      <dgm:spPr/>
    </dgm:pt>
  </dgm:ptLst>
  <dgm:cxnLst>
    <dgm:cxn modelId="{CB95D604-7CFF-4915-ACE1-9DF4106597DD}" type="presOf" srcId="{386758A6-F4BE-4986-833D-385034515D64}" destId="{BBDC119B-6B91-4368-9A21-A5B4C57AF6D6}" srcOrd="0" destOrd="0" presId="urn:microsoft.com/office/officeart/2005/8/layout/vList2"/>
    <dgm:cxn modelId="{46B07435-E8FC-49BC-ACCE-1614E33EE807}" srcId="{0FC6314F-77D4-42F3-89C2-861D672C21A7}" destId="{1279C66B-EA12-4BCD-8486-63F380C4F922}" srcOrd="2" destOrd="0" parTransId="{7A0EB132-C1BF-46F3-B43C-F7FE75386F26}" sibTransId="{B12026C9-3286-482B-B136-8A06FD0C5110}"/>
    <dgm:cxn modelId="{5367FA39-759B-48D7-9101-ECFDB9C0BC9B}" type="presOf" srcId="{D35D04DB-C838-42D1-B45A-2E29B3D1A894}" destId="{2EF1C2B7-0B6A-402A-972B-7450C18D8108}" srcOrd="0" destOrd="0" presId="urn:microsoft.com/office/officeart/2005/8/layout/vList2"/>
    <dgm:cxn modelId="{F776C25F-ACE1-4FBC-A133-EA539A5E2A31}" srcId="{0FC6314F-77D4-42F3-89C2-861D672C21A7}" destId="{926F788C-6227-4085-A599-9D92F9B1B03D}" srcOrd="4" destOrd="0" parTransId="{FFD16CEB-5996-403F-9A56-868EDCF0385F}" sibTransId="{0E705A2C-4C5B-4BBE-B2FC-B3F122F6FC96}"/>
    <dgm:cxn modelId="{00375F42-5A5F-48A6-BAF3-EE2362AAD735}" type="presOf" srcId="{926F788C-6227-4085-A599-9D92F9B1B03D}" destId="{7A4AEDC2-302A-4318-B9D1-684E013E6F17}" srcOrd="0" destOrd="0" presId="urn:microsoft.com/office/officeart/2005/8/layout/vList2"/>
    <dgm:cxn modelId="{9403F564-88D3-469B-8624-7B57F1AE100B}" srcId="{0FC6314F-77D4-42F3-89C2-861D672C21A7}" destId="{386758A6-F4BE-4986-833D-385034515D64}" srcOrd="0" destOrd="0" parTransId="{C6CB274C-322F-4884-89F4-E18DD8073E5A}" sibTransId="{1C8DB6B2-CB72-4797-B0E1-F5F8E5C3D763}"/>
    <dgm:cxn modelId="{B6B6D66B-2388-461E-B5B5-CC56E68D927B}" srcId="{0FC6314F-77D4-42F3-89C2-861D672C21A7}" destId="{53A21371-04C3-4E8E-AF5B-A77F05F685AF}" srcOrd="3" destOrd="0" parTransId="{70F9A481-72AE-4B8E-A466-8A5D06AE38A1}" sibTransId="{A522185A-954B-4F3B-A20C-75AED278177D}"/>
    <dgm:cxn modelId="{0AF6FA56-2386-4FF2-8B39-D932D5282557}" type="presOf" srcId="{53A21371-04C3-4E8E-AF5B-A77F05F685AF}" destId="{C2E847C9-A6EB-4110-97E3-7197A39D10DA}" srcOrd="0" destOrd="0" presId="urn:microsoft.com/office/officeart/2005/8/layout/vList2"/>
    <dgm:cxn modelId="{AE7749D1-56DF-426F-9991-8119D3188BC9}" srcId="{0FC6314F-77D4-42F3-89C2-861D672C21A7}" destId="{39A89E3A-527A-4830-A7EF-B35993F242B9}" srcOrd="1" destOrd="0" parTransId="{B7F4FFD3-EC35-42A3-9E17-836934FA1B73}" sibTransId="{9FCE0E4C-E168-4A7A-B77F-9BB042575219}"/>
    <dgm:cxn modelId="{48A92BD7-8584-45D1-8FF0-E371011FABEB}" type="presOf" srcId="{0FC6314F-77D4-42F3-89C2-861D672C21A7}" destId="{E5BE0A89-6277-4189-9459-932AF51E1CCA}" srcOrd="0" destOrd="0" presId="urn:microsoft.com/office/officeart/2005/8/layout/vList2"/>
    <dgm:cxn modelId="{32F27DFA-A762-400A-8A56-6E0782DB8732}" type="presOf" srcId="{39A89E3A-527A-4830-A7EF-B35993F242B9}" destId="{8A98E5C9-C0A2-443F-9E8D-AF06F137EF0D}" srcOrd="0" destOrd="0" presId="urn:microsoft.com/office/officeart/2005/8/layout/vList2"/>
    <dgm:cxn modelId="{452C80FB-5A5B-4A8F-A955-8334A3C3EE21}" srcId="{0FC6314F-77D4-42F3-89C2-861D672C21A7}" destId="{D35D04DB-C838-42D1-B45A-2E29B3D1A894}" srcOrd="5" destOrd="0" parTransId="{3F16456C-ED11-4362-AE49-D69AD120D94F}" sibTransId="{C94ABFCB-73C7-4700-9835-D262C33690D1}"/>
    <dgm:cxn modelId="{38DA9AFF-C3D4-4240-9694-7CBF610F8983}" type="presOf" srcId="{1279C66B-EA12-4BCD-8486-63F380C4F922}" destId="{100326C2-6B0A-468B-A0C3-BFA914DCF05D}" srcOrd="0" destOrd="0" presId="urn:microsoft.com/office/officeart/2005/8/layout/vList2"/>
    <dgm:cxn modelId="{0C943352-24A4-4014-9E29-68CCE245BC0C}" type="presParOf" srcId="{E5BE0A89-6277-4189-9459-932AF51E1CCA}" destId="{BBDC119B-6B91-4368-9A21-A5B4C57AF6D6}" srcOrd="0" destOrd="0" presId="urn:microsoft.com/office/officeart/2005/8/layout/vList2"/>
    <dgm:cxn modelId="{2CDB1FBA-DF38-4BAF-87AE-F422147F1946}" type="presParOf" srcId="{E5BE0A89-6277-4189-9459-932AF51E1CCA}" destId="{2F88247C-5071-4966-BD3B-EB974AEE8883}" srcOrd="1" destOrd="0" presId="urn:microsoft.com/office/officeart/2005/8/layout/vList2"/>
    <dgm:cxn modelId="{F6A123FC-F48D-41BA-B8F8-241B9F9037DC}" type="presParOf" srcId="{E5BE0A89-6277-4189-9459-932AF51E1CCA}" destId="{8A98E5C9-C0A2-443F-9E8D-AF06F137EF0D}" srcOrd="2" destOrd="0" presId="urn:microsoft.com/office/officeart/2005/8/layout/vList2"/>
    <dgm:cxn modelId="{08C25170-EB0C-4254-99F3-011204BB4D92}" type="presParOf" srcId="{E5BE0A89-6277-4189-9459-932AF51E1CCA}" destId="{D5B6C774-203D-4F25-8270-E210088245E9}" srcOrd="3" destOrd="0" presId="urn:microsoft.com/office/officeart/2005/8/layout/vList2"/>
    <dgm:cxn modelId="{A5DFCC93-D3C5-4657-AF2E-722F1A45C106}" type="presParOf" srcId="{E5BE0A89-6277-4189-9459-932AF51E1CCA}" destId="{100326C2-6B0A-468B-A0C3-BFA914DCF05D}" srcOrd="4" destOrd="0" presId="urn:microsoft.com/office/officeart/2005/8/layout/vList2"/>
    <dgm:cxn modelId="{CBE63730-8C78-480D-A005-D394838E1D55}" type="presParOf" srcId="{E5BE0A89-6277-4189-9459-932AF51E1CCA}" destId="{1C622F58-E265-46D1-A716-85526B5E118C}" srcOrd="5" destOrd="0" presId="urn:microsoft.com/office/officeart/2005/8/layout/vList2"/>
    <dgm:cxn modelId="{1360F89F-8D24-418B-8512-C342ACE29866}" type="presParOf" srcId="{E5BE0A89-6277-4189-9459-932AF51E1CCA}" destId="{C2E847C9-A6EB-4110-97E3-7197A39D10DA}" srcOrd="6" destOrd="0" presId="urn:microsoft.com/office/officeart/2005/8/layout/vList2"/>
    <dgm:cxn modelId="{3F0AD78F-D831-4D4D-98FA-5E3E392B17BE}" type="presParOf" srcId="{E5BE0A89-6277-4189-9459-932AF51E1CCA}" destId="{AE046443-1C7F-4012-8A6E-2662AF03AC58}" srcOrd="7" destOrd="0" presId="urn:microsoft.com/office/officeart/2005/8/layout/vList2"/>
    <dgm:cxn modelId="{710A3116-46C5-44F6-8EAE-9530577DC6DC}" type="presParOf" srcId="{E5BE0A89-6277-4189-9459-932AF51E1CCA}" destId="{7A4AEDC2-302A-4318-B9D1-684E013E6F17}" srcOrd="8" destOrd="0" presId="urn:microsoft.com/office/officeart/2005/8/layout/vList2"/>
    <dgm:cxn modelId="{54AF162C-1C68-45E5-B0EF-9DB73A11AE7C}" type="presParOf" srcId="{E5BE0A89-6277-4189-9459-932AF51E1CCA}" destId="{576778BA-8043-4BE5-87EE-98426821B168}" srcOrd="9" destOrd="0" presId="urn:microsoft.com/office/officeart/2005/8/layout/vList2"/>
    <dgm:cxn modelId="{454C4E34-CB05-45A8-9E24-4C97B8857878}" type="presParOf" srcId="{E5BE0A89-6277-4189-9459-932AF51E1CCA}" destId="{2EF1C2B7-0B6A-402A-972B-7450C18D8108}"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F878C84-D6CA-7A4E-92EA-D42BEEDE688A}" type="doc">
      <dgm:prSet loTypeId="urn:microsoft.com/office/officeart/2005/8/layout/lProcess2" loCatId="process" qsTypeId="urn:microsoft.com/office/officeart/2005/8/quickstyle/simple1" qsCatId="simple" csTypeId="urn:microsoft.com/office/officeart/2005/8/colors/accent1_2" csCatId="accent1" phldr="1"/>
      <dgm:spPr/>
      <dgm:t>
        <a:bodyPr/>
        <a:lstStyle/>
        <a:p>
          <a:endParaRPr lang="fi-FI"/>
        </a:p>
      </dgm:t>
    </dgm:pt>
    <dgm:pt modelId="{68A270A2-ED36-DD45-9B39-5C9C5371AFFF}">
      <dgm:prSet/>
      <dgm:spPr>
        <a:solidFill>
          <a:schemeClr val="accent6">
            <a:lumMod val="60000"/>
            <a:lumOff val="40000"/>
          </a:schemeClr>
        </a:solidFill>
      </dgm:spPr>
      <dgm:t>
        <a:bodyPr/>
        <a:lstStyle/>
        <a:p>
          <a:r>
            <a:rPr lang="fi-FI" dirty="0"/>
            <a:t>Päijät-Hämeen tutoropettajaverkoston</a:t>
          </a:r>
        </a:p>
      </dgm:t>
    </dgm:pt>
    <dgm:pt modelId="{A6F8500D-F924-534E-BA2D-D8CED8C3C49A}" type="parTrans" cxnId="{1C9E8E1A-4D31-2F49-9782-E508FA1E3370}">
      <dgm:prSet/>
      <dgm:spPr/>
      <dgm:t>
        <a:bodyPr/>
        <a:lstStyle/>
        <a:p>
          <a:endParaRPr lang="fi-FI"/>
        </a:p>
      </dgm:t>
    </dgm:pt>
    <dgm:pt modelId="{F9846F81-52AE-F74A-BF99-75059FACC932}" type="sibTrans" cxnId="{1C9E8E1A-4D31-2F49-9782-E508FA1E3370}">
      <dgm:prSet/>
      <dgm:spPr/>
      <dgm:t>
        <a:bodyPr/>
        <a:lstStyle/>
        <a:p>
          <a:endParaRPr lang="fi-FI"/>
        </a:p>
      </dgm:t>
    </dgm:pt>
    <dgm:pt modelId="{12C93DED-516D-F34B-BF1D-390D84B802B6}">
      <dgm:prSet/>
      <dgm:spPr>
        <a:ln>
          <a:noFill/>
        </a:ln>
      </dgm:spPr>
      <dgm:t>
        <a:bodyPr/>
        <a:lstStyle/>
        <a:p>
          <a:pPr algn="l"/>
          <a:r>
            <a:rPr lang="fi-FI" dirty="0"/>
            <a:t>Tasapuolinen yhteistoiminnan voimistaminen</a:t>
          </a:r>
        </a:p>
      </dgm:t>
    </dgm:pt>
    <dgm:pt modelId="{8C46A3B3-91C4-3040-92F1-C5E2F16E395F}" type="parTrans" cxnId="{AECD2223-25B7-D94F-9B9B-F8A6A525739E}">
      <dgm:prSet/>
      <dgm:spPr/>
      <dgm:t>
        <a:bodyPr/>
        <a:lstStyle/>
        <a:p>
          <a:endParaRPr lang="fi-FI"/>
        </a:p>
      </dgm:t>
    </dgm:pt>
    <dgm:pt modelId="{6930ABCC-6F76-BA4D-8A48-927E2E2B68B9}" type="sibTrans" cxnId="{AECD2223-25B7-D94F-9B9B-F8A6A525739E}">
      <dgm:prSet/>
      <dgm:spPr/>
      <dgm:t>
        <a:bodyPr/>
        <a:lstStyle/>
        <a:p>
          <a:endParaRPr lang="fi-FI"/>
        </a:p>
      </dgm:t>
    </dgm:pt>
    <dgm:pt modelId="{6E671A60-9E96-9042-BB56-A2F99669D44C}">
      <dgm:prSet/>
      <dgm:spPr>
        <a:ln>
          <a:noFill/>
        </a:ln>
      </dgm:spPr>
      <dgm:t>
        <a:bodyPr/>
        <a:lstStyle/>
        <a:p>
          <a:pPr algn="l"/>
          <a:r>
            <a:rPr lang="fi-FI" dirty="0"/>
            <a:t>Toiminnan vakiinnuttaminen ja laajentaminen sekä yhteisöllinen toimintakulttuuri ja verkostoituminen</a:t>
          </a:r>
        </a:p>
      </dgm:t>
    </dgm:pt>
    <dgm:pt modelId="{9559CC95-C53E-C148-98B8-71F9F82BC243}" type="parTrans" cxnId="{620623D7-63A8-8941-A581-394AC16F45CF}">
      <dgm:prSet/>
      <dgm:spPr/>
      <dgm:t>
        <a:bodyPr/>
        <a:lstStyle/>
        <a:p>
          <a:endParaRPr lang="fi-FI"/>
        </a:p>
      </dgm:t>
    </dgm:pt>
    <dgm:pt modelId="{4B19C062-B368-B54A-A020-28C5CE26A09D}" type="sibTrans" cxnId="{620623D7-63A8-8941-A581-394AC16F45CF}">
      <dgm:prSet/>
      <dgm:spPr/>
      <dgm:t>
        <a:bodyPr/>
        <a:lstStyle/>
        <a:p>
          <a:endParaRPr lang="fi-FI"/>
        </a:p>
      </dgm:t>
    </dgm:pt>
    <dgm:pt modelId="{C255623D-0A0C-3C4B-88D1-539EFB2DCDEF}">
      <dgm:prSet custT="1"/>
      <dgm:spPr>
        <a:solidFill>
          <a:schemeClr val="accent6">
            <a:lumMod val="60000"/>
            <a:lumOff val="40000"/>
          </a:schemeClr>
        </a:solidFill>
      </dgm:spPr>
      <dgm:t>
        <a:bodyPr/>
        <a:lstStyle/>
        <a:p>
          <a:endParaRPr lang="fi-FI" sz="1400" dirty="0"/>
        </a:p>
        <a:p>
          <a:r>
            <a:rPr lang="fi-FI" sz="1900" dirty="0"/>
            <a:t>Tutoropettajatoiminnan kehittämistyö kehittämistiimien avulla</a:t>
          </a:r>
        </a:p>
        <a:p>
          <a:endParaRPr lang="fi-FI" sz="1400" dirty="0"/>
        </a:p>
      </dgm:t>
    </dgm:pt>
    <dgm:pt modelId="{14E09073-47B0-554B-9019-13071312407B}" type="parTrans" cxnId="{10F11995-88F3-D142-A57F-92562F81DFCA}">
      <dgm:prSet/>
      <dgm:spPr/>
      <dgm:t>
        <a:bodyPr/>
        <a:lstStyle/>
        <a:p>
          <a:endParaRPr lang="fi-FI"/>
        </a:p>
      </dgm:t>
    </dgm:pt>
    <dgm:pt modelId="{91C9D087-B39D-7A46-B56D-4637240D2114}" type="sibTrans" cxnId="{10F11995-88F3-D142-A57F-92562F81DFCA}">
      <dgm:prSet/>
      <dgm:spPr/>
      <dgm:t>
        <a:bodyPr/>
        <a:lstStyle/>
        <a:p>
          <a:endParaRPr lang="fi-FI"/>
        </a:p>
      </dgm:t>
    </dgm:pt>
    <dgm:pt modelId="{C75BC02A-8896-C740-88FA-961384D66241}">
      <dgm:prSet custT="1"/>
      <dgm:spPr>
        <a:ln>
          <a:noFill/>
        </a:ln>
      </dgm:spPr>
      <dgm:t>
        <a:bodyPr/>
        <a:lstStyle/>
        <a:p>
          <a:pPr algn="l"/>
          <a:r>
            <a:rPr lang="fi-FI" sz="2000" dirty="0"/>
            <a:t>Seitsemän taitavaa sisarusta:</a:t>
          </a:r>
        </a:p>
        <a:p>
          <a:pPr algn="l"/>
          <a:r>
            <a:rPr lang="fi-FI" sz="2000" dirty="0"/>
            <a:t>Toimintakulttuurin muutos</a:t>
          </a:r>
        </a:p>
        <a:p>
          <a:pPr algn="l"/>
          <a:r>
            <a:rPr lang="fi-FI" sz="2000" dirty="0"/>
            <a:t>Pedagogiikan uudistaminen</a:t>
          </a:r>
        </a:p>
        <a:p>
          <a:pPr algn="l"/>
          <a:r>
            <a:rPr lang="fi-FI" sz="2000" dirty="0"/>
            <a:t>Digitaalisuuden hyödyntäminen</a:t>
          </a:r>
        </a:p>
        <a:p>
          <a:pPr algn="ctr"/>
          <a:endParaRPr lang="fi-FI" sz="1000" dirty="0"/>
        </a:p>
      </dgm:t>
    </dgm:pt>
    <dgm:pt modelId="{B32E7187-5E0C-D84D-8452-1EA92300D9F7}" type="parTrans" cxnId="{BDB1EA5E-BED5-3E48-8BB2-7BE6D7E60FD4}">
      <dgm:prSet/>
      <dgm:spPr/>
      <dgm:t>
        <a:bodyPr/>
        <a:lstStyle/>
        <a:p>
          <a:endParaRPr lang="fi-FI"/>
        </a:p>
      </dgm:t>
    </dgm:pt>
    <dgm:pt modelId="{94BDE506-ABCC-9840-926F-F8CF359C774C}" type="sibTrans" cxnId="{BDB1EA5E-BED5-3E48-8BB2-7BE6D7E60FD4}">
      <dgm:prSet/>
      <dgm:spPr/>
      <dgm:t>
        <a:bodyPr/>
        <a:lstStyle/>
        <a:p>
          <a:endParaRPr lang="fi-FI"/>
        </a:p>
      </dgm:t>
    </dgm:pt>
    <dgm:pt modelId="{0A1EB4CD-E8F5-4017-AB81-942C120885B2}">
      <dgm:prSet custT="1"/>
      <dgm:spPr>
        <a:solidFill>
          <a:schemeClr val="accent6">
            <a:lumMod val="60000"/>
            <a:lumOff val="40000"/>
          </a:schemeClr>
        </a:solidFill>
      </dgm:spPr>
      <dgm:t>
        <a:bodyPr/>
        <a:lstStyle/>
        <a:p>
          <a:endParaRPr lang="fi-FI" sz="1900" dirty="0">
            <a:cs typeface="Calibri Light" panose="020F0302020204030204"/>
          </a:endParaRPr>
        </a:p>
        <a:p>
          <a:r>
            <a:rPr lang="fi-FI" sz="1900" dirty="0">
              <a:cs typeface="Calibri Light" panose="020F0302020204030204"/>
            </a:rPr>
            <a:t>Valtakunnallisten</a:t>
          </a:r>
          <a:r>
            <a:rPr lang="fi-FI" sz="1900" baseline="0" dirty="0">
              <a:cs typeface="Calibri Light" panose="020F0302020204030204"/>
            </a:rPr>
            <a:t> verkostojen verkostoituminen</a:t>
          </a:r>
        </a:p>
      </dgm:t>
    </dgm:pt>
    <dgm:pt modelId="{51B3337B-A726-4D8E-B00D-B01D3E57A285}" type="parTrans" cxnId="{EECAFA70-5F7F-4FD1-A244-B941571ECC22}">
      <dgm:prSet/>
      <dgm:spPr/>
      <dgm:t>
        <a:bodyPr/>
        <a:lstStyle/>
        <a:p>
          <a:endParaRPr lang="fi-FI"/>
        </a:p>
      </dgm:t>
    </dgm:pt>
    <dgm:pt modelId="{038AC241-DCCD-43B7-A51F-56BBF5B5DCE6}" type="sibTrans" cxnId="{EECAFA70-5F7F-4FD1-A244-B941571ECC22}">
      <dgm:prSet/>
      <dgm:spPr/>
      <dgm:t>
        <a:bodyPr/>
        <a:lstStyle/>
        <a:p>
          <a:endParaRPr lang="fi-FI"/>
        </a:p>
      </dgm:t>
    </dgm:pt>
    <dgm:pt modelId="{8822E98F-4F70-E645-BB3B-DB8AAF993FBF}">
      <dgm:prSet custT="1"/>
      <dgm:spPr>
        <a:solidFill>
          <a:schemeClr val="accent6">
            <a:lumMod val="60000"/>
            <a:lumOff val="40000"/>
          </a:schemeClr>
        </a:solidFill>
      </dgm:spPr>
      <dgm:t>
        <a:bodyPr/>
        <a:lstStyle/>
        <a:p>
          <a:r>
            <a:rPr lang="fi-FI" sz="1900" dirty="0"/>
            <a:t>Tutoropettajaverkoston alueellinen </a:t>
          </a:r>
        </a:p>
        <a:p>
          <a:r>
            <a:rPr lang="fi-FI" sz="1900" dirty="0"/>
            <a:t>verkostoituminen</a:t>
          </a:r>
        </a:p>
      </dgm:t>
    </dgm:pt>
    <dgm:pt modelId="{F0333FA2-C87E-C244-94ED-76B48C29405E}" type="sibTrans" cxnId="{E4B98E82-7891-F24D-A8FB-77FFC663F34D}">
      <dgm:prSet/>
      <dgm:spPr/>
      <dgm:t>
        <a:bodyPr/>
        <a:lstStyle/>
        <a:p>
          <a:endParaRPr lang="fi-FI"/>
        </a:p>
      </dgm:t>
    </dgm:pt>
    <dgm:pt modelId="{7020A952-C8F7-174C-8FDB-AAAC30077245}" type="parTrans" cxnId="{E4B98E82-7891-F24D-A8FB-77FFC663F34D}">
      <dgm:prSet/>
      <dgm:spPr/>
      <dgm:t>
        <a:bodyPr/>
        <a:lstStyle/>
        <a:p>
          <a:endParaRPr lang="fi-FI"/>
        </a:p>
      </dgm:t>
    </dgm:pt>
    <dgm:pt modelId="{3FF1364E-7417-0B4A-A101-F4225DE5135B}" type="pres">
      <dgm:prSet presAssocID="{FF878C84-D6CA-7A4E-92EA-D42BEEDE688A}" presName="theList" presStyleCnt="0">
        <dgm:presLayoutVars>
          <dgm:dir/>
          <dgm:animLvl val="lvl"/>
          <dgm:resizeHandles val="exact"/>
        </dgm:presLayoutVars>
      </dgm:prSet>
      <dgm:spPr/>
    </dgm:pt>
    <dgm:pt modelId="{BFB6260F-AB86-5C4E-A1B9-08DDFF10A354}" type="pres">
      <dgm:prSet presAssocID="{68A270A2-ED36-DD45-9B39-5C9C5371AFFF}" presName="compNode" presStyleCnt="0"/>
      <dgm:spPr/>
    </dgm:pt>
    <dgm:pt modelId="{F73C9353-E834-E44B-97BD-1A472E725D09}" type="pres">
      <dgm:prSet presAssocID="{68A270A2-ED36-DD45-9B39-5C9C5371AFFF}" presName="aNode" presStyleLbl="bgShp" presStyleIdx="0" presStyleCnt="4"/>
      <dgm:spPr/>
    </dgm:pt>
    <dgm:pt modelId="{1597BB71-CC07-A847-A6A3-FF3C2BF29600}" type="pres">
      <dgm:prSet presAssocID="{68A270A2-ED36-DD45-9B39-5C9C5371AFFF}" presName="textNode" presStyleLbl="bgShp" presStyleIdx="0" presStyleCnt="4"/>
      <dgm:spPr/>
    </dgm:pt>
    <dgm:pt modelId="{068A7A38-5D25-9049-99E3-56DE2DAFE81C}" type="pres">
      <dgm:prSet presAssocID="{68A270A2-ED36-DD45-9B39-5C9C5371AFFF}" presName="compChildNode" presStyleCnt="0"/>
      <dgm:spPr/>
    </dgm:pt>
    <dgm:pt modelId="{A79D461E-ADD6-0843-A750-0CB4DDB4AA29}" type="pres">
      <dgm:prSet presAssocID="{68A270A2-ED36-DD45-9B39-5C9C5371AFFF}" presName="theInnerList" presStyleCnt="0"/>
      <dgm:spPr/>
    </dgm:pt>
    <dgm:pt modelId="{A3F702FF-5F8E-FA48-A1A9-C6D4082D0FCD}" type="pres">
      <dgm:prSet presAssocID="{12C93DED-516D-F34B-BF1D-390D84B802B6}" presName="childNode" presStyleLbl="node1" presStyleIdx="0" presStyleCnt="3">
        <dgm:presLayoutVars>
          <dgm:bulletEnabled val="1"/>
        </dgm:presLayoutVars>
      </dgm:prSet>
      <dgm:spPr/>
    </dgm:pt>
    <dgm:pt modelId="{EF43805D-640B-124D-ADD0-836963C6491B}" type="pres">
      <dgm:prSet presAssocID="{12C93DED-516D-F34B-BF1D-390D84B802B6}" presName="aSpace2" presStyleCnt="0"/>
      <dgm:spPr/>
    </dgm:pt>
    <dgm:pt modelId="{813A7E5C-4A95-9148-8CC0-9651A640B280}" type="pres">
      <dgm:prSet presAssocID="{6E671A60-9E96-9042-BB56-A2F99669D44C}" presName="childNode" presStyleLbl="node1" presStyleIdx="1" presStyleCnt="3" custScaleY="186977">
        <dgm:presLayoutVars>
          <dgm:bulletEnabled val="1"/>
        </dgm:presLayoutVars>
      </dgm:prSet>
      <dgm:spPr/>
    </dgm:pt>
    <dgm:pt modelId="{BB797BEC-E1B6-514A-90C3-5C35AE6712E4}" type="pres">
      <dgm:prSet presAssocID="{68A270A2-ED36-DD45-9B39-5C9C5371AFFF}" presName="aSpace" presStyleCnt="0"/>
      <dgm:spPr/>
    </dgm:pt>
    <dgm:pt modelId="{C4C6B5F8-FCAB-7443-8798-E75118125FAC}" type="pres">
      <dgm:prSet presAssocID="{C255623D-0A0C-3C4B-88D1-539EFB2DCDEF}" presName="compNode" presStyleCnt="0"/>
      <dgm:spPr/>
    </dgm:pt>
    <dgm:pt modelId="{AAC15CE1-3FBB-9B45-8FB2-FB154210F183}" type="pres">
      <dgm:prSet presAssocID="{C255623D-0A0C-3C4B-88D1-539EFB2DCDEF}" presName="aNode" presStyleLbl="bgShp" presStyleIdx="1" presStyleCnt="4" custScaleX="111286" custLinFactNeighborX="1992" custLinFactNeighborY="-553"/>
      <dgm:spPr/>
    </dgm:pt>
    <dgm:pt modelId="{4B6E88CF-BC45-7542-931E-B3A69A3B76DB}" type="pres">
      <dgm:prSet presAssocID="{C255623D-0A0C-3C4B-88D1-539EFB2DCDEF}" presName="textNode" presStyleLbl="bgShp" presStyleIdx="1" presStyleCnt="4"/>
      <dgm:spPr/>
    </dgm:pt>
    <dgm:pt modelId="{D3AAE017-D60B-0E41-B4EE-1B1C0245C3F5}" type="pres">
      <dgm:prSet presAssocID="{C255623D-0A0C-3C4B-88D1-539EFB2DCDEF}" presName="compChildNode" presStyleCnt="0"/>
      <dgm:spPr/>
    </dgm:pt>
    <dgm:pt modelId="{E5E39A06-B99C-2B46-8D6E-3910F8399453}" type="pres">
      <dgm:prSet presAssocID="{C255623D-0A0C-3C4B-88D1-539EFB2DCDEF}" presName="theInnerList" presStyleCnt="0"/>
      <dgm:spPr/>
    </dgm:pt>
    <dgm:pt modelId="{C805B421-ACF1-594E-BAAE-1B6800CCB58D}" type="pres">
      <dgm:prSet presAssocID="{C75BC02A-8896-C740-88FA-961384D66241}" presName="childNode" presStyleLbl="node1" presStyleIdx="2" presStyleCnt="3" custScaleX="114181" custScaleY="112365" custLinFactNeighborX="-822" custLinFactNeighborY="4367">
        <dgm:presLayoutVars>
          <dgm:bulletEnabled val="1"/>
        </dgm:presLayoutVars>
      </dgm:prSet>
      <dgm:spPr/>
    </dgm:pt>
    <dgm:pt modelId="{3A14C06A-95FA-9D4E-AC18-4C01231B08BF}" type="pres">
      <dgm:prSet presAssocID="{C255623D-0A0C-3C4B-88D1-539EFB2DCDEF}" presName="aSpace" presStyleCnt="0"/>
      <dgm:spPr/>
    </dgm:pt>
    <dgm:pt modelId="{7D7D317A-3F37-B644-8A94-F8927570C819}" type="pres">
      <dgm:prSet presAssocID="{8822E98F-4F70-E645-BB3B-DB8AAF993FBF}" presName="compNode" presStyleCnt="0"/>
      <dgm:spPr/>
    </dgm:pt>
    <dgm:pt modelId="{874CFB87-9922-834F-A275-746CF5AF17D5}" type="pres">
      <dgm:prSet presAssocID="{8822E98F-4F70-E645-BB3B-DB8AAF993FBF}" presName="aNode" presStyleLbl="bgShp" presStyleIdx="2" presStyleCnt="4"/>
      <dgm:spPr/>
    </dgm:pt>
    <dgm:pt modelId="{F5350989-C61A-9E43-9B39-F120522A5086}" type="pres">
      <dgm:prSet presAssocID="{8822E98F-4F70-E645-BB3B-DB8AAF993FBF}" presName="textNode" presStyleLbl="bgShp" presStyleIdx="2" presStyleCnt="4"/>
      <dgm:spPr/>
    </dgm:pt>
    <dgm:pt modelId="{1A358FBF-6859-CF4E-857D-29C93FC8371E}" type="pres">
      <dgm:prSet presAssocID="{8822E98F-4F70-E645-BB3B-DB8AAF993FBF}" presName="compChildNode" presStyleCnt="0"/>
      <dgm:spPr/>
    </dgm:pt>
    <dgm:pt modelId="{CEC38B98-6ED6-C14B-9B03-05A0FD34C22E}" type="pres">
      <dgm:prSet presAssocID="{8822E98F-4F70-E645-BB3B-DB8AAF993FBF}" presName="theInnerList" presStyleCnt="0"/>
      <dgm:spPr/>
    </dgm:pt>
    <dgm:pt modelId="{7237C4C2-1E20-485B-9073-DB8E117E9BB8}" type="pres">
      <dgm:prSet presAssocID="{8822E98F-4F70-E645-BB3B-DB8AAF993FBF}" presName="aSpace" presStyleCnt="0"/>
      <dgm:spPr/>
    </dgm:pt>
    <dgm:pt modelId="{23966C52-F3A5-4B9C-AAF9-81173B5BCE5B}" type="pres">
      <dgm:prSet presAssocID="{0A1EB4CD-E8F5-4017-AB81-942C120885B2}" presName="compNode" presStyleCnt="0"/>
      <dgm:spPr/>
    </dgm:pt>
    <dgm:pt modelId="{01DE0094-A22B-4C6E-BAC3-3159C009F1E6}" type="pres">
      <dgm:prSet presAssocID="{0A1EB4CD-E8F5-4017-AB81-942C120885B2}" presName="aNode" presStyleLbl="bgShp" presStyleIdx="3" presStyleCnt="4"/>
      <dgm:spPr/>
    </dgm:pt>
    <dgm:pt modelId="{A32FC795-430C-40F4-8D82-0827128406A5}" type="pres">
      <dgm:prSet presAssocID="{0A1EB4CD-E8F5-4017-AB81-942C120885B2}" presName="textNode" presStyleLbl="bgShp" presStyleIdx="3" presStyleCnt="4"/>
      <dgm:spPr/>
    </dgm:pt>
    <dgm:pt modelId="{BA7193A8-A3C9-42AB-A82F-60C511BCABB4}" type="pres">
      <dgm:prSet presAssocID="{0A1EB4CD-E8F5-4017-AB81-942C120885B2}" presName="compChildNode" presStyleCnt="0"/>
      <dgm:spPr/>
    </dgm:pt>
    <dgm:pt modelId="{725EE4E9-E0C7-414B-A732-1E64E1B601BE}" type="pres">
      <dgm:prSet presAssocID="{0A1EB4CD-E8F5-4017-AB81-942C120885B2}" presName="theInnerList" presStyleCnt="0"/>
      <dgm:spPr/>
    </dgm:pt>
  </dgm:ptLst>
  <dgm:cxnLst>
    <dgm:cxn modelId="{8FE17B07-CA40-46ED-9E74-089541E61E4E}" type="presOf" srcId="{0A1EB4CD-E8F5-4017-AB81-942C120885B2}" destId="{A32FC795-430C-40F4-8D82-0827128406A5}" srcOrd="1" destOrd="0" presId="urn:microsoft.com/office/officeart/2005/8/layout/lProcess2"/>
    <dgm:cxn modelId="{F89E330D-DBA9-44D6-A62C-A15ABB33A075}" type="presOf" srcId="{C255623D-0A0C-3C4B-88D1-539EFB2DCDEF}" destId="{AAC15CE1-3FBB-9B45-8FB2-FB154210F183}" srcOrd="0" destOrd="0" presId="urn:microsoft.com/office/officeart/2005/8/layout/lProcess2"/>
    <dgm:cxn modelId="{1C9E8E1A-4D31-2F49-9782-E508FA1E3370}" srcId="{FF878C84-D6CA-7A4E-92EA-D42BEEDE688A}" destId="{68A270A2-ED36-DD45-9B39-5C9C5371AFFF}" srcOrd="0" destOrd="0" parTransId="{A6F8500D-F924-534E-BA2D-D8CED8C3C49A}" sibTransId="{F9846F81-52AE-F74A-BF99-75059FACC932}"/>
    <dgm:cxn modelId="{82A55220-AC3C-4D41-ACCC-D281F5154D78}" type="presOf" srcId="{6E671A60-9E96-9042-BB56-A2F99669D44C}" destId="{813A7E5C-4A95-9148-8CC0-9651A640B280}" srcOrd="0" destOrd="0" presId="urn:microsoft.com/office/officeart/2005/8/layout/lProcess2"/>
    <dgm:cxn modelId="{AECD2223-25B7-D94F-9B9B-F8A6A525739E}" srcId="{68A270A2-ED36-DD45-9B39-5C9C5371AFFF}" destId="{12C93DED-516D-F34B-BF1D-390D84B802B6}" srcOrd="0" destOrd="0" parTransId="{8C46A3B3-91C4-3040-92F1-C5E2F16E395F}" sibTransId="{6930ABCC-6F76-BA4D-8A48-927E2E2B68B9}"/>
    <dgm:cxn modelId="{A021305B-73DD-40C3-9C39-9F8E878811E9}" type="presOf" srcId="{FF878C84-D6CA-7A4E-92EA-D42BEEDE688A}" destId="{3FF1364E-7417-0B4A-A101-F4225DE5135B}" srcOrd="0" destOrd="0" presId="urn:microsoft.com/office/officeart/2005/8/layout/lProcess2"/>
    <dgm:cxn modelId="{078FA85D-475E-41F5-9825-13CC478AB478}" type="presOf" srcId="{8822E98F-4F70-E645-BB3B-DB8AAF993FBF}" destId="{874CFB87-9922-834F-A275-746CF5AF17D5}" srcOrd="0" destOrd="0" presId="urn:microsoft.com/office/officeart/2005/8/layout/lProcess2"/>
    <dgm:cxn modelId="{BDB1EA5E-BED5-3E48-8BB2-7BE6D7E60FD4}" srcId="{C255623D-0A0C-3C4B-88D1-539EFB2DCDEF}" destId="{C75BC02A-8896-C740-88FA-961384D66241}" srcOrd="0" destOrd="0" parTransId="{B32E7187-5E0C-D84D-8452-1EA92300D9F7}" sibTransId="{94BDE506-ABCC-9840-926F-F8CF359C774C}"/>
    <dgm:cxn modelId="{594E1F4C-08C7-47DA-A307-D95338DE632E}" type="presOf" srcId="{12C93DED-516D-F34B-BF1D-390D84B802B6}" destId="{A3F702FF-5F8E-FA48-A1A9-C6D4082D0FCD}" srcOrd="0" destOrd="0" presId="urn:microsoft.com/office/officeart/2005/8/layout/lProcess2"/>
    <dgm:cxn modelId="{EECAFA70-5F7F-4FD1-A244-B941571ECC22}" srcId="{FF878C84-D6CA-7A4E-92EA-D42BEEDE688A}" destId="{0A1EB4CD-E8F5-4017-AB81-942C120885B2}" srcOrd="3" destOrd="0" parTransId="{51B3337B-A726-4D8E-B00D-B01D3E57A285}" sibTransId="{038AC241-DCCD-43B7-A51F-56BBF5B5DCE6}"/>
    <dgm:cxn modelId="{96733A56-DDCC-4FA5-9205-4A52E91068E2}" type="presOf" srcId="{68A270A2-ED36-DD45-9B39-5C9C5371AFFF}" destId="{F73C9353-E834-E44B-97BD-1A472E725D09}" srcOrd="0" destOrd="0" presId="urn:microsoft.com/office/officeart/2005/8/layout/lProcess2"/>
    <dgm:cxn modelId="{ACCB497B-CFB5-4215-ACA9-73D77E8E45F4}" type="presOf" srcId="{C255623D-0A0C-3C4B-88D1-539EFB2DCDEF}" destId="{4B6E88CF-BC45-7542-931E-B3A69A3B76DB}" srcOrd="1" destOrd="0" presId="urn:microsoft.com/office/officeart/2005/8/layout/lProcess2"/>
    <dgm:cxn modelId="{E4B98E82-7891-F24D-A8FB-77FFC663F34D}" srcId="{FF878C84-D6CA-7A4E-92EA-D42BEEDE688A}" destId="{8822E98F-4F70-E645-BB3B-DB8AAF993FBF}" srcOrd="2" destOrd="0" parTransId="{7020A952-C8F7-174C-8FDB-AAAC30077245}" sibTransId="{F0333FA2-C87E-C244-94ED-76B48C29405E}"/>
    <dgm:cxn modelId="{10F11995-88F3-D142-A57F-92562F81DFCA}" srcId="{FF878C84-D6CA-7A4E-92EA-D42BEEDE688A}" destId="{C255623D-0A0C-3C4B-88D1-539EFB2DCDEF}" srcOrd="1" destOrd="0" parTransId="{14E09073-47B0-554B-9019-13071312407B}" sibTransId="{91C9D087-B39D-7A46-B56D-4637240D2114}"/>
    <dgm:cxn modelId="{B1F346B6-3678-485F-8352-150CD9AEFCA6}" type="presOf" srcId="{C75BC02A-8896-C740-88FA-961384D66241}" destId="{C805B421-ACF1-594E-BAAE-1B6800CCB58D}" srcOrd="0" destOrd="0" presId="urn:microsoft.com/office/officeart/2005/8/layout/lProcess2"/>
    <dgm:cxn modelId="{620623D7-63A8-8941-A581-394AC16F45CF}" srcId="{68A270A2-ED36-DD45-9B39-5C9C5371AFFF}" destId="{6E671A60-9E96-9042-BB56-A2F99669D44C}" srcOrd="1" destOrd="0" parTransId="{9559CC95-C53E-C148-98B8-71F9F82BC243}" sibTransId="{4B19C062-B368-B54A-A020-28C5CE26A09D}"/>
    <dgm:cxn modelId="{404667D7-2435-4556-B96C-31B422E2FA89}" type="presOf" srcId="{0A1EB4CD-E8F5-4017-AB81-942C120885B2}" destId="{01DE0094-A22B-4C6E-BAC3-3159C009F1E6}" srcOrd="0" destOrd="0" presId="urn:microsoft.com/office/officeart/2005/8/layout/lProcess2"/>
    <dgm:cxn modelId="{28EE1AEC-F670-429B-8BF7-942CC60666BD}" type="presOf" srcId="{8822E98F-4F70-E645-BB3B-DB8AAF993FBF}" destId="{F5350989-C61A-9E43-9B39-F120522A5086}" srcOrd="1" destOrd="0" presId="urn:microsoft.com/office/officeart/2005/8/layout/lProcess2"/>
    <dgm:cxn modelId="{95C8A1EC-8A67-4537-938B-D4C9B1C81AC8}" type="presOf" srcId="{68A270A2-ED36-DD45-9B39-5C9C5371AFFF}" destId="{1597BB71-CC07-A847-A6A3-FF3C2BF29600}" srcOrd="1" destOrd="0" presId="urn:microsoft.com/office/officeart/2005/8/layout/lProcess2"/>
    <dgm:cxn modelId="{4A92F012-AC39-48AD-BC8F-C3860EC94CB4}" type="presParOf" srcId="{3FF1364E-7417-0B4A-A101-F4225DE5135B}" destId="{BFB6260F-AB86-5C4E-A1B9-08DDFF10A354}" srcOrd="0" destOrd="0" presId="urn:microsoft.com/office/officeart/2005/8/layout/lProcess2"/>
    <dgm:cxn modelId="{C6383282-3114-4587-9CFC-71BC18B4BAB7}" type="presParOf" srcId="{BFB6260F-AB86-5C4E-A1B9-08DDFF10A354}" destId="{F73C9353-E834-E44B-97BD-1A472E725D09}" srcOrd="0" destOrd="0" presId="urn:microsoft.com/office/officeart/2005/8/layout/lProcess2"/>
    <dgm:cxn modelId="{D42734D9-D6FD-45ED-9EA2-3B0E5B26448C}" type="presParOf" srcId="{BFB6260F-AB86-5C4E-A1B9-08DDFF10A354}" destId="{1597BB71-CC07-A847-A6A3-FF3C2BF29600}" srcOrd="1" destOrd="0" presId="urn:microsoft.com/office/officeart/2005/8/layout/lProcess2"/>
    <dgm:cxn modelId="{FEB00863-36B2-42EE-B123-672D0D1B6426}" type="presParOf" srcId="{BFB6260F-AB86-5C4E-A1B9-08DDFF10A354}" destId="{068A7A38-5D25-9049-99E3-56DE2DAFE81C}" srcOrd="2" destOrd="0" presId="urn:microsoft.com/office/officeart/2005/8/layout/lProcess2"/>
    <dgm:cxn modelId="{409578F7-9E75-4DFF-B172-9AF544EC0773}" type="presParOf" srcId="{068A7A38-5D25-9049-99E3-56DE2DAFE81C}" destId="{A79D461E-ADD6-0843-A750-0CB4DDB4AA29}" srcOrd="0" destOrd="0" presId="urn:microsoft.com/office/officeart/2005/8/layout/lProcess2"/>
    <dgm:cxn modelId="{7CA74A00-7052-4A67-A837-FDF1B7762CBE}" type="presParOf" srcId="{A79D461E-ADD6-0843-A750-0CB4DDB4AA29}" destId="{A3F702FF-5F8E-FA48-A1A9-C6D4082D0FCD}" srcOrd="0" destOrd="0" presId="urn:microsoft.com/office/officeart/2005/8/layout/lProcess2"/>
    <dgm:cxn modelId="{36CE2467-565C-47C5-9BCB-0D7938DE93AD}" type="presParOf" srcId="{A79D461E-ADD6-0843-A750-0CB4DDB4AA29}" destId="{EF43805D-640B-124D-ADD0-836963C6491B}" srcOrd="1" destOrd="0" presId="urn:microsoft.com/office/officeart/2005/8/layout/lProcess2"/>
    <dgm:cxn modelId="{5B1FC908-8DD3-4672-B620-39F121CCBDED}" type="presParOf" srcId="{A79D461E-ADD6-0843-A750-0CB4DDB4AA29}" destId="{813A7E5C-4A95-9148-8CC0-9651A640B280}" srcOrd="2" destOrd="0" presId="urn:microsoft.com/office/officeart/2005/8/layout/lProcess2"/>
    <dgm:cxn modelId="{0F7E17B4-64F5-42AD-B42E-91F50640B078}" type="presParOf" srcId="{3FF1364E-7417-0B4A-A101-F4225DE5135B}" destId="{BB797BEC-E1B6-514A-90C3-5C35AE6712E4}" srcOrd="1" destOrd="0" presId="urn:microsoft.com/office/officeart/2005/8/layout/lProcess2"/>
    <dgm:cxn modelId="{4A3FD6BB-15F0-48DB-9B52-85EC4E18CBD7}" type="presParOf" srcId="{3FF1364E-7417-0B4A-A101-F4225DE5135B}" destId="{C4C6B5F8-FCAB-7443-8798-E75118125FAC}" srcOrd="2" destOrd="0" presId="urn:microsoft.com/office/officeart/2005/8/layout/lProcess2"/>
    <dgm:cxn modelId="{F424A305-1843-4A7E-9593-4A31A2F137C5}" type="presParOf" srcId="{C4C6B5F8-FCAB-7443-8798-E75118125FAC}" destId="{AAC15CE1-3FBB-9B45-8FB2-FB154210F183}" srcOrd="0" destOrd="0" presId="urn:microsoft.com/office/officeart/2005/8/layout/lProcess2"/>
    <dgm:cxn modelId="{CF44D7AD-5753-4FA5-A032-AC99AA46E500}" type="presParOf" srcId="{C4C6B5F8-FCAB-7443-8798-E75118125FAC}" destId="{4B6E88CF-BC45-7542-931E-B3A69A3B76DB}" srcOrd="1" destOrd="0" presId="urn:microsoft.com/office/officeart/2005/8/layout/lProcess2"/>
    <dgm:cxn modelId="{34B07233-B038-443E-B870-189173D570D7}" type="presParOf" srcId="{C4C6B5F8-FCAB-7443-8798-E75118125FAC}" destId="{D3AAE017-D60B-0E41-B4EE-1B1C0245C3F5}" srcOrd="2" destOrd="0" presId="urn:microsoft.com/office/officeart/2005/8/layout/lProcess2"/>
    <dgm:cxn modelId="{9ED97FF7-8F6C-4A43-B78E-EFAF64F6C77B}" type="presParOf" srcId="{D3AAE017-D60B-0E41-B4EE-1B1C0245C3F5}" destId="{E5E39A06-B99C-2B46-8D6E-3910F8399453}" srcOrd="0" destOrd="0" presId="urn:microsoft.com/office/officeart/2005/8/layout/lProcess2"/>
    <dgm:cxn modelId="{31F40114-45F9-481B-AEBD-4A8BB595C9AE}" type="presParOf" srcId="{E5E39A06-B99C-2B46-8D6E-3910F8399453}" destId="{C805B421-ACF1-594E-BAAE-1B6800CCB58D}" srcOrd="0" destOrd="0" presId="urn:microsoft.com/office/officeart/2005/8/layout/lProcess2"/>
    <dgm:cxn modelId="{282C45FE-9D6A-4473-97D0-BC8A37827D55}" type="presParOf" srcId="{3FF1364E-7417-0B4A-A101-F4225DE5135B}" destId="{3A14C06A-95FA-9D4E-AC18-4C01231B08BF}" srcOrd="3" destOrd="0" presId="urn:microsoft.com/office/officeart/2005/8/layout/lProcess2"/>
    <dgm:cxn modelId="{0E911154-8169-45AD-B81A-D29CE4150714}" type="presParOf" srcId="{3FF1364E-7417-0B4A-A101-F4225DE5135B}" destId="{7D7D317A-3F37-B644-8A94-F8927570C819}" srcOrd="4" destOrd="0" presId="urn:microsoft.com/office/officeart/2005/8/layout/lProcess2"/>
    <dgm:cxn modelId="{CD739F4F-497D-4A57-A9B6-A125EEE325FE}" type="presParOf" srcId="{7D7D317A-3F37-B644-8A94-F8927570C819}" destId="{874CFB87-9922-834F-A275-746CF5AF17D5}" srcOrd="0" destOrd="0" presId="urn:microsoft.com/office/officeart/2005/8/layout/lProcess2"/>
    <dgm:cxn modelId="{EDE16738-6D84-4424-AC5D-7E7825A5CCB8}" type="presParOf" srcId="{7D7D317A-3F37-B644-8A94-F8927570C819}" destId="{F5350989-C61A-9E43-9B39-F120522A5086}" srcOrd="1" destOrd="0" presId="urn:microsoft.com/office/officeart/2005/8/layout/lProcess2"/>
    <dgm:cxn modelId="{14265650-37E5-46BA-93A1-31805957DC82}" type="presParOf" srcId="{7D7D317A-3F37-B644-8A94-F8927570C819}" destId="{1A358FBF-6859-CF4E-857D-29C93FC8371E}" srcOrd="2" destOrd="0" presId="urn:microsoft.com/office/officeart/2005/8/layout/lProcess2"/>
    <dgm:cxn modelId="{C53BC120-3A71-4311-86A5-443CB527292A}" type="presParOf" srcId="{1A358FBF-6859-CF4E-857D-29C93FC8371E}" destId="{CEC38B98-6ED6-C14B-9B03-05A0FD34C22E}" srcOrd="0" destOrd="0" presId="urn:microsoft.com/office/officeart/2005/8/layout/lProcess2"/>
    <dgm:cxn modelId="{3EFF8351-07DB-4C9A-82D3-D90F805F9164}" type="presParOf" srcId="{3FF1364E-7417-0B4A-A101-F4225DE5135B}" destId="{7237C4C2-1E20-485B-9073-DB8E117E9BB8}" srcOrd="5" destOrd="0" presId="urn:microsoft.com/office/officeart/2005/8/layout/lProcess2"/>
    <dgm:cxn modelId="{6DC698EA-9E0C-4628-AE50-1C64B6867C79}" type="presParOf" srcId="{3FF1364E-7417-0B4A-A101-F4225DE5135B}" destId="{23966C52-F3A5-4B9C-AAF9-81173B5BCE5B}" srcOrd="6" destOrd="0" presId="urn:microsoft.com/office/officeart/2005/8/layout/lProcess2"/>
    <dgm:cxn modelId="{FFD0FD53-07C8-4441-ACB7-E2EC150B17C2}" type="presParOf" srcId="{23966C52-F3A5-4B9C-AAF9-81173B5BCE5B}" destId="{01DE0094-A22B-4C6E-BAC3-3159C009F1E6}" srcOrd="0" destOrd="0" presId="urn:microsoft.com/office/officeart/2005/8/layout/lProcess2"/>
    <dgm:cxn modelId="{83964BC4-FA08-4A22-9EA3-47AD9597AAC0}" type="presParOf" srcId="{23966C52-F3A5-4B9C-AAF9-81173B5BCE5B}" destId="{A32FC795-430C-40F4-8D82-0827128406A5}" srcOrd="1" destOrd="0" presId="urn:microsoft.com/office/officeart/2005/8/layout/lProcess2"/>
    <dgm:cxn modelId="{819AC558-C8EB-4684-9ECA-5361FF58409B}" type="presParOf" srcId="{23966C52-F3A5-4B9C-AAF9-81173B5BCE5B}" destId="{BA7193A8-A3C9-42AB-A82F-60C511BCABB4}" srcOrd="2" destOrd="0" presId="urn:microsoft.com/office/officeart/2005/8/layout/lProcess2"/>
    <dgm:cxn modelId="{A99C35E6-3E2E-47D9-9612-20AEC8C5E401}" type="presParOf" srcId="{BA7193A8-A3C9-42AB-A82F-60C511BCABB4}" destId="{725EE4E9-E0C7-414B-A732-1E64E1B601BE}"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C6FFBD-18F1-4E30-9055-C5AE97071EBA}">
      <dsp:nvSpPr>
        <dsp:cNvPr id="0" name=""/>
        <dsp:cNvSpPr/>
      </dsp:nvSpPr>
      <dsp:spPr>
        <a:xfrm>
          <a:off x="0" y="5739"/>
          <a:ext cx="6578235" cy="14423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C7CFF7-04E2-4EC5-B841-96A1EFAC80F7}">
      <dsp:nvSpPr>
        <dsp:cNvPr id="0" name=""/>
        <dsp:cNvSpPr/>
      </dsp:nvSpPr>
      <dsp:spPr>
        <a:xfrm>
          <a:off x="43631" y="38192"/>
          <a:ext cx="79407" cy="7933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21BBF25-87F1-420F-A0CB-BA3A61195DC7}">
      <dsp:nvSpPr>
        <dsp:cNvPr id="0" name=""/>
        <dsp:cNvSpPr/>
      </dsp:nvSpPr>
      <dsp:spPr>
        <a:xfrm>
          <a:off x="166671" y="5739"/>
          <a:ext cx="5683741" cy="18750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8446" tIns="198446" rIns="198446" bIns="198446" numCol="1" spcCol="1270" anchor="ctr" anchorCtr="0">
          <a:noAutofit/>
        </a:bodyPr>
        <a:lstStyle/>
        <a:p>
          <a:pPr marL="0" lvl="0" indent="0" algn="l" defTabSz="1244600">
            <a:lnSpc>
              <a:spcPct val="90000"/>
            </a:lnSpc>
            <a:spcBef>
              <a:spcPct val="0"/>
            </a:spcBef>
            <a:spcAft>
              <a:spcPct val="35000"/>
            </a:spcAft>
            <a:buNone/>
          </a:pPr>
          <a:endParaRPr lang="fi-FI" sz="2800" kern="1200" dirty="0">
            <a:solidFill>
              <a:schemeClr val="tx1"/>
            </a:solidFill>
          </a:endParaRPr>
        </a:p>
        <a:p>
          <a:pPr marL="0" lvl="0" indent="0" algn="l" defTabSz="1244600">
            <a:lnSpc>
              <a:spcPct val="90000"/>
            </a:lnSpc>
            <a:spcBef>
              <a:spcPct val="0"/>
            </a:spcBef>
            <a:spcAft>
              <a:spcPct val="35000"/>
            </a:spcAft>
            <a:buNone/>
          </a:pPr>
          <a:endParaRPr lang="fi-FI" sz="2800" kern="1200" dirty="0">
            <a:solidFill>
              <a:schemeClr val="tx1"/>
            </a:solidFill>
          </a:endParaRPr>
        </a:p>
        <a:p>
          <a:pPr marL="0" lvl="0" indent="0" algn="l" defTabSz="1244600">
            <a:lnSpc>
              <a:spcPct val="90000"/>
            </a:lnSpc>
            <a:spcBef>
              <a:spcPct val="0"/>
            </a:spcBef>
            <a:spcAft>
              <a:spcPct val="35000"/>
            </a:spcAft>
            <a:buNone/>
          </a:pPr>
          <a:r>
            <a:rPr lang="fi-FI" sz="2800" kern="1200" dirty="0">
              <a:solidFill>
                <a:schemeClr val="tx1"/>
              </a:solidFill>
            </a:rPr>
            <a:t>Rehtorin näkökulmien selkeyttäminen johdon sitouttamiseen ja tutoropettajatoiminnan hyödyntämiseen koulun kehittämisessä</a:t>
          </a:r>
          <a:endParaRPr lang="en-US" sz="2800" kern="1200" dirty="0">
            <a:solidFill>
              <a:schemeClr val="tx1"/>
            </a:solidFill>
          </a:endParaRPr>
        </a:p>
      </dsp:txBody>
      <dsp:txXfrm>
        <a:off x="166671" y="5739"/>
        <a:ext cx="5683741" cy="1875078"/>
      </dsp:txXfrm>
    </dsp:sp>
    <dsp:sp modelId="{895F62CC-1AB4-4517-90AF-A3D0EE8F3498}">
      <dsp:nvSpPr>
        <dsp:cNvPr id="0" name=""/>
        <dsp:cNvSpPr/>
      </dsp:nvSpPr>
      <dsp:spPr>
        <a:xfrm>
          <a:off x="0" y="2652604"/>
          <a:ext cx="6578235" cy="14423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6012172-2FB4-4EC3-8EDF-B18FE4CA874E}">
      <dsp:nvSpPr>
        <dsp:cNvPr id="0" name=""/>
        <dsp:cNvSpPr/>
      </dsp:nvSpPr>
      <dsp:spPr>
        <a:xfrm>
          <a:off x="43631" y="2105586"/>
          <a:ext cx="79407" cy="7933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63D561A-B732-49F0-9F9D-80484C258530}">
      <dsp:nvSpPr>
        <dsp:cNvPr id="0" name=""/>
        <dsp:cNvSpPr/>
      </dsp:nvSpPr>
      <dsp:spPr>
        <a:xfrm>
          <a:off x="166671" y="2073133"/>
          <a:ext cx="5683741" cy="18750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8446" tIns="198446" rIns="198446" bIns="198446" numCol="1" spcCol="1270" anchor="ctr" anchorCtr="0">
          <a:noAutofit/>
        </a:bodyPr>
        <a:lstStyle/>
        <a:p>
          <a:pPr marL="0" lvl="0" indent="0" algn="l" defTabSz="1244600">
            <a:lnSpc>
              <a:spcPct val="90000"/>
            </a:lnSpc>
            <a:spcBef>
              <a:spcPct val="0"/>
            </a:spcBef>
            <a:spcAft>
              <a:spcPct val="35000"/>
            </a:spcAft>
            <a:buNone/>
          </a:pPr>
          <a:endParaRPr lang="fi-FI" sz="2800" kern="1200" dirty="0">
            <a:solidFill>
              <a:schemeClr val="tx1"/>
            </a:solidFill>
          </a:endParaRPr>
        </a:p>
        <a:p>
          <a:pPr marL="0" lvl="0" indent="0" algn="l" defTabSz="1244600">
            <a:lnSpc>
              <a:spcPct val="90000"/>
            </a:lnSpc>
            <a:spcBef>
              <a:spcPct val="0"/>
            </a:spcBef>
            <a:spcAft>
              <a:spcPct val="35000"/>
            </a:spcAft>
            <a:buNone/>
          </a:pPr>
          <a:endParaRPr lang="fi-FI" sz="2800" kern="1200" dirty="0">
            <a:solidFill>
              <a:schemeClr val="tx1"/>
            </a:solidFill>
          </a:endParaRPr>
        </a:p>
        <a:p>
          <a:pPr marL="0" lvl="0" indent="0" algn="l" defTabSz="1244600">
            <a:lnSpc>
              <a:spcPct val="90000"/>
            </a:lnSpc>
            <a:spcBef>
              <a:spcPct val="0"/>
            </a:spcBef>
            <a:spcAft>
              <a:spcPct val="35000"/>
            </a:spcAft>
            <a:buNone/>
          </a:pPr>
          <a:r>
            <a:rPr lang="fi-FI" sz="2400" kern="1200" dirty="0">
              <a:solidFill>
                <a:schemeClr val="tx1"/>
              </a:solidFill>
            </a:rPr>
            <a:t>Tutoropettajatoiminnan nykytilanteen kartoittaminen ja </a:t>
          </a:r>
          <a:r>
            <a:rPr lang="fi-FI" sz="2400" b="1" kern="1200" dirty="0">
              <a:solidFill>
                <a:schemeClr val="tx1"/>
              </a:solidFill>
            </a:rPr>
            <a:t>tutortoiminnan avaaminen ja uusien ideoiden saaminen</a:t>
          </a:r>
          <a:endParaRPr lang="en-US" sz="2400" b="1" kern="1200" dirty="0">
            <a:solidFill>
              <a:schemeClr val="tx1"/>
            </a:solidFill>
          </a:endParaRPr>
        </a:p>
      </dsp:txBody>
      <dsp:txXfrm>
        <a:off x="166671" y="2073133"/>
        <a:ext cx="5683741" cy="1875078"/>
      </dsp:txXfrm>
    </dsp:sp>
    <dsp:sp modelId="{A3F5ECB1-7F90-44EC-9FB2-4B68678FB851}">
      <dsp:nvSpPr>
        <dsp:cNvPr id="0" name=""/>
        <dsp:cNvSpPr/>
      </dsp:nvSpPr>
      <dsp:spPr>
        <a:xfrm>
          <a:off x="0" y="4140527"/>
          <a:ext cx="6578235" cy="144236"/>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5D8F0A6-E34F-4B7F-BC6E-0D3ABD51CD33}">
      <dsp:nvSpPr>
        <dsp:cNvPr id="0" name=""/>
        <dsp:cNvSpPr/>
      </dsp:nvSpPr>
      <dsp:spPr>
        <a:xfrm>
          <a:off x="43631" y="4172980"/>
          <a:ext cx="79407" cy="7933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37471EC-20D6-4D96-B142-8B7F20661B56}">
      <dsp:nvSpPr>
        <dsp:cNvPr id="0" name=""/>
        <dsp:cNvSpPr/>
      </dsp:nvSpPr>
      <dsp:spPr>
        <a:xfrm>
          <a:off x="166671" y="4140527"/>
          <a:ext cx="5683741" cy="18750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8446" tIns="198446" rIns="198446" bIns="198446" numCol="1" spcCol="1270" anchor="ctr" anchorCtr="0">
          <a:noAutofit/>
        </a:bodyPr>
        <a:lstStyle/>
        <a:p>
          <a:pPr marL="0" lvl="0" indent="0" algn="l" defTabSz="1244600">
            <a:lnSpc>
              <a:spcPct val="90000"/>
            </a:lnSpc>
            <a:spcBef>
              <a:spcPct val="0"/>
            </a:spcBef>
            <a:spcAft>
              <a:spcPct val="35000"/>
            </a:spcAft>
            <a:buNone/>
          </a:pPr>
          <a:r>
            <a:rPr lang="fi-FI" sz="2800" kern="1200" dirty="0">
              <a:solidFill>
                <a:schemeClr val="tx1"/>
              </a:solidFill>
            </a:rPr>
            <a:t>Tutoropettajatoiminnan vakiinnuttamisen mallien pohdinta: rehtorin ja tutoropettajan roolit</a:t>
          </a:r>
        </a:p>
        <a:p>
          <a:pPr marL="0" lvl="0" indent="0" algn="l" defTabSz="1244600">
            <a:lnSpc>
              <a:spcPct val="90000"/>
            </a:lnSpc>
            <a:spcBef>
              <a:spcPct val="0"/>
            </a:spcBef>
            <a:spcAft>
              <a:spcPct val="35000"/>
            </a:spcAft>
            <a:buNone/>
          </a:pPr>
          <a:endParaRPr lang="en-US" sz="2800" kern="1200" dirty="0">
            <a:solidFill>
              <a:schemeClr val="tx1"/>
            </a:solidFill>
          </a:endParaRPr>
        </a:p>
      </dsp:txBody>
      <dsp:txXfrm>
        <a:off x="166671" y="4140527"/>
        <a:ext cx="5683741" cy="18750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DC119B-6B91-4368-9A21-A5B4C57AF6D6}">
      <dsp:nvSpPr>
        <dsp:cNvPr id="0" name=""/>
        <dsp:cNvSpPr/>
      </dsp:nvSpPr>
      <dsp:spPr>
        <a:xfrm>
          <a:off x="0" y="230"/>
          <a:ext cx="6513603" cy="97026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fi-FI" sz="2800" kern="1200" dirty="0">
              <a:solidFill>
                <a:schemeClr val="tx1"/>
              </a:solidFill>
            </a:rPr>
            <a:t>13.00 – 13.20 Iltapäiväkahvit</a:t>
          </a:r>
          <a:endParaRPr lang="en-US" sz="2800" kern="1200" dirty="0">
            <a:solidFill>
              <a:schemeClr val="tx1"/>
            </a:solidFill>
          </a:endParaRPr>
        </a:p>
      </dsp:txBody>
      <dsp:txXfrm>
        <a:off x="47365" y="47595"/>
        <a:ext cx="6418873" cy="875538"/>
      </dsp:txXfrm>
    </dsp:sp>
    <dsp:sp modelId="{8A98E5C9-C0A2-443F-9E8D-AF06F137EF0D}">
      <dsp:nvSpPr>
        <dsp:cNvPr id="0" name=""/>
        <dsp:cNvSpPr/>
      </dsp:nvSpPr>
      <dsp:spPr>
        <a:xfrm>
          <a:off x="0" y="983169"/>
          <a:ext cx="6513603" cy="970268"/>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fi-FI" sz="2800" kern="1200" dirty="0">
              <a:solidFill>
                <a:schemeClr val="tx1"/>
              </a:solidFill>
            </a:rPr>
            <a:t>13.20 – 14.20 Kirsti Lonka</a:t>
          </a:r>
          <a:endParaRPr lang="en-US" sz="2800" kern="1200" dirty="0">
            <a:solidFill>
              <a:schemeClr val="tx1"/>
            </a:solidFill>
          </a:endParaRPr>
        </a:p>
      </dsp:txBody>
      <dsp:txXfrm>
        <a:off x="47365" y="1030534"/>
        <a:ext cx="6418873" cy="875538"/>
      </dsp:txXfrm>
    </dsp:sp>
    <dsp:sp modelId="{100326C2-6B0A-468B-A0C3-BFA914DCF05D}">
      <dsp:nvSpPr>
        <dsp:cNvPr id="0" name=""/>
        <dsp:cNvSpPr/>
      </dsp:nvSpPr>
      <dsp:spPr>
        <a:xfrm>
          <a:off x="0" y="1966109"/>
          <a:ext cx="6513603" cy="970268"/>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fi-FI" sz="2800" kern="1200" dirty="0">
              <a:solidFill>
                <a:schemeClr val="tx1"/>
              </a:solidFill>
            </a:rPr>
            <a:t>14.20 – 14.30 Tauko</a:t>
          </a:r>
          <a:endParaRPr lang="en-US" sz="2800" kern="1200" dirty="0">
            <a:solidFill>
              <a:schemeClr val="tx1"/>
            </a:solidFill>
          </a:endParaRPr>
        </a:p>
      </dsp:txBody>
      <dsp:txXfrm>
        <a:off x="47365" y="2013474"/>
        <a:ext cx="6418873" cy="875538"/>
      </dsp:txXfrm>
    </dsp:sp>
    <dsp:sp modelId="{C2E847C9-A6EB-4110-97E3-7197A39D10DA}">
      <dsp:nvSpPr>
        <dsp:cNvPr id="0" name=""/>
        <dsp:cNvSpPr/>
      </dsp:nvSpPr>
      <dsp:spPr>
        <a:xfrm>
          <a:off x="0" y="2949048"/>
          <a:ext cx="6513603" cy="970268"/>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fi-FI" sz="2800" kern="1200" dirty="0">
              <a:solidFill>
                <a:schemeClr val="tx1"/>
              </a:solidFill>
            </a:rPr>
            <a:t>14.30-14.45 Päijät-Hämeen tutoropettajatoiminnan kuulumisia</a:t>
          </a:r>
          <a:endParaRPr lang="en-US" sz="2800" kern="1200" dirty="0">
            <a:solidFill>
              <a:schemeClr val="tx1"/>
            </a:solidFill>
          </a:endParaRPr>
        </a:p>
      </dsp:txBody>
      <dsp:txXfrm>
        <a:off x="47365" y="2996413"/>
        <a:ext cx="6418873" cy="875538"/>
      </dsp:txXfrm>
    </dsp:sp>
    <dsp:sp modelId="{7A4AEDC2-302A-4318-B9D1-684E013E6F17}">
      <dsp:nvSpPr>
        <dsp:cNvPr id="0" name=""/>
        <dsp:cNvSpPr/>
      </dsp:nvSpPr>
      <dsp:spPr>
        <a:xfrm>
          <a:off x="0" y="3853086"/>
          <a:ext cx="6513603" cy="970268"/>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fi-FI" sz="2800" kern="1200" dirty="0">
              <a:solidFill>
                <a:schemeClr val="tx1"/>
              </a:solidFill>
            </a:rPr>
            <a:t>14.45 – 15.30 Vesa Äyräs</a:t>
          </a:r>
          <a:endParaRPr lang="en-US" sz="2800" kern="1200" dirty="0">
            <a:solidFill>
              <a:schemeClr val="tx1"/>
            </a:solidFill>
          </a:endParaRPr>
        </a:p>
      </dsp:txBody>
      <dsp:txXfrm>
        <a:off x="47365" y="3900451"/>
        <a:ext cx="6418873" cy="875538"/>
      </dsp:txXfrm>
    </dsp:sp>
    <dsp:sp modelId="{2EF1C2B7-0B6A-402A-972B-7450C18D8108}">
      <dsp:nvSpPr>
        <dsp:cNvPr id="0" name=""/>
        <dsp:cNvSpPr/>
      </dsp:nvSpPr>
      <dsp:spPr>
        <a:xfrm>
          <a:off x="0" y="4717662"/>
          <a:ext cx="6513603" cy="97026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fi-FI" sz="2800" kern="1200" dirty="0">
              <a:solidFill>
                <a:schemeClr val="tx1"/>
              </a:solidFill>
            </a:rPr>
            <a:t>15.30 – 16.00 Keskustelua ja workshopit</a:t>
          </a:r>
          <a:endParaRPr lang="en-US" sz="2800" kern="1200" dirty="0">
            <a:solidFill>
              <a:schemeClr val="tx1"/>
            </a:solidFill>
          </a:endParaRPr>
        </a:p>
      </dsp:txBody>
      <dsp:txXfrm>
        <a:off x="47365" y="4765027"/>
        <a:ext cx="6418873" cy="87553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3C9353-E834-E44B-97BD-1A472E725D09}">
      <dsp:nvSpPr>
        <dsp:cNvPr id="0" name=""/>
        <dsp:cNvSpPr/>
      </dsp:nvSpPr>
      <dsp:spPr>
        <a:xfrm>
          <a:off x="1412" y="0"/>
          <a:ext cx="2515392" cy="4351338"/>
        </a:xfrm>
        <a:prstGeom prst="roundRect">
          <a:avLst>
            <a:gd name="adj" fmla="val 10000"/>
          </a:avLst>
        </a:prstGeom>
        <a:solidFill>
          <a:schemeClr val="accent6">
            <a:lumMod val="60000"/>
            <a:lumOff val="4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fi-FI" sz="1900" kern="1200" dirty="0"/>
            <a:t>Päijät-Hämeen tutoropettajaverkoston</a:t>
          </a:r>
        </a:p>
      </dsp:txBody>
      <dsp:txXfrm>
        <a:off x="1412" y="0"/>
        <a:ext cx="2515392" cy="1305401"/>
      </dsp:txXfrm>
    </dsp:sp>
    <dsp:sp modelId="{A3F702FF-5F8E-FA48-A1A9-C6D4082D0FCD}">
      <dsp:nvSpPr>
        <dsp:cNvPr id="0" name=""/>
        <dsp:cNvSpPr/>
      </dsp:nvSpPr>
      <dsp:spPr>
        <a:xfrm>
          <a:off x="252951" y="1306100"/>
          <a:ext cx="2012314" cy="934964"/>
        </a:xfrm>
        <a:prstGeom prst="roundRect">
          <a:avLst>
            <a:gd name="adj" fmla="val 10000"/>
          </a:avLst>
        </a:prstGeom>
        <a:solidFill>
          <a:schemeClr val="accent1">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l" defTabSz="800100">
            <a:lnSpc>
              <a:spcPct val="90000"/>
            </a:lnSpc>
            <a:spcBef>
              <a:spcPct val="0"/>
            </a:spcBef>
            <a:spcAft>
              <a:spcPct val="35000"/>
            </a:spcAft>
            <a:buNone/>
          </a:pPr>
          <a:r>
            <a:rPr lang="fi-FI" sz="1800" kern="1200" dirty="0"/>
            <a:t>Tasapuolinen yhteistoiminnan voimistaminen</a:t>
          </a:r>
        </a:p>
      </dsp:txBody>
      <dsp:txXfrm>
        <a:off x="280335" y="1333484"/>
        <a:ext cx="1957546" cy="880196"/>
      </dsp:txXfrm>
    </dsp:sp>
    <dsp:sp modelId="{813A7E5C-4A95-9148-8CC0-9651A640B280}">
      <dsp:nvSpPr>
        <dsp:cNvPr id="0" name=""/>
        <dsp:cNvSpPr/>
      </dsp:nvSpPr>
      <dsp:spPr>
        <a:xfrm>
          <a:off x="252951" y="2384904"/>
          <a:ext cx="2012314" cy="1748167"/>
        </a:xfrm>
        <a:prstGeom prst="roundRect">
          <a:avLst>
            <a:gd name="adj" fmla="val 10000"/>
          </a:avLst>
        </a:prstGeom>
        <a:solidFill>
          <a:schemeClr val="accent1">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l" defTabSz="800100">
            <a:lnSpc>
              <a:spcPct val="90000"/>
            </a:lnSpc>
            <a:spcBef>
              <a:spcPct val="0"/>
            </a:spcBef>
            <a:spcAft>
              <a:spcPct val="35000"/>
            </a:spcAft>
            <a:buNone/>
          </a:pPr>
          <a:r>
            <a:rPr lang="fi-FI" sz="1800" kern="1200" dirty="0"/>
            <a:t>Toiminnan vakiinnuttaminen ja laajentaminen sekä yhteisöllinen toimintakulttuuri ja verkostoituminen</a:t>
          </a:r>
        </a:p>
      </dsp:txBody>
      <dsp:txXfrm>
        <a:off x="304153" y="2436106"/>
        <a:ext cx="1909910" cy="1645763"/>
      </dsp:txXfrm>
    </dsp:sp>
    <dsp:sp modelId="{AAC15CE1-3FBB-9B45-8FB2-FB154210F183}">
      <dsp:nvSpPr>
        <dsp:cNvPr id="0" name=""/>
        <dsp:cNvSpPr/>
      </dsp:nvSpPr>
      <dsp:spPr>
        <a:xfrm>
          <a:off x="2755566" y="0"/>
          <a:ext cx="2799279" cy="4351338"/>
        </a:xfrm>
        <a:prstGeom prst="roundRect">
          <a:avLst>
            <a:gd name="adj" fmla="val 10000"/>
          </a:avLst>
        </a:prstGeom>
        <a:solidFill>
          <a:schemeClr val="accent6">
            <a:lumMod val="60000"/>
            <a:lumOff val="4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endParaRPr lang="fi-FI" sz="1400" kern="1200" dirty="0"/>
        </a:p>
        <a:p>
          <a:pPr marL="0" lvl="0" indent="0" algn="ctr" defTabSz="622300">
            <a:lnSpc>
              <a:spcPct val="90000"/>
            </a:lnSpc>
            <a:spcBef>
              <a:spcPct val="0"/>
            </a:spcBef>
            <a:spcAft>
              <a:spcPct val="35000"/>
            </a:spcAft>
            <a:buNone/>
          </a:pPr>
          <a:r>
            <a:rPr lang="fi-FI" sz="1900" kern="1200" dirty="0"/>
            <a:t>Tutoropettajatoiminnan kehittämistyö kehittämistiimien avulla</a:t>
          </a:r>
        </a:p>
        <a:p>
          <a:pPr marL="0" lvl="0" indent="0" algn="ctr" defTabSz="622300">
            <a:lnSpc>
              <a:spcPct val="90000"/>
            </a:lnSpc>
            <a:spcBef>
              <a:spcPct val="0"/>
            </a:spcBef>
            <a:spcAft>
              <a:spcPct val="35000"/>
            </a:spcAft>
            <a:buNone/>
          </a:pPr>
          <a:endParaRPr lang="fi-FI" sz="1400" kern="1200" dirty="0"/>
        </a:p>
      </dsp:txBody>
      <dsp:txXfrm>
        <a:off x="2755566" y="0"/>
        <a:ext cx="2799279" cy="1305401"/>
      </dsp:txXfrm>
    </dsp:sp>
    <dsp:sp modelId="{C805B421-ACF1-594E-BAAE-1B6800CCB58D}">
      <dsp:nvSpPr>
        <dsp:cNvPr id="0" name=""/>
        <dsp:cNvSpPr/>
      </dsp:nvSpPr>
      <dsp:spPr>
        <a:xfrm>
          <a:off x="2939718" y="1415776"/>
          <a:ext cx="2297680" cy="2827389"/>
        </a:xfrm>
        <a:prstGeom prst="roundRect">
          <a:avLst>
            <a:gd name="adj" fmla="val 10000"/>
          </a:avLst>
        </a:prstGeom>
        <a:solidFill>
          <a:schemeClr val="accent1">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l" defTabSz="889000">
            <a:lnSpc>
              <a:spcPct val="90000"/>
            </a:lnSpc>
            <a:spcBef>
              <a:spcPct val="0"/>
            </a:spcBef>
            <a:spcAft>
              <a:spcPct val="35000"/>
            </a:spcAft>
            <a:buNone/>
          </a:pPr>
          <a:r>
            <a:rPr lang="fi-FI" sz="2000" kern="1200" dirty="0"/>
            <a:t>Seitsemän taitavaa sisarusta:</a:t>
          </a:r>
        </a:p>
        <a:p>
          <a:pPr marL="0" lvl="0" indent="0" algn="l" defTabSz="889000">
            <a:lnSpc>
              <a:spcPct val="90000"/>
            </a:lnSpc>
            <a:spcBef>
              <a:spcPct val="0"/>
            </a:spcBef>
            <a:spcAft>
              <a:spcPct val="35000"/>
            </a:spcAft>
            <a:buNone/>
          </a:pPr>
          <a:r>
            <a:rPr lang="fi-FI" sz="2000" kern="1200" dirty="0"/>
            <a:t>Toimintakulttuurin muutos</a:t>
          </a:r>
        </a:p>
        <a:p>
          <a:pPr marL="0" lvl="0" indent="0" algn="l" defTabSz="889000">
            <a:lnSpc>
              <a:spcPct val="90000"/>
            </a:lnSpc>
            <a:spcBef>
              <a:spcPct val="0"/>
            </a:spcBef>
            <a:spcAft>
              <a:spcPct val="35000"/>
            </a:spcAft>
            <a:buNone/>
          </a:pPr>
          <a:r>
            <a:rPr lang="fi-FI" sz="2000" kern="1200" dirty="0"/>
            <a:t>Pedagogiikan uudistaminen</a:t>
          </a:r>
        </a:p>
        <a:p>
          <a:pPr marL="0" lvl="0" indent="0" algn="l" defTabSz="889000">
            <a:lnSpc>
              <a:spcPct val="90000"/>
            </a:lnSpc>
            <a:spcBef>
              <a:spcPct val="0"/>
            </a:spcBef>
            <a:spcAft>
              <a:spcPct val="35000"/>
            </a:spcAft>
            <a:buNone/>
          </a:pPr>
          <a:r>
            <a:rPr lang="fi-FI" sz="2000" kern="1200" dirty="0"/>
            <a:t>Digitaalisuuden hyödyntäminen</a:t>
          </a:r>
        </a:p>
        <a:p>
          <a:pPr marL="0" lvl="0" indent="0" algn="ctr" defTabSz="889000">
            <a:lnSpc>
              <a:spcPct val="90000"/>
            </a:lnSpc>
            <a:spcBef>
              <a:spcPct val="0"/>
            </a:spcBef>
            <a:spcAft>
              <a:spcPct val="35000"/>
            </a:spcAft>
            <a:buNone/>
          </a:pPr>
          <a:endParaRPr lang="fi-FI" sz="1000" kern="1200" dirty="0"/>
        </a:p>
      </dsp:txBody>
      <dsp:txXfrm>
        <a:off x="3007015" y="1483073"/>
        <a:ext cx="2163086" cy="2692795"/>
      </dsp:txXfrm>
    </dsp:sp>
    <dsp:sp modelId="{874CFB87-9922-834F-A275-746CF5AF17D5}">
      <dsp:nvSpPr>
        <dsp:cNvPr id="0" name=""/>
        <dsp:cNvSpPr/>
      </dsp:nvSpPr>
      <dsp:spPr>
        <a:xfrm>
          <a:off x="5693393" y="0"/>
          <a:ext cx="2515392" cy="4351338"/>
        </a:xfrm>
        <a:prstGeom prst="roundRect">
          <a:avLst>
            <a:gd name="adj" fmla="val 10000"/>
          </a:avLst>
        </a:prstGeom>
        <a:solidFill>
          <a:schemeClr val="accent6">
            <a:lumMod val="60000"/>
            <a:lumOff val="4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fi-FI" sz="1900" kern="1200" dirty="0"/>
            <a:t>Tutoropettajaverkoston alueellinen </a:t>
          </a:r>
        </a:p>
        <a:p>
          <a:pPr marL="0" lvl="0" indent="0" algn="ctr" defTabSz="844550">
            <a:lnSpc>
              <a:spcPct val="90000"/>
            </a:lnSpc>
            <a:spcBef>
              <a:spcPct val="0"/>
            </a:spcBef>
            <a:spcAft>
              <a:spcPct val="35000"/>
            </a:spcAft>
            <a:buNone/>
          </a:pPr>
          <a:r>
            <a:rPr lang="fi-FI" sz="1900" kern="1200" dirty="0"/>
            <a:t>verkostoituminen</a:t>
          </a:r>
        </a:p>
      </dsp:txBody>
      <dsp:txXfrm>
        <a:off x="5693393" y="0"/>
        <a:ext cx="2515392" cy="1305401"/>
      </dsp:txXfrm>
    </dsp:sp>
    <dsp:sp modelId="{01DE0094-A22B-4C6E-BAC3-3159C009F1E6}">
      <dsp:nvSpPr>
        <dsp:cNvPr id="0" name=""/>
        <dsp:cNvSpPr/>
      </dsp:nvSpPr>
      <dsp:spPr>
        <a:xfrm>
          <a:off x="8397440" y="0"/>
          <a:ext cx="2515392" cy="4351338"/>
        </a:xfrm>
        <a:prstGeom prst="roundRect">
          <a:avLst>
            <a:gd name="adj" fmla="val 10000"/>
          </a:avLst>
        </a:prstGeom>
        <a:solidFill>
          <a:schemeClr val="accent6">
            <a:lumMod val="60000"/>
            <a:lumOff val="4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endParaRPr lang="fi-FI" sz="1900" kern="1200" dirty="0">
            <a:cs typeface="Calibri Light" panose="020F0302020204030204"/>
          </a:endParaRPr>
        </a:p>
        <a:p>
          <a:pPr marL="0" lvl="0" indent="0" algn="ctr" defTabSz="844550">
            <a:lnSpc>
              <a:spcPct val="90000"/>
            </a:lnSpc>
            <a:spcBef>
              <a:spcPct val="0"/>
            </a:spcBef>
            <a:spcAft>
              <a:spcPct val="35000"/>
            </a:spcAft>
            <a:buNone/>
          </a:pPr>
          <a:r>
            <a:rPr lang="fi-FI" sz="1900" kern="1200" dirty="0">
              <a:cs typeface="Calibri Light" panose="020F0302020204030204"/>
            </a:rPr>
            <a:t>Valtakunnallisten</a:t>
          </a:r>
          <a:r>
            <a:rPr lang="fi-FI" sz="1900" kern="1200" baseline="0" dirty="0">
              <a:cs typeface="Calibri Light" panose="020F0302020204030204"/>
            </a:rPr>
            <a:t> verkostojen verkostoituminen</a:t>
          </a:r>
        </a:p>
      </dsp:txBody>
      <dsp:txXfrm>
        <a:off x="8397440" y="0"/>
        <a:ext cx="2515392" cy="1305401"/>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7039998-102A-4194-B844-55FC4D7DBB39}"/>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B6F21240-2883-4087-80CB-B5129A2D9D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0248B06F-C327-4AD1-996C-23894AC8BE6B}"/>
              </a:ext>
            </a:extLst>
          </p:cNvPr>
          <p:cNvSpPr>
            <a:spLocks noGrp="1"/>
          </p:cNvSpPr>
          <p:nvPr>
            <p:ph type="dt" sz="half" idx="10"/>
          </p:nvPr>
        </p:nvSpPr>
        <p:spPr/>
        <p:txBody>
          <a:bodyPr/>
          <a:lstStyle/>
          <a:p>
            <a:fld id="{044059DB-6882-4DEF-820F-E872F63DC0A4}" type="datetimeFigureOut">
              <a:rPr lang="fi-FI" smtClean="0"/>
              <a:t>16.10.2020</a:t>
            </a:fld>
            <a:endParaRPr lang="fi-FI"/>
          </a:p>
        </p:txBody>
      </p:sp>
      <p:sp>
        <p:nvSpPr>
          <p:cNvPr id="5" name="Alatunnisteen paikkamerkki 4">
            <a:extLst>
              <a:ext uri="{FF2B5EF4-FFF2-40B4-BE49-F238E27FC236}">
                <a16:creationId xmlns:a16="http://schemas.microsoft.com/office/drawing/2014/main" id="{42D7614F-0CC9-48B5-865F-067050E408B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1E4D1B0-B2CA-499C-A428-8BDDA3D8FB2E}"/>
              </a:ext>
            </a:extLst>
          </p:cNvPr>
          <p:cNvSpPr>
            <a:spLocks noGrp="1"/>
          </p:cNvSpPr>
          <p:nvPr>
            <p:ph type="sldNum" sz="quarter" idx="12"/>
          </p:nvPr>
        </p:nvSpPr>
        <p:spPr/>
        <p:txBody>
          <a:bodyPr/>
          <a:lstStyle/>
          <a:p>
            <a:fld id="{551AACB0-6BC7-4DEB-B118-38644FF5BAC9}" type="slidenum">
              <a:rPr lang="fi-FI" smtClean="0"/>
              <a:t>‹#›</a:t>
            </a:fld>
            <a:endParaRPr lang="fi-FI"/>
          </a:p>
        </p:txBody>
      </p:sp>
    </p:spTree>
    <p:extLst>
      <p:ext uri="{BB962C8B-B14F-4D97-AF65-F5344CB8AC3E}">
        <p14:creationId xmlns:p14="http://schemas.microsoft.com/office/powerpoint/2010/main" val="501391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9192FC3-0B74-4166-8B05-20CA6A6A3676}"/>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CD4EF88D-E7C3-4612-89E9-4B1FB3873388}"/>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C6444A8E-39C2-4D12-8F53-69123E174EC0}"/>
              </a:ext>
            </a:extLst>
          </p:cNvPr>
          <p:cNvSpPr>
            <a:spLocks noGrp="1"/>
          </p:cNvSpPr>
          <p:nvPr>
            <p:ph type="dt" sz="half" idx="10"/>
          </p:nvPr>
        </p:nvSpPr>
        <p:spPr/>
        <p:txBody>
          <a:bodyPr/>
          <a:lstStyle/>
          <a:p>
            <a:fld id="{044059DB-6882-4DEF-820F-E872F63DC0A4}" type="datetimeFigureOut">
              <a:rPr lang="fi-FI" smtClean="0"/>
              <a:t>16.10.2020</a:t>
            </a:fld>
            <a:endParaRPr lang="fi-FI"/>
          </a:p>
        </p:txBody>
      </p:sp>
      <p:sp>
        <p:nvSpPr>
          <p:cNvPr id="5" name="Alatunnisteen paikkamerkki 4">
            <a:extLst>
              <a:ext uri="{FF2B5EF4-FFF2-40B4-BE49-F238E27FC236}">
                <a16:creationId xmlns:a16="http://schemas.microsoft.com/office/drawing/2014/main" id="{0B0DED44-13BA-4E6F-A7D3-E084055B822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AEFC6A2D-B94C-4707-AD3F-7A29CD64DF5A}"/>
              </a:ext>
            </a:extLst>
          </p:cNvPr>
          <p:cNvSpPr>
            <a:spLocks noGrp="1"/>
          </p:cNvSpPr>
          <p:nvPr>
            <p:ph type="sldNum" sz="quarter" idx="12"/>
          </p:nvPr>
        </p:nvSpPr>
        <p:spPr/>
        <p:txBody>
          <a:bodyPr/>
          <a:lstStyle/>
          <a:p>
            <a:fld id="{551AACB0-6BC7-4DEB-B118-38644FF5BAC9}" type="slidenum">
              <a:rPr lang="fi-FI" smtClean="0"/>
              <a:t>‹#›</a:t>
            </a:fld>
            <a:endParaRPr lang="fi-FI"/>
          </a:p>
        </p:txBody>
      </p:sp>
    </p:spTree>
    <p:extLst>
      <p:ext uri="{BB962C8B-B14F-4D97-AF65-F5344CB8AC3E}">
        <p14:creationId xmlns:p14="http://schemas.microsoft.com/office/powerpoint/2010/main" val="2049849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1675A6CF-8725-470D-852A-1F560605BB50}"/>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C0C7202C-E3CE-4575-91BF-D159B7364B96}"/>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F74D4D52-4C45-4306-BFBF-3E71416A57F7}"/>
              </a:ext>
            </a:extLst>
          </p:cNvPr>
          <p:cNvSpPr>
            <a:spLocks noGrp="1"/>
          </p:cNvSpPr>
          <p:nvPr>
            <p:ph type="dt" sz="half" idx="10"/>
          </p:nvPr>
        </p:nvSpPr>
        <p:spPr/>
        <p:txBody>
          <a:bodyPr/>
          <a:lstStyle/>
          <a:p>
            <a:fld id="{044059DB-6882-4DEF-820F-E872F63DC0A4}" type="datetimeFigureOut">
              <a:rPr lang="fi-FI" smtClean="0"/>
              <a:t>16.10.2020</a:t>
            </a:fld>
            <a:endParaRPr lang="fi-FI"/>
          </a:p>
        </p:txBody>
      </p:sp>
      <p:sp>
        <p:nvSpPr>
          <p:cNvPr id="5" name="Alatunnisteen paikkamerkki 4">
            <a:extLst>
              <a:ext uri="{FF2B5EF4-FFF2-40B4-BE49-F238E27FC236}">
                <a16:creationId xmlns:a16="http://schemas.microsoft.com/office/drawing/2014/main" id="{F962511F-860C-4AAB-9312-6576BD2BAB17}"/>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A4DFF1B-5BA1-47FB-91EC-BA9ECA0E0A18}"/>
              </a:ext>
            </a:extLst>
          </p:cNvPr>
          <p:cNvSpPr>
            <a:spLocks noGrp="1"/>
          </p:cNvSpPr>
          <p:nvPr>
            <p:ph type="sldNum" sz="quarter" idx="12"/>
          </p:nvPr>
        </p:nvSpPr>
        <p:spPr/>
        <p:txBody>
          <a:bodyPr/>
          <a:lstStyle/>
          <a:p>
            <a:fld id="{551AACB0-6BC7-4DEB-B118-38644FF5BAC9}" type="slidenum">
              <a:rPr lang="fi-FI" smtClean="0"/>
              <a:t>‹#›</a:t>
            </a:fld>
            <a:endParaRPr lang="fi-FI"/>
          </a:p>
        </p:txBody>
      </p:sp>
    </p:spTree>
    <p:extLst>
      <p:ext uri="{BB962C8B-B14F-4D97-AF65-F5344CB8AC3E}">
        <p14:creationId xmlns:p14="http://schemas.microsoft.com/office/powerpoint/2010/main" val="3358914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63BBAB6-8CEB-4252-94D8-D394CDEA0B1A}"/>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4EA4BEF1-E962-4CE0-BD5D-B393E3440297}"/>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B6A240F5-D9C0-4528-A66F-1FD91722F696}"/>
              </a:ext>
            </a:extLst>
          </p:cNvPr>
          <p:cNvSpPr>
            <a:spLocks noGrp="1"/>
          </p:cNvSpPr>
          <p:nvPr>
            <p:ph type="dt" sz="half" idx="10"/>
          </p:nvPr>
        </p:nvSpPr>
        <p:spPr/>
        <p:txBody>
          <a:bodyPr/>
          <a:lstStyle/>
          <a:p>
            <a:fld id="{044059DB-6882-4DEF-820F-E872F63DC0A4}" type="datetimeFigureOut">
              <a:rPr lang="fi-FI" smtClean="0"/>
              <a:t>16.10.2020</a:t>
            </a:fld>
            <a:endParaRPr lang="fi-FI"/>
          </a:p>
        </p:txBody>
      </p:sp>
      <p:sp>
        <p:nvSpPr>
          <p:cNvPr id="5" name="Alatunnisteen paikkamerkki 4">
            <a:extLst>
              <a:ext uri="{FF2B5EF4-FFF2-40B4-BE49-F238E27FC236}">
                <a16:creationId xmlns:a16="http://schemas.microsoft.com/office/drawing/2014/main" id="{896C7463-0A1C-4575-B77F-1DC9779BB2B8}"/>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D9A6D34-D36E-4547-92F2-E4026060F728}"/>
              </a:ext>
            </a:extLst>
          </p:cNvPr>
          <p:cNvSpPr>
            <a:spLocks noGrp="1"/>
          </p:cNvSpPr>
          <p:nvPr>
            <p:ph type="sldNum" sz="quarter" idx="12"/>
          </p:nvPr>
        </p:nvSpPr>
        <p:spPr/>
        <p:txBody>
          <a:bodyPr/>
          <a:lstStyle/>
          <a:p>
            <a:fld id="{551AACB0-6BC7-4DEB-B118-38644FF5BAC9}" type="slidenum">
              <a:rPr lang="fi-FI" smtClean="0"/>
              <a:t>‹#›</a:t>
            </a:fld>
            <a:endParaRPr lang="fi-FI"/>
          </a:p>
        </p:txBody>
      </p:sp>
    </p:spTree>
    <p:extLst>
      <p:ext uri="{BB962C8B-B14F-4D97-AF65-F5344CB8AC3E}">
        <p14:creationId xmlns:p14="http://schemas.microsoft.com/office/powerpoint/2010/main" val="2041210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0B82ACA-7DDD-4536-A837-21444B7F046D}"/>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66B2AA0A-90E5-4ED7-9774-A1E0C0F106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454B3567-FD4A-46B1-8ED7-A42D7AC943AA}"/>
              </a:ext>
            </a:extLst>
          </p:cNvPr>
          <p:cNvSpPr>
            <a:spLocks noGrp="1"/>
          </p:cNvSpPr>
          <p:nvPr>
            <p:ph type="dt" sz="half" idx="10"/>
          </p:nvPr>
        </p:nvSpPr>
        <p:spPr/>
        <p:txBody>
          <a:bodyPr/>
          <a:lstStyle/>
          <a:p>
            <a:fld id="{044059DB-6882-4DEF-820F-E872F63DC0A4}" type="datetimeFigureOut">
              <a:rPr lang="fi-FI" smtClean="0"/>
              <a:t>16.10.2020</a:t>
            </a:fld>
            <a:endParaRPr lang="fi-FI"/>
          </a:p>
        </p:txBody>
      </p:sp>
      <p:sp>
        <p:nvSpPr>
          <p:cNvPr id="5" name="Alatunnisteen paikkamerkki 4">
            <a:extLst>
              <a:ext uri="{FF2B5EF4-FFF2-40B4-BE49-F238E27FC236}">
                <a16:creationId xmlns:a16="http://schemas.microsoft.com/office/drawing/2014/main" id="{AEEFB107-AA48-48B1-A4CB-DF827F2B3E6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5E11657-9DB7-4EC4-8B9C-C7539A2AECA6}"/>
              </a:ext>
            </a:extLst>
          </p:cNvPr>
          <p:cNvSpPr>
            <a:spLocks noGrp="1"/>
          </p:cNvSpPr>
          <p:nvPr>
            <p:ph type="sldNum" sz="quarter" idx="12"/>
          </p:nvPr>
        </p:nvSpPr>
        <p:spPr/>
        <p:txBody>
          <a:bodyPr/>
          <a:lstStyle/>
          <a:p>
            <a:fld id="{551AACB0-6BC7-4DEB-B118-38644FF5BAC9}" type="slidenum">
              <a:rPr lang="fi-FI" smtClean="0"/>
              <a:t>‹#›</a:t>
            </a:fld>
            <a:endParaRPr lang="fi-FI"/>
          </a:p>
        </p:txBody>
      </p:sp>
    </p:spTree>
    <p:extLst>
      <p:ext uri="{BB962C8B-B14F-4D97-AF65-F5344CB8AC3E}">
        <p14:creationId xmlns:p14="http://schemas.microsoft.com/office/powerpoint/2010/main" val="3303091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6F318D0-9041-40E8-8F88-66D9B1D5CA78}"/>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2455ECDA-595C-4C0A-8D8F-7D1864507F95}"/>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70E09E74-DD98-4D88-976B-BBC26CD27C5B}"/>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EA1C7468-9FEB-487F-BBD5-D86B2F573880}"/>
              </a:ext>
            </a:extLst>
          </p:cNvPr>
          <p:cNvSpPr>
            <a:spLocks noGrp="1"/>
          </p:cNvSpPr>
          <p:nvPr>
            <p:ph type="dt" sz="half" idx="10"/>
          </p:nvPr>
        </p:nvSpPr>
        <p:spPr/>
        <p:txBody>
          <a:bodyPr/>
          <a:lstStyle/>
          <a:p>
            <a:fld id="{044059DB-6882-4DEF-820F-E872F63DC0A4}" type="datetimeFigureOut">
              <a:rPr lang="fi-FI" smtClean="0"/>
              <a:t>16.10.2020</a:t>
            </a:fld>
            <a:endParaRPr lang="fi-FI"/>
          </a:p>
        </p:txBody>
      </p:sp>
      <p:sp>
        <p:nvSpPr>
          <p:cNvPr id="6" name="Alatunnisteen paikkamerkki 5">
            <a:extLst>
              <a:ext uri="{FF2B5EF4-FFF2-40B4-BE49-F238E27FC236}">
                <a16:creationId xmlns:a16="http://schemas.microsoft.com/office/drawing/2014/main" id="{AFEA42A4-8803-47DF-AE67-203C4EF8A5E7}"/>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6D956AA5-60B6-47A4-9E23-CAD48B453E14}"/>
              </a:ext>
            </a:extLst>
          </p:cNvPr>
          <p:cNvSpPr>
            <a:spLocks noGrp="1"/>
          </p:cNvSpPr>
          <p:nvPr>
            <p:ph type="sldNum" sz="quarter" idx="12"/>
          </p:nvPr>
        </p:nvSpPr>
        <p:spPr/>
        <p:txBody>
          <a:bodyPr/>
          <a:lstStyle/>
          <a:p>
            <a:fld id="{551AACB0-6BC7-4DEB-B118-38644FF5BAC9}" type="slidenum">
              <a:rPr lang="fi-FI" smtClean="0"/>
              <a:t>‹#›</a:t>
            </a:fld>
            <a:endParaRPr lang="fi-FI"/>
          </a:p>
        </p:txBody>
      </p:sp>
    </p:spTree>
    <p:extLst>
      <p:ext uri="{BB962C8B-B14F-4D97-AF65-F5344CB8AC3E}">
        <p14:creationId xmlns:p14="http://schemas.microsoft.com/office/powerpoint/2010/main" val="2929742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41DA911-C847-4CED-B2F2-25ABD8039D2D}"/>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525D528B-43C2-40AB-827C-6E89AF3269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28790069-4047-4699-BD1C-3AC13A568340}"/>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FC17276B-DA5F-46C0-9133-DBCD6E7FAE8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06E50ACE-AE66-4AE3-A4C6-51B5840F3C85}"/>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563C0DA3-A765-491E-A348-05343AB22B95}"/>
              </a:ext>
            </a:extLst>
          </p:cNvPr>
          <p:cNvSpPr>
            <a:spLocks noGrp="1"/>
          </p:cNvSpPr>
          <p:nvPr>
            <p:ph type="dt" sz="half" idx="10"/>
          </p:nvPr>
        </p:nvSpPr>
        <p:spPr/>
        <p:txBody>
          <a:bodyPr/>
          <a:lstStyle/>
          <a:p>
            <a:fld id="{044059DB-6882-4DEF-820F-E872F63DC0A4}" type="datetimeFigureOut">
              <a:rPr lang="fi-FI" smtClean="0"/>
              <a:t>16.10.2020</a:t>
            </a:fld>
            <a:endParaRPr lang="fi-FI"/>
          </a:p>
        </p:txBody>
      </p:sp>
      <p:sp>
        <p:nvSpPr>
          <p:cNvPr id="8" name="Alatunnisteen paikkamerkki 7">
            <a:extLst>
              <a:ext uri="{FF2B5EF4-FFF2-40B4-BE49-F238E27FC236}">
                <a16:creationId xmlns:a16="http://schemas.microsoft.com/office/drawing/2014/main" id="{C6BD123D-D270-470D-A7ED-DBB0455D10EE}"/>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44330AEA-E1C4-4D01-93F0-812C9F442496}"/>
              </a:ext>
            </a:extLst>
          </p:cNvPr>
          <p:cNvSpPr>
            <a:spLocks noGrp="1"/>
          </p:cNvSpPr>
          <p:nvPr>
            <p:ph type="sldNum" sz="quarter" idx="12"/>
          </p:nvPr>
        </p:nvSpPr>
        <p:spPr/>
        <p:txBody>
          <a:bodyPr/>
          <a:lstStyle/>
          <a:p>
            <a:fld id="{551AACB0-6BC7-4DEB-B118-38644FF5BAC9}" type="slidenum">
              <a:rPr lang="fi-FI" smtClean="0"/>
              <a:t>‹#›</a:t>
            </a:fld>
            <a:endParaRPr lang="fi-FI"/>
          </a:p>
        </p:txBody>
      </p:sp>
    </p:spTree>
    <p:extLst>
      <p:ext uri="{BB962C8B-B14F-4D97-AF65-F5344CB8AC3E}">
        <p14:creationId xmlns:p14="http://schemas.microsoft.com/office/powerpoint/2010/main" val="3508004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DD9BDDF-C6A5-4927-BA52-E618C3A5EC1B}"/>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CBC32E1F-65DE-4C92-A6A7-4A20D570F9AF}"/>
              </a:ext>
            </a:extLst>
          </p:cNvPr>
          <p:cNvSpPr>
            <a:spLocks noGrp="1"/>
          </p:cNvSpPr>
          <p:nvPr>
            <p:ph type="dt" sz="half" idx="10"/>
          </p:nvPr>
        </p:nvSpPr>
        <p:spPr/>
        <p:txBody>
          <a:bodyPr/>
          <a:lstStyle/>
          <a:p>
            <a:fld id="{044059DB-6882-4DEF-820F-E872F63DC0A4}" type="datetimeFigureOut">
              <a:rPr lang="fi-FI" smtClean="0"/>
              <a:t>16.10.2020</a:t>
            </a:fld>
            <a:endParaRPr lang="fi-FI"/>
          </a:p>
        </p:txBody>
      </p:sp>
      <p:sp>
        <p:nvSpPr>
          <p:cNvPr id="4" name="Alatunnisteen paikkamerkki 3">
            <a:extLst>
              <a:ext uri="{FF2B5EF4-FFF2-40B4-BE49-F238E27FC236}">
                <a16:creationId xmlns:a16="http://schemas.microsoft.com/office/drawing/2014/main" id="{E6F41B94-10F3-4324-9D68-EEC4E6DC623C}"/>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D7F6CD13-2B6A-49D9-B391-BC65B6CD7A67}"/>
              </a:ext>
            </a:extLst>
          </p:cNvPr>
          <p:cNvSpPr>
            <a:spLocks noGrp="1"/>
          </p:cNvSpPr>
          <p:nvPr>
            <p:ph type="sldNum" sz="quarter" idx="12"/>
          </p:nvPr>
        </p:nvSpPr>
        <p:spPr/>
        <p:txBody>
          <a:bodyPr/>
          <a:lstStyle/>
          <a:p>
            <a:fld id="{551AACB0-6BC7-4DEB-B118-38644FF5BAC9}" type="slidenum">
              <a:rPr lang="fi-FI" smtClean="0"/>
              <a:t>‹#›</a:t>
            </a:fld>
            <a:endParaRPr lang="fi-FI"/>
          </a:p>
        </p:txBody>
      </p:sp>
    </p:spTree>
    <p:extLst>
      <p:ext uri="{BB962C8B-B14F-4D97-AF65-F5344CB8AC3E}">
        <p14:creationId xmlns:p14="http://schemas.microsoft.com/office/powerpoint/2010/main" val="1003900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207E7937-0CCA-4477-9FD2-48AE915C9DE8}"/>
              </a:ext>
            </a:extLst>
          </p:cNvPr>
          <p:cNvSpPr>
            <a:spLocks noGrp="1"/>
          </p:cNvSpPr>
          <p:nvPr>
            <p:ph type="dt" sz="half" idx="10"/>
          </p:nvPr>
        </p:nvSpPr>
        <p:spPr/>
        <p:txBody>
          <a:bodyPr/>
          <a:lstStyle/>
          <a:p>
            <a:fld id="{044059DB-6882-4DEF-820F-E872F63DC0A4}" type="datetimeFigureOut">
              <a:rPr lang="fi-FI" smtClean="0"/>
              <a:t>16.10.2020</a:t>
            </a:fld>
            <a:endParaRPr lang="fi-FI"/>
          </a:p>
        </p:txBody>
      </p:sp>
      <p:sp>
        <p:nvSpPr>
          <p:cNvPr id="3" name="Alatunnisteen paikkamerkki 2">
            <a:extLst>
              <a:ext uri="{FF2B5EF4-FFF2-40B4-BE49-F238E27FC236}">
                <a16:creationId xmlns:a16="http://schemas.microsoft.com/office/drawing/2014/main" id="{8F5FCEA9-416A-4C37-92A0-8D82C2277EB1}"/>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2BFC66D0-CA66-44B4-85A8-FC8D63F8EE34}"/>
              </a:ext>
            </a:extLst>
          </p:cNvPr>
          <p:cNvSpPr>
            <a:spLocks noGrp="1"/>
          </p:cNvSpPr>
          <p:nvPr>
            <p:ph type="sldNum" sz="quarter" idx="12"/>
          </p:nvPr>
        </p:nvSpPr>
        <p:spPr/>
        <p:txBody>
          <a:bodyPr/>
          <a:lstStyle/>
          <a:p>
            <a:fld id="{551AACB0-6BC7-4DEB-B118-38644FF5BAC9}" type="slidenum">
              <a:rPr lang="fi-FI" smtClean="0"/>
              <a:t>‹#›</a:t>
            </a:fld>
            <a:endParaRPr lang="fi-FI"/>
          </a:p>
        </p:txBody>
      </p:sp>
    </p:spTree>
    <p:extLst>
      <p:ext uri="{BB962C8B-B14F-4D97-AF65-F5344CB8AC3E}">
        <p14:creationId xmlns:p14="http://schemas.microsoft.com/office/powerpoint/2010/main" val="4231039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A3AE085-6CE0-4D8F-A18C-2BAFE6FAAFE9}"/>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5A405461-F580-4EE5-B057-A2EBFDC878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7E8A0F02-851E-470B-AB1C-DC36192907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8785BC48-2F67-4726-9A35-033E435CE191}"/>
              </a:ext>
            </a:extLst>
          </p:cNvPr>
          <p:cNvSpPr>
            <a:spLocks noGrp="1"/>
          </p:cNvSpPr>
          <p:nvPr>
            <p:ph type="dt" sz="half" idx="10"/>
          </p:nvPr>
        </p:nvSpPr>
        <p:spPr/>
        <p:txBody>
          <a:bodyPr/>
          <a:lstStyle/>
          <a:p>
            <a:fld id="{044059DB-6882-4DEF-820F-E872F63DC0A4}" type="datetimeFigureOut">
              <a:rPr lang="fi-FI" smtClean="0"/>
              <a:t>16.10.2020</a:t>
            </a:fld>
            <a:endParaRPr lang="fi-FI"/>
          </a:p>
        </p:txBody>
      </p:sp>
      <p:sp>
        <p:nvSpPr>
          <p:cNvPr id="6" name="Alatunnisteen paikkamerkki 5">
            <a:extLst>
              <a:ext uri="{FF2B5EF4-FFF2-40B4-BE49-F238E27FC236}">
                <a16:creationId xmlns:a16="http://schemas.microsoft.com/office/drawing/2014/main" id="{3FE22477-5AAC-4DC3-AB46-11E2543B5F95}"/>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8644501A-E2D2-4CF6-AD84-E3C9EB199FF7}"/>
              </a:ext>
            </a:extLst>
          </p:cNvPr>
          <p:cNvSpPr>
            <a:spLocks noGrp="1"/>
          </p:cNvSpPr>
          <p:nvPr>
            <p:ph type="sldNum" sz="quarter" idx="12"/>
          </p:nvPr>
        </p:nvSpPr>
        <p:spPr/>
        <p:txBody>
          <a:bodyPr/>
          <a:lstStyle/>
          <a:p>
            <a:fld id="{551AACB0-6BC7-4DEB-B118-38644FF5BAC9}" type="slidenum">
              <a:rPr lang="fi-FI" smtClean="0"/>
              <a:t>‹#›</a:t>
            </a:fld>
            <a:endParaRPr lang="fi-FI"/>
          </a:p>
        </p:txBody>
      </p:sp>
    </p:spTree>
    <p:extLst>
      <p:ext uri="{BB962C8B-B14F-4D97-AF65-F5344CB8AC3E}">
        <p14:creationId xmlns:p14="http://schemas.microsoft.com/office/powerpoint/2010/main" val="790287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B26C08C-C79C-423D-8AED-0389AABBD043}"/>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80A01006-D8A7-4A3F-9A2E-7F7B28E046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64704C56-1B6C-4B74-A0ED-AEB147FD72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903A4037-0D89-450C-9EBF-C91F9952A78B}"/>
              </a:ext>
            </a:extLst>
          </p:cNvPr>
          <p:cNvSpPr>
            <a:spLocks noGrp="1"/>
          </p:cNvSpPr>
          <p:nvPr>
            <p:ph type="dt" sz="half" idx="10"/>
          </p:nvPr>
        </p:nvSpPr>
        <p:spPr/>
        <p:txBody>
          <a:bodyPr/>
          <a:lstStyle/>
          <a:p>
            <a:fld id="{044059DB-6882-4DEF-820F-E872F63DC0A4}" type="datetimeFigureOut">
              <a:rPr lang="fi-FI" smtClean="0"/>
              <a:t>16.10.2020</a:t>
            </a:fld>
            <a:endParaRPr lang="fi-FI"/>
          </a:p>
        </p:txBody>
      </p:sp>
      <p:sp>
        <p:nvSpPr>
          <p:cNvPr id="6" name="Alatunnisteen paikkamerkki 5">
            <a:extLst>
              <a:ext uri="{FF2B5EF4-FFF2-40B4-BE49-F238E27FC236}">
                <a16:creationId xmlns:a16="http://schemas.microsoft.com/office/drawing/2014/main" id="{BD576D2B-9735-4982-A454-2E2E74894D62}"/>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FAD0BAA1-4469-4C60-AE26-FC1BA4508150}"/>
              </a:ext>
            </a:extLst>
          </p:cNvPr>
          <p:cNvSpPr>
            <a:spLocks noGrp="1"/>
          </p:cNvSpPr>
          <p:nvPr>
            <p:ph type="sldNum" sz="quarter" idx="12"/>
          </p:nvPr>
        </p:nvSpPr>
        <p:spPr/>
        <p:txBody>
          <a:bodyPr/>
          <a:lstStyle/>
          <a:p>
            <a:fld id="{551AACB0-6BC7-4DEB-B118-38644FF5BAC9}" type="slidenum">
              <a:rPr lang="fi-FI" smtClean="0"/>
              <a:t>‹#›</a:t>
            </a:fld>
            <a:endParaRPr lang="fi-FI"/>
          </a:p>
        </p:txBody>
      </p:sp>
    </p:spTree>
    <p:extLst>
      <p:ext uri="{BB962C8B-B14F-4D97-AF65-F5344CB8AC3E}">
        <p14:creationId xmlns:p14="http://schemas.microsoft.com/office/powerpoint/2010/main" val="466023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238216C6-E440-40DF-A6C4-F2E85F0185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E809B211-370E-45B7-8BE4-BE4515D023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5307B10E-7841-4E84-803F-931005DE76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4059DB-6882-4DEF-820F-E872F63DC0A4}" type="datetimeFigureOut">
              <a:rPr lang="fi-FI" smtClean="0"/>
              <a:t>16.10.2020</a:t>
            </a:fld>
            <a:endParaRPr lang="fi-FI"/>
          </a:p>
        </p:txBody>
      </p:sp>
      <p:sp>
        <p:nvSpPr>
          <p:cNvPr id="5" name="Alatunnisteen paikkamerkki 4">
            <a:extLst>
              <a:ext uri="{FF2B5EF4-FFF2-40B4-BE49-F238E27FC236}">
                <a16:creationId xmlns:a16="http://schemas.microsoft.com/office/drawing/2014/main" id="{DFBEB747-6291-47D7-9DCB-316577F5E1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8007BFB9-43B4-498B-A896-B3406955A9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1AACB0-6BC7-4DEB-B118-38644FF5BAC9}" type="slidenum">
              <a:rPr lang="fi-FI" smtClean="0"/>
              <a:t>‹#›</a:t>
            </a:fld>
            <a:endParaRPr lang="fi-FI"/>
          </a:p>
        </p:txBody>
      </p:sp>
    </p:spTree>
    <p:extLst>
      <p:ext uri="{BB962C8B-B14F-4D97-AF65-F5344CB8AC3E}">
        <p14:creationId xmlns:p14="http://schemas.microsoft.com/office/powerpoint/2010/main" val="1320418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E8DD5C69-4981-4672-BD86-70C2C22FBC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F181CCEE-74F7-4E9B-99D7-922A2A4E5E0F}"/>
              </a:ext>
            </a:extLst>
          </p:cNvPr>
          <p:cNvSpPr>
            <a:spLocks noGrp="1"/>
          </p:cNvSpPr>
          <p:nvPr>
            <p:ph type="title"/>
          </p:nvPr>
        </p:nvSpPr>
        <p:spPr>
          <a:xfrm>
            <a:off x="8156171" y="1033430"/>
            <a:ext cx="3904450" cy="4248017"/>
          </a:xfrm>
        </p:spPr>
        <p:txBody>
          <a:bodyPr vert="horz" lIns="91440" tIns="45720" rIns="91440" bIns="45720" rtlCol="0" anchor="b">
            <a:normAutofit/>
          </a:bodyPr>
          <a:lstStyle/>
          <a:p>
            <a:r>
              <a:rPr lang="en-US" b="1" dirty="0" err="1"/>
              <a:t>Rehtoreiden</a:t>
            </a:r>
            <a:r>
              <a:rPr lang="en-US" b="1" dirty="0"/>
              <a:t> ja </a:t>
            </a:r>
            <a:r>
              <a:rPr lang="en-US" b="1" dirty="0" err="1"/>
              <a:t>tutoropettajien</a:t>
            </a:r>
            <a:r>
              <a:rPr lang="en-US" b="1" dirty="0"/>
              <a:t> </a:t>
            </a:r>
            <a:r>
              <a:rPr lang="en-US" b="1" dirty="0" err="1"/>
              <a:t>yhteistapahtuma</a:t>
            </a:r>
            <a:r>
              <a:rPr lang="en-US" b="1" dirty="0"/>
              <a:t> 17.3.2020  </a:t>
            </a:r>
          </a:p>
        </p:txBody>
      </p:sp>
      <p:pic>
        <p:nvPicPr>
          <p:cNvPr id="7" name="Sisällön paikkamerkki 6" descr="Kuva, joka sisältää kohteen piirtäminen&#10;&#10;Kuvaus luotu automaattisesti">
            <a:extLst>
              <a:ext uri="{FF2B5EF4-FFF2-40B4-BE49-F238E27FC236}">
                <a16:creationId xmlns:a16="http://schemas.microsoft.com/office/drawing/2014/main" id="{1D43CAEA-DA58-4F23-87EE-250A3327815F}"/>
              </a:ext>
            </a:extLst>
          </p:cNvPr>
          <p:cNvPicPr>
            <a:picLocks noGrp="1" noChangeAspect="1"/>
          </p:cNvPicPr>
          <p:nvPr>
            <p:ph idx="1"/>
          </p:nvPr>
        </p:nvPicPr>
        <p:blipFill rotWithShape="1">
          <a:blip r:embed="rId2">
            <a:alphaModFix/>
            <a:extLst>
              <a:ext uri="{28A0092B-C50C-407E-A947-70E740481C1C}">
                <a14:useLocalDpi xmlns:a14="http://schemas.microsoft.com/office/drawing/2010/main" val="0"/>
              </a:ext>
            </a:extLst>
          </a:blip>
          <a:srcRect l="11142" r="15334" b="-1"/>
          <a:stretch/>
        </p:blipFill>
        <p:spPr>
          <a:xfrm>
            <a:off x="20" y="10"/>
            <a:ext cx="7553816" cy="6857990"/>
          </a:xfrm>
          <a:prstGeom prst="rect">
            <a:avLst/>
          </a:prstGeom>
        </p:spPr>
      </p:pic>
      <p:sp>
        <p:nvSpPr>
          <p:cNvPr id="76" name="Rectangle 73">
            <a:extLst>
              <a:ext uri="{FF2B5EF4-FFF2-40B4-BE49-F238E27FC236}">
                <a16:creationId xmlns:a16="http://schemas.microsoft.com/office/drawing/2014/main" id="{FDCA16AE-A9B0-4EF4-A3A1-883C17E1FA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60794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AF05BE59-2EFA-47C6-BC24-0A8EDE486DAC}"/>
              </a:ext>
            </a:extLst>
          </p:cNvPr>
          <p:cNvSpPr>
            <a:spLocks noGrp="1"/>
          </p:cNvSpPr>
          <p:nvPr>
            <p:ph type="title"/>
          </p:nvPr>
        </p:nvSpPr>
        <p:spPr>
          <a:xfrm>
            <a:off x="1" y="204952"/>
            <a:ext cx="4089002" cy="5689821"/>
          </a:xfrm>
        </p:spPr>
        <p:txBody>
          <a:bodyPr>
            <a:normAutofit/>
          </a:bodyPr>
          <a:lstStyle/>
          <a:p>
            <a:r>
              <a:rPr lang="fi-FI" sz="3600" b="1" dirty="0"/>
              <a:t>Tutoropettaja-</a:t>
            </a:r>
            <a:br>
              <a:rPr lang="fi-FI" sz="3600" b="1" dirty="0"/>
            </a:br>
            <a:r>
              <a:rPr lang="fi-FI" sz="3600" b="1" dirty="0"/>
              <a:t>toiminnan kehittäminen</a:t>
            </a:r>
          </a:p>
        </p:txBody>
      </p:sp>
      <p:sp>
        <p:nvSpPr>
          <p:cNvPr id="3" name="Sisällön paikkamerkki 2">
            <a:extLst>
              <a:ext uri="{FF2B5EF4-FFF2-40B4-BE49-F238E27FC236}">
                <a16:creationId xmlns:a16="http://schemas.microsoft.com/office/drawing/2014/main" id="{B84234E0-2FAC-4AF0-B6FC-915E0780AD34}"/>
              </a:ext>
            </a:extLst>
          </p:cNvPr>
          <p:cNvSpPr>
            <a:spLocks noGrp="1"/>
          </p:cNvSpPr>
          <p:nvPr>
            <p:ph idx="1"/>
          </p:nvPr>
        </p:nvSpPr>
        <p:spPr>
          <a:xfrm>
            <a:off x="5358384" y="640263"/>
            <a:ext cx="6028944" cy="5254510"/>
          </a:xfrm>
        </p:spPr>
        <p:txBody>
          <a:bodyPr anchor="ctr">
            <a:normAutofit/>
          </a:bodyPr>
          <a:lstStyle/>
          <a:p>
            <a:r>
              <a:rPr lang="fi-FI" sz="2200">
                <a:solidFill>
                  <a:schemeClr val="bg1"/>
                </a:solidFill>
              </a:rPr>
              <a:t>1h/vko tutortunti, jolloin mahdollista samanaikaisopetukseen</a:t>
            </a:r>
          </a:p>
          <a:p>
            <a:r>
              <a:rPr lang="fi-FI" sz="2200">
                <a:solidFill>
                  <a:schemeClr val="bg1"/>
                </a:solidFill>
              </a:rPr>
              <a:t>Talousarviossa huomioitu rahoitus</a:t>
            </a:r>
          </a:p>
          <a:p>
            <a:r>
              <a:rPr lang="fi-FI" sz="2200">
                <a:solidFill>
                  <a:schemeClr val="bg1"/>
                </a:solidFill>
              </a:rPr>
              <a:t>Tutoraika keskelle päivää tai tiettyyn päivään</a:t>
            </a:r>
          </a:p>
          <a:p>
            <a:r>
              <a:rPr lang="fi-FI" sz="2200">
                <a:solidFill>
                  <a:schemeClr val="bg1"/>
                </a:solidFill>
              </a:rPr>
              <a:t>Koulun opettajien koulutustarpeiden huomioiminen</a:t>
            </a:r>
          </a:p>
          <a:p>
            <a:r>
              <a:rPr lang="fi-FI" sz="2200">
                <a:solidFill>
                  <a:schemeClr val="bg1"/>
                </a:solidFill>
              </a:rPr>
              <a:t>Tutoropettajien oma kouluttautuminen</a:t>
            </a:r>
          </a:p>
          <a:p>
            <a:r>
              <a:rPr lang="fi-FI" sz="2200">
                <a:solidFill>
                  <a:schemeClr val="bg1"/>
                </a:solidFill>
              </a:rPr>
              <a:t>Riittävästi aikaa</a:t>
            </a:r>
          </a:p>
          <a:p>
            <a:endParaRPr lang="fi-FI" sz="2200">
              <a:solidFill>
                <a:schemeClr val="bg1"/>
              </a:solidFill>
            </a:endParaRPr>
          </a:p>
        </p:txBody>
      </p:sp>
    </p:spTree>
    <p:extLst>
      <p:ext uri="{BB962C8B-B14F-4D97-AF65-F5344CB8AC3E}">
        <p14:creationId xmlns:p14="http://schemas.microsoft.com/office/powerpoint/2010/main" val="303609782"/>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72FA66C7-2B3B-40AE-8BB7-9CAB5D4FAEAE}"/>
              </a:ext>
            </a:extLst>
          </p:cNvPr>
          <p:cNvSpPr>
            <a:spLocks noGrp="1"/>
          </p:cNvSpPr>
          <p:nvPr>
            <p:ph type="title"/>
          </p:nvPr>
        </p:nvSpPr>
        <p:spPr>
          <a:xfrm>
            <a:off x="299545" y="614855"/>
            <a:ext cx="3789457" cy="5279918"/>
          </a:xfrm>
        </p:spPr>
        <p:txBody>
          <a:bodyPr>
            <a:normAutofit/>
          </a:bodyPr>
          <a:lstStyle/>
          <a:p>
            <a:r>
              <a:rPr lang="fi-FI" sz="3600" b="1" dirty="0"/>
              <a:t>Oman koulun tutoropettajamalli</a:t>
            </a:r>
          </a:p>
        </p:txBody>
      </p:sp>
      <p:sp>
        <p:nvSpPr>
          <p:cNvPr id="3" name="Sisällön paikkamerkki 2">
            <a:extLst>
              <a:ext uri="{FF2B5EF4-FFF2-40B4-BE49-F238E27FC236}">
                <a16:creationId xmlns:a16="http://schemas.microsoft.com/office/drawing/2014/main" id="{E6FF8D85-B547-4B64-A2B7-72D9B57F7858}"/>
              </a:ext>
            </a:extLst>
          </p:cNvPr>
          <p:cNvSpPr>
            <a:spLocks noGrp="1"/>
          </p:cNvSpPr>
          <p:nvPr>
            <p:ph idx="1"/>
          </p:nvPr>
        </p:nvSpPr>
        <p:spPr>
          <a:xfrm>
            <a:off x="4892149" y="200722"/>
            <a:ext cx="7299851" cy="6490010"/>
          </a:xfrm>
        </p:spPr>
        <p:txBody>
          <a:bodyPr anchor="ctr">
            <a:normAutofit fontScale="92500" lnSpcReduction="10000"/>
          </a:bodyPr>
          <a:lstStyle/>
          <a:p>
            <a:endParaRPr lang="fi-FI" sz="1800" dirty="0">
              <a:solidFill>
                <a:schemeClr val="bg1"/>
              </a:solidFill>
            </a:endParaRPr>
          </a:p>
          <a:p>
            <a:endParaRPr lang="fi-FI" sz="1800" dirty="0">
              <a:solidFill>
                <a:schemeClr val="bg1"/>
              </a:solidFill>
            </a:endParaRPr>
          </a:p>
          <a:p>
            <a:r>
              <a:rPr lang="fi-FI" sz="1800" dirty="0">
                <a:solidFill>
                  <a:schemeClr val="bg1"/>
                </a:solidFill>
              </a:rPr>
              <a:t>Tutortoiminta on osa koulun kehitystyötä: tutoropettaja toimii aktiivisesti kunnallisessa ryhmässä ja kouluttaa muita yhteisissä tapaamisissa</a:t>
            </a:r>
          </a:p>
          <a:p>
            <a:r>
              <a:rPr lang="fi-FI" sz="1800" dirty="0">
                <a:solidFill>
                  <a:schemeClr val="bg1"/>
                </a:solidFill>
              </a:rPr>
              <a:t>Yksi tutor vastaa kahden koulun tutor-ohjauksesta</a:t>
            </a:r>
          </a:p>
          <a:p>
            <a:r>
              <a:rPr lang="fi-FI" sz="1800" dirty="0">
                <a:solidFill>
                  <a:schemeClr val="bg1"/>
                </a:solidFill>
              </a:rPr>
              <a:t>Osa-aikainen tutor-opettaja, joka pitää koulutuksia ja jalkautuu luokkiin opastamaan henkilökuntaa</a:t>
            </a:r>
          </a:p>
          <a:p>
            <a:r>
              <a:rPr lang="fi-FI" sz="1800" dirty="0">
                <a:solidFill>
                  <a:schemeClr val="bg1"/>
                </a:solidFill>
              </a:rPr>
              <a:t>1 </a:t>
            </a:r>
            <a:r>
              <a:rPr lang="fi-FI" sz="1800" dirty="0" err="1">
                <a:solidFill>
                  <a:schemeClr val="bg1"/>
                </a:solidFill>
              </a:rPr>
              <a:t>pedatutor</a:t>
            </a:r>
            <a:r>
              <a:rPr lang="fi-FI" sz="1800" dirty="0">
                <a:solidFill>
                  <a:schemeClr val="bg1"/>
                </a:solidFill>
              </a:rPr>
              <a:t> ja 1 digitutor/koulu</a:t>
            </a:r>
          </a:p>
          <a:p>
            <a:r>
              <a:rPr lang="fi-FI" sz="1800" dirty="0">
                <a:solidFill>
                  <a:schemeClr val="bg1"/>
                </a:solidFill>
              </a:rPr>
              <a:t>Kunnallisten työpajojen ja Vesojen suunnittelu</a:t>
            </a:r>
          </a:p>
          <a:p>
            <a:r>
              <a:rPr lang="fi-FI" sz="1800" dirty="0">
                <a:solidFill>
                  <a:schemeClr val="bg1"/>
                </a:solidFill>
              </a:rPr>
              <a:t>Tietoiskut mm henkilökokouksissa</a:t>
            </a:r>
          </a:p>
          <a:p>
            <a:r>
              <a:rPr lang="fi-FI" sz="1800" dirty="0" err="1">
                <a:solidFill>
                  <a:schemeClr val="bg1"/>
                </a:solidFill>
              </a:rPr>
              <a:t>Pedakahvilavastuu</a:t>
            </a:r>
            <a:endParaRPr lang="fi-FI" sz="1800" dirty="0">
              <a:solidFill>
                <a:schemeClr val="bg1"/>
              </a:solidFill>
            </a:endParaRPr>
          </a:p>
          <a:p>
            <a:r>
              <a:rPr lang="fi-FI" sz="1800" dirty="0">
                <a:solidFill>
                  <a:schemeClr val="bg1"/>
                </a:solidFill>
              </a:rPr>
              <a:t>Yksi kiinteä tutoropettaja, jolla on kaksi tuntia kiinteästi lukujärjestyksessä</a:t>
            </a:r>
          </a:p>
          <a:p>
            <a:r>
              <a:rPr lang="fi-FI" sz="1800" dirty="0">
                <a:solidFill>
                  <a:schemeClr val="bg1"/>
                </a:solidFill>
              </a:rPr>
              <a:t>Yksi päätutor ja kaksi apuria</a:t>
            </a:r>
          </a:p>
          <a:p>
            <a:r>
              <a:rPr lang="fi-FI" sz="1800" dirty="0">
                <a:solidFill>
                  <a:schemeClr val="bg1"/>
                </a:solidFill>
              </a:rPr>
              <a:t>Tutoraika 2h/vko</a:t>
            </a:r>
          </a:p>
          <a:p>
            <a:r>
              <a:rPr lang="fi-FI" sz="1800" dirty="0">
                <a:solidFill>
                  <a:schemeClr val="bg1"/>
                </a:solidFill>
              </a:rPr>
              <a:t>Kolme tutoropettajaa, joilla omat vastuutiimit (1-2, 3-4 ja 5-6)</a:t>
            </a:r>
          </a:p>
          <a:p>
            <a:r>
              <a:rPr lang="fi-FI" sz="1800" dirty="0">
                <a:solidFill>
                  <a:schemeClr val="bg1"/>
                </a:solidFill>
              </a:rPr>
              <a:t>2 tutoria/40 opettajaa</a:t>
            </a:r>
          </a:p>
          <a:p>
            <a:r>
              <a:rPr lang="fi-FI" sz="1800" dirty="0" err="1">
                <a:solidFill>
                  <a:schemeClr val="bg1"/>
                </a:solidFill>
              </a:rPr>
              <a:t>Pedavälkät</a:t>
            </a:r>
            <a:r>
              <a:rPr lang="fi-FI" sz="1800" dirty="0">
                <a:solidFill>
                  <a:schemeClr val="bg1"/>
                </a:solidFill>
              </a:rPr>
              <a:t> (kaupungin ja seudun terveiset)</a:t>
            </a:r>
          </a:p>
          <a:p>
            <a:r>
              <a:rPr lang="fi-FI" sz="1800" dirty="0">
                <a:solidFill>
                  <a:schemeClr val="bg1"/>
                </a:solidFill>
              </a:rPr>
              <a:t>Yksi tutoropettaja/3 koulua, vierailee kouluilla YS-aikaan ja myös tunneilla</a:t>
            </a:r>
          </a:p>
          <a:p>
            <a:r>
              <a:rPr lang="fi-FI" sz="1800" dirty="0">
                <a:solidFill>
                  <a:schemeClr val="bg1"/>
                </a:solidFill>
              </a:rPr>
              <a:t>Koulutustarpeiden säännöllinen kartoittaminen</a:t>
            </a:r>
          </a:p>
          <a:p>
            <a:endParaRPr lang="fi-FI" sz="1400" dirty="0">
              <a:solidFill>
                <a:schemeClr val="bg1"/>
              </a:solidFill>
            </a:endParaRPr>
          </a:p>
          <a:p>
            <a:endParaRPr lang="fi-FI" sz="1400" dirty="0">
              <a:solidFill>
                <a:schemeClr val="bg1"/>
              </a:solidFill>
            </a:endParaRPr>
          </a:p>
          <a:p>
            <a:endParaRPr lang="fi-FI" sz="1400" dirty="0">
              <a:solidFill>
                <a:schemeClr val="bg1"/>
              </a:solidFill>
            </a:endParaRPr>
          </a:p>
          <a:p>
            <a:endParaRPr lang="fi-FI" sz="1400" dirty="0">
              <a:solidFill>
                <a:schemeClr val="bg1"/>
              </a:solidFill>
            </a:endParaRPr>
          </a:p>
          <a:p>
            <a:endParaRPr lang="fi-FI" sz="1400" dirty="0">
              <a:solidFill>
                <a:schemeClr val="bg1"/>
              </a:solidFill>
            </a:endParaRPr>
          </a:p>
        </p:txBody>
      </p:sp>
    </p:spTree>
    <p:extLst>
      <p:ext uri="{BB962C8B-B14F-4D97-AF65-F5344CB8AC3E}">
        <p14:creationId xmlns:p14="http://schemas.microsoft.com/office/powerpoint/2010/main" val="2987266223"/>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083FF68-4FE6-4554-868A-F6F56E76ED1C}"/>
              </a:ext>
            </a:extLst>
          </p:cNvPr>
          <p:cNvSpPr>
            <a:spLocks noGrp="1"/>
          </p:cNvSpPr>
          <p:nvPr>
            <p:ph type="title"/>
          </p:nvPr>
        </p:nvSpPr>
        <p:spPr/>
        <p:txBody>
          <a:bodyPr>
            <a:normAutofit/>
          </a:bodyPr>
          <a:lstStyle/>
          <a:p>
            <a:r>
              <a:rPr lang="fi-FI" b="1" dirty="0"/>
              <a:t>Päijät-Hämeen seudullinen tutoropettajamalli</a:t>
            </a:r>
            <a:br>
              <a:rPr lang="fi-FI" b="1" dirty="0"/>
            </a:br>
            <a:r>
              <a:rPr lang="fi-FI" b="1" dirty="0"/>
              <a:t>Korona muokannut erilaiseksi!</a:t>
            </a:r>
          </a:p>
        </p:txBody>
      </p:sp>
      <p:sp>
        <p:nvSpPr>
          <p:cNvPr id="3" name="Sisällön paikkamerkki 2">
            <a:extLst>
              <a:ext uri="{FF2B5EF4-FFF2-40B4-BE49-F238E27FC236}">
                <a16:creationId xmlns:a16="http://schemas.microsoft.com/office/drawing/2014/main" id="{02598A7E-53B4-4746-919C-BABD362B9045}"/>
              </a:ext>
            </a:extLst>
          </p:cNvPr>
          <p:cNvSpPr>
            <a:spLocks noGrp="1"/>
          </p:cNvSpPr>
          <p:nvPr>
            <p:ph idx="1"/>
          </p:nvPr>
        </p:nvSpPr>
        <p:spPr/>
        <p:txBody>
          <a:bodyPr/>
          <a:lstStyle/>
          <a:p>
            <a:pPr marL="0" indent="0">
              <a:buNone/>
            </a:pPr>
            <a:r>
              <a:rPr lang="fi-FI" b="1" dirty="0"/>
              <a:t>Verkostoituminen, hyvien osaamiskäytänteiden ja toimintamallien jakaminen</a:t>
            </a:r>
          </a:p>
          <a:p>
            <a:pPr>
              <a:buFontTx/>
              <a:buChar char="-"/>
            </a:pPr>
            <a:r>
              <a:rPr lang="fi-FI" dirty="0"/>
              <a:t>Yhteiset verkostotapaamiset 4krt/vuosi</a:t>
            </a:r>
          </a:p>
          <a:p>
            <a:pPr>
              <a:buFontTx/>
              <a:buChar char="-"/>
            </a:pPr>
            <a:r>
              <a:rPr lang="fi-FI" dirty="0"/>
              <a:t>Tutoropettajamessut</a:t>
            </a:r>
          </a:p>
          <a:p>
            <a:pPr>
              <a:buFontTx/>
              <a:buChar char="-"/>
            </a:pPr>
            <a:r>
              <a:rPr lang="fi-FI" dirty="0"/>
              <a:t>Opetuspaketit (lukuvuoden 2020-21 aikana)</a:t>
            </a:r>
          </a:p>
          <a:p>
            <a:pPr>
              <a:buFontTx/>
              <a:buChar char="-"/>
            </a:pPr>
            <a:endParaRPr lang="fi-FI" dirty="0"/>
          </a:p>
          <a:p>
            <a:pPr marL="0" indent="0">
              <a:buNone/>
            </a:pPr>
            <a:r>
              <a:rPr lang="fi-FI" b="1" dirty="0"/>
              <a:t>Alueellinen yhteistyö</a:t>
            </a:r>
          </a:p>
          <a:p>
            <a:pPr>
              <a:buFontTx/>
              <a:buChar char="-"/>
            </a:pPr>
            <a:r>
              <a:rPr lang="fi-FI" dirty="0"/>
              <a:t>Kolmen alueen yhteistapahtuma</a:t>
            </a:r>
          </a:p>
          <a:p>
            <a:pPr>
              <a:buFontTx/>
              <a:buChar char="-"/>
            </a:pPr>
            <a:endParaRPr lang="fi-FI" dirty="0"/>
          </a:p>
          <a:p>
            <a:pPr marL="0" indent="0">
              <a:buNone/>
            </a:pPr>
            <a:endParaRPr lang="fi-FI" dirty="0"/>
          </a:p>
          <a:p>
            <a:pPr>
              <a:buFontTx/>
              <a:buChar char="-"/>
            </a:pPr>
            <a:endParaRPr lang="fi-FI" dirty="0"/>
          </a:p>
          <a:p>
            <a:endParaRPr lang="fi-FI" dirty="0"/>
          </a:p>
          <a:p>
            <a:endParaRPr lang="fi-FI" dirty="0"/>
          </a:p>
        </p:txBody>
      </p:sp>
    </p:spTree>
    <p:extLst>
      <p:ext uri="{BB962C8B-B14F-4D97-AF65-F5344CB8AC3E}">
        <p14:creationId xmlns:p14="http://schemas.microsoft.com/office/powerpoint/2010/main" val="3735059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C664D1B-8297-45B3-A34D-B0EB640906E8}"/>
              </a:ext>
            </a:extLst>
          </p:cNvPr>
          <p:cNvSpPr>
            <a:spLocks noGrp="1"/>
          </p:cNvSpPr>
          <p:nvPr>
            <p:ph type="title"/>
          </p:nvPr>
        </p:nvSpPr>
        <p:spPr/>
        <p:txBody>
          <a:bodyPr>
            <a:normAutofit fontScale="90000"/>
          </a:bodyPr>
          <a:lstStyle/>
          <a:p>
            <a:r>
              <a:rPr lang="fi-FI" dirty="0"/>
              <a:t>Yhteisesti päätettävää</a:t>
            </a:r>
            <a:br>
              <a:rPr lang="fi-FI" dirty="0"/>
            </a:br>
            <a:r>
              <a:rPr lang="fi-FI" sz="2000" b="1" dirty="0"/>
              <a:t>JOS KUNNISSA JA KOULUISSA HALUTAAN PYSYVIÄ KÄYTÄNTEITÄ OPETUKSEN MUUTOKSEEN SEKÄ INNOVATIIVISTEN OPETUSKÄYTÄNTEIDEN LISÄÄNTYMISEEN LUOKISSA, NIIN KOULUIHIN TÄYTYY LUODA PYSYVIÄ KÄYTÄNTEITÄ TUTORTOIMINNAN MUKAISESTI. </a:t>
            </a:r>
            <a:endParaRPr lang="fi-FI" sz="2000" dirty="0"/>
          </a:p>
        </p:txBody>
      </p:sp>
      <p:sp>
        <p:nvSpPr>
          <p:cNvPr id="3" name="Sisällön paikkamerkki 2">
            <a:extLst>
              <a:ext uri="{FF2B5EF4-FFF2-40B4-BE49-F238E27FC236}">
                <a16:creationId xmlns:a16="http://schemas.microsoft.com/office/drawing/2014/main" id="{3868419F-DC77-4FF0-8D6A-AC3C6AB7EB77}"/>
              </a:ext>
            </a:extLst>
          </p:cNvPr>
          <p:cNvSpPr>
            <a:spLocks noGrp="1"/>
          </p:cNvSpPr>
          <p:nvPr>
            <p:ph idx="1"/>
          </p:nvPr>
        </p:nvSpPr>
        <p:spPr/>
        <p:txBody>
          <a:bodyPr>
            <a:normAutofit fontScale="70000" lnSpcReduction="20000"/>
          </a:bodyPr>
          <a:lstStyle/>
          <a:p>
            <a:r>
              <a:rPr lang="fi-FI" dirty="0"/>
              <a:t>Mikä on tutoropettajien määrä suhteessa opettajien määrään?</a:t>
            </a:r>
          </a:p>
          <a:p>
            <a:r>
              <a:rPr lang="fi-FI" dirty="0"/>
              <a:t>Miten tukea saadaan opettajille mahdollisimman nopeasti heidän toiveidensa pohjalta?</a:t>
            </a:r>
          </a:p>
          <a:p>
            <a:r>
              <a:rPr lang="fi-FI" dirty="0"/>
              <a:t>Opettajien täydennyskoulutus</a:t>
            </a:r>
          </a:p>
          <a:p>
            <a:pPr marL="0" indent="0">
              <a:buNone/>
            </a:pPr>
            <a:r>
              <a:rPr lang="fi-FI" b="1" dirty="0"/>
              <a:t>Toteutetaanko koulutus koulun sisällä vai annetaanko opettajille mahdollisuus osallistua koulutuksiin myös oman kunnan ulkopuolella?</a:t>
            </a:r>
            <a:endParaRPr lang="fi-FI" dirty="0"/>
          </a:p>
          <a:p>
            <a:pPr marL="0" indent="0">
              <a:buNone/>
            </a:pPr>
            <a:r>
              <a:rPr lang="fi-FI" b="1" dirty="0"/>
              <a:t>Millä ajalla koulutukset tehdään?</a:t>
            </a:r>
          </a:p>
          <a:p>
            <a:pPr marL="0" indent="0">
              <a:buNone/>
            </a:pPr>
            <a:r>
              <a:rPr lang="fi-FI" b="1" dirty="0"/>
              <a:t>Opettajat toivovat koulutuksia työajalla, mutta se on rehtoreiden näkökulmasta ongelmallista sijaisjärjestelyiden kannalta. </a:t>
            </a:r>
            <a:r>
              <a:rPr lang="fi-FI" b="1" dirty="0" err="1"/>
              <a:t>Ys</a:t>
            </a:r>
            <a:r>
              <a:rPr lang="fi-FI" b="1" dirty="0"/>
              <a:t>-ajalla olisi hyvä järjestää, mutta yhteissuunnitteluajallekin on paljon tarvetta koulun arjessa.</a:t>
            </a:r>
          </a:p>
          <a:p>
            <a:pPr marL="0" indent="0">
              <a:buNone/>
            </a:pPr>
            <a:r>
              <a:rPr lang="fi-FI" b="1" dirty="0"/>
              <a:t>selkeät aikataulut siihen, milloin hän on opettajien varattavissa. Mielellään varauskalenterissa näkyy jo valmiiksi kouluille osoitetut päivät, jolloin opettaja tietää tutorin olevan omalla koulullaan tavoitettavissa muissakin asioissa, esimerkiksi jos hän tarvitsee laitetukea jossakin asiassa. </a:t>
            </a:r>
            <a:endParaRPr lang="fi-FI" dirty="0"/>
          </a:p>
          <a:p>
            <a:pPr marL="0" indent="0">
              <a:buNone/>
            </a:pPr>
            <a:r>
              <a:rPr lang="fi-FI" b="1" dirty="0"/>
              <a:t>Opetuspaketit helpottavat myös tutoropettajien varaamista, koska opettaja voi suoraan pyytää apua tietyn opetuspaketin opettamiseen</a:t>
            </a:r>
            <a:endParaRPr lang="fi-FI" dirty="0"/>
          </a:p>
        </p:txBody>
      </p:sp>
    </p:spTree>
    <p:extLst>
      <p:ext uri="{BB962C8B-B14F-4D97-AF65-F5344CB8AC3E}">
        <p14:creationId xmlns:p14="http://schemas.microsoft.com/office/powerpoint/2010/main" val="17146294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E16C90F-2AEF-4864-8EEE-6A424E398F3C}"/>
              </a:ext>
            </a:extLst>
          </p:cNvPr>
          <p:cNvSpPr>
            <a:spLocks noGrp="1"/>
          </p:cNvSpPr>
          <p:nvPr>
            <p:ph type="title"/>
          </p:nvPr>
        </p:nvSpPr>
        <p:spPr>
          <a:xfrm>
            <a:off x="157655" y="283779"/>
            <a:ext cx="11196145" cy="1406909"/>
          </a:xfrm>
        </p:spPr>
        <p:txBody>
          <a:bodyPr/>
          <a:lstStyle/>
          <a:p>
            <a:r>
              <a:rPr lang="fi-FI" dirty="0"/>
              <a:t>Mietittävää oman kunnan tutortoimintamalliin</a:t>
            </a:r>
          </a:p>
        </p:txBody>
      </p:sp>
      <p:sp>
        <p:nvSpPr>
          <p:cNvPr id="3" name="Sisällön paikkamerkki 2">
            <a:extLst>
              <a:ext uri="{FF2B5EF4-FFF2-40B4-BE49-F238E27FC236}">
                <a16:creationId xmlns:a16="http://schemas.microsoft.com/office/drawing/2014/main" id="{B105D246-1C8F-46B0-B507-F3937E3106DE}"/>
              </a:ext>
            </a:extLst>
          </p:cNvPr>
          <p:cNvSpPr>
            <a:spLocks noGrp="1"/>
          </p:cNvSpPr>
          <p:nvPr>
            <p:ph idx="1"/>
          </p:nvPr>
        </p:nvSpPr>
        <p:spPr/>
        <p:txBody>
          <a:bodyPr>
            <a:normAutofit/>
          </a:bodyPr>
          <a:lstStyle/>
          <a:p>
            <a:endParaRPr lang="fi-FI" dirty="0"/>
          </a:p>
          <a:p>
            <a:pPr lvl="0"/>
            <a:r>
              <a:rPr lang="fi-FI" b="1" dirty="0"/>
              <a:t>Suunnitelma kunnan tutoropettajatoiminnasta</a:t>
            </a:r>
            <a:endParaRPr lang="fi-FI" dirty="0"/>
          </a:p>
          <a:p>
            <a:pPr lvl="0"/>
            <a:r>
              <a:rPr lang="fi-FI" b="1" dirty="0"/>
              <a:t>Opettajille tieto siitä, että heille on tarjolla koulutusta ja toiminnallista tukea koulun arkeen</a:t>
            </a:r>
            <a:endParaRPr lang="fi-FI" dirty="0"/>
          </a:p>
          <a:p>
            <a:pPr lvl="0"/>
            <a:r>
              <a:rPr lang="fi-FI" b="1" dirty="0"/>
              <a:t>Mikä on tutoreiden määrä verrattuna opettajien määrään?</a:t>
            </a:r>
            <a:endParaRPr lang="fi-FI" dirty="0"/>
          </a:p>
          <a:p>
            <a:r>
              <a:rPr lang="fi-FI" b="1" dirty="0"/>
              <a:t>Mikä on riittävä resurssi opettajille ja kuinka tukea pystyttäisiin antamaan mahdollisimman nopeasti opettajien toiveiden pohjalta?</a:t>
            </a:r>
            <a:endParaRPr lang="fi-FI" dirty="0"/>
          </a:p>
        </p:txBody>
      </p:sp>
    </p:spTree>
    <p:extLst>
      <p:ext uri="{BB962C8B-B14F-4D97-AF65-F5344CB8AC3E}">
        <p14:creationId xmlns:p14="http://schemas.microsoft.com/office/powerpoint/2010/main" val="3833533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EC6A4D9-1C47-454F-9BA6-7ECB75B19797}"/>
              </a:ext>
            </a:extLst>
          </p:cNvPr>
          <p:cNvSpPr>
            <a:spLocks noGrp="1"/>
          </p:cNvSpPr>
          <p:nvPr>
            <p:ph type="title"/>
          </p:nvPr>
        </p:nvSpPr>
        <p:spPr/>
        <p:txBody>
          <a:bodyPr/>
          <a:lstStyle/>
          <a:p>
            <a:r>
              <a:rPr lang="fi-FI" dirty="0"/>
              <a:t>Koulun tutoropettajatoiminta</a:t>
            </a:r>
          </a:p>
        </p:txBody>
      </p:sp>
      <p:sp>
        <p:nvSpPr>
          <p:cNvPr id="3" name="Sisällön paikkamerkki 2">
            <a:extLst>
              <a:ext uri="{FF2B5EF4-FFF2-40B4-BE49-F238E27FC236}">
                <a16:creationId xmlns:a16="http://schemas.microsoft.com/office/drawing/2014/main" id="{4D21C2E6-871D-4901-B838-6046004E43E7}"/>
              </a:ext>
            </a:extLst>
          </p:cNvPr>
          <p:cNvSpPr>
            <a:spLocks noGrp="1"/>
          </p:cNvSpPr>
          <p:nvPr>
            <p:ph idx="1"/>
          </p:nvPr>
        </p:nvSpPr>
        <p:spPr/>
        <p:txBody>
          <a:bodyPr/>
          <a:lstStyle/>
          <a:p>
            <a:pPr marL="514350" indent="-514350">
              <a:buAutoNum type="arabicPeriod"/>
            </a:pPr>
            <a:r>
              <a:rPr lang="fi-FI" dirty="0"/>
              <a:t>Sitoudumme yhdessä toteuttamaan tutoropettajatoimintaa</a:t>
            </a:r>
          </a:p>
          <a:p>
            <a:pPr marL="514350" indent="-514350">
              <a:buAutoNum type="arabicPeriod"/>
            </a:pPr>
            <a:r>
              <a:rPr lang="fi-FI" dirty="0"/>
              <a:t>Määrittelemme yhdessä tavoitteet</a:t>
            </a:r>
          </a:p>
          <a:p>
            <a:pPr marL="514350" indent="-514350">
              <a:buAutoNum type="arabicPeriod"/>
            </a:pPr>
            <a:r>
              <a:rPr lang="fi-FI" dirty="0"/>
              <a:t>Teemme toimintaohjeet koulun tutoropettajatoiminnalle.</a:t>
            </a:r>
          </a:p>
          <a:p>
            <a:pPr marL="514350" indent="-514350">
              <a:buAutoNum type="arabicPeriod"/>
            </a:pPr>
            <a:r>
              <a:rPr lang="fi-FI" dirty="0"/>
              <a:t>Opetamme toimintaohjeet opettajille</a:t>
            </a:r>
          </a:p>
          <a:p>
            <a:pPr marL="514350" indent="-514350">
              <a:buAutoNum type="arabicPeriod"/>
            </a:pPr>
            <a:r>
              <a:rPr lang="fi-FI" dirty="0"/>
              <a:t>Ohjaamme käyttäytymistä</a:t>
            </a:r>
          </a:p>
          <a:p>
            <a:pPr marL="514350" indent="-514350">
              <a:buAutoNum type="arabicPeriod"/>
            </a:pPr>
            <a:r>
              <a:rPr lang="fi-FI" dirty="0"/>
              <a:t>Kehitämme</a:t>
            </a:r>
          </a:p>
          <a:p>
            <a:pPr marL="514350" indent="-514350">
              <a:buAutoNum type="arabicPeriod"/>
            </a:pPr>
            <a:r>
              <a:rPr lang="fi-FI" dirty="0"/>
              <a:t>Uudistamme</a:t>
            </a:r>
          </a:p>
          <a:p>
            <a:pPr marL="514350" indent="-514350">
              <a:buAutoNum type="arabicPeriod"/>
            </a:pPr>
            <a:endParaRPr lang="fi-FI" dirty="0"/>
          </a:p>
        </p:txBody>
      </p:sp>
    </p:spTree>
    <p:extLst>
      <p:ext uri="{BB962C8B-B14F-4D97-AF65-F5344CB8AC3E}">
        <p14:creationId xmlns:p14="http://schemas.microsoft.com/office/powerpoint/2010/main" val="19532939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7C3838A-FA3F-400D-B4E9-707F96CD01E2}"/>
              </a:ext>
            </a:extLst>
          </p:cNvPr>
          <p:cNvSpPr>
            <a:spLocks noGrp="1"/>
          </p:cNvSpPr>
          <p:nvPr>
            <p:ph type="title"/>
          </p:nvPr>
        </p:nvSpPr>
        <p:spPr/>
        <p:txBody>
          <a:bodyPr>
            <a:normAutofit fontScale="90000"/>
          </a:bodyPr>
          <a:lstStyle/>
          <a:p>
            <a:r>
              <a:rPr lang="fi-FI" dirty="0"/>
              <a:t>Tutortoiminnan osa-alueet, </a:t>
            </a:r>
            <a:br>
              <a:rPr lang="fi-FI" dirty="0"/>
            </a:br>
            <a:r>
              <a:rPr lang="fi-FI" dirty="0"/>
              <a:t>Toiminnan suunnittelu</a:t>
            </a:r>
            <a:br>
              <a:rPr lang="fi-FI" dirty="0"/>
            </a:br>
            <a:r>
              <a:rPr lang="fi-FI" dirty="0"/>
              <a:t> </a:t>
            </a:r>
          </a:p>
        </p:txBody>
      </p:sp>
      <p:sp>
        <p:nvSpPr>
          <p:cNvPr id="3" name="Sisällön paikkamerkki 2">
            <a:extLst>
              <a:ext uri="{FF2B5EF4-FFF2-40B4-BE49-F238E27FC236}">
                <a16:creationId xmlns:a16="http://schemas.microsoft.com/office/drawing/2014/main" id="{7FF4B7E0-8FA0-4B29-8D56-2DFF64B108CA}"/>
              </a:ext>
            </a:extLst>
          </p:cNvPr>
          <p:cNvSpPr>
            <a:spLocks noGrp="1"/>
          </p:cNvSpPr>
          <p:nvPr>
            <p:ph idx="1"/>
          </p:nvPr>
        </p:nvSpPr>
        <p:spPr>
          <a:xfrm>
            <a:off x="204952" y="1340070"/>
            <a:ext cx="11987048" cy="5152806"/>
          </a:xfrm>
        </p:spPr>
        <p:txBody>
          <a:bodyPr>
            <a:normAutofit fontScale="85000" lnSpcReduction="20000"/>
          </a:bodyPr>
          <a:lstStyle/>
          <a:p>
            <a:pPr marL="0" indent="0">
              <a:buNone/>
            </a:pPr>
            <a:r>
              <a:rPr lang="fi-FI" sz="4000" b="1" dirty="0"/>
              <a:t>Koulutus</a:t>
            </a:r>
          </a:p>
          <a:p>
            <a:pPr>
              <a:buFontTx/>
              <a:buChar char="-"/>
            </a:pPr>
            <a:r>
              <a:rPr lang="fi-FI" dirty="0"/>
              <a:t>Miten koulutustarpeet kartoitetaan?</a:t>
            </a:r>
          </a:p>
          <a:p>
            <a:pPr>
              <a:buFontTx/>
              <a:buChar char="-"/>
            </a:pPr>
            <a:r>
              <a:rPr lang="fi-FI" dirty="0"/>
              <a:t>Täydennyskoulutus </a:t>
            </a:r>
          </a:p>
          <a:p>
            <a:pPr>
              <a:buFontTx/>
              <a:buChar char="-"/>
            </a:pPr>
            <a:r>
              <a:rPr lang="fi-FI" dirty="0"/>
              <a:t>Toteutetaanko koulutus koulun sisällä vai annetaanko opettajille mahdollisuus osallistua koulutuksiin myös oman kunnan ulkopuolella?</a:t>
            </a:r>
          </a:p>
          <a:p>
            <a:pPr>
              <a:buFontTx/>
              <a:buChar char="-"/>
            </a:pPr>
            <a:r>
              <a:rPr lang="fi-FI" dirty="0"/>
              <a:t>Opetuspaketit</a:t>
            </a:r>
          </a:p>
          <a:p>
            <a:pPr marL="0" indent="0">
              <a:buNone/>
            </a:pPr>
            <a:r>
              <a:rPr lang="fi-FI" sz="4000" b="1" dirty="0"/>
              <a:t>Käytännön toteutus</a:t>
            </a:r>
          </a:p>
          <a:p>
            <a:pPr>
              <a:buFontTx/>
              <a:buChar char="-"/>
            </a:pPr>
            <a:r>
              <a:rPr lang="fi-FI" dirty="0"/>
              <a:t>Millä ajalla tutorointi tehdään? YS?</a:t>
            </a:r>
          </a:p>
          <a:p>
            <a:pPr>
              <a:buFontTx/>
              <a:buChar char="-"/>
            </a:pPr>
            <a:r>
              <a:rPr lang="fi-FI" dirty="0"/>
              <a:t>Paljonko aikaa varattu? 1-2h/vko</a:t>
            </a:r>
          </a:p>
          <a:p>
            <a:pPr>
              <a:buFontTx/>
              <a:buChar char="-"/>
            </a:pPr>
            <a:r>
              <a:rPr lang="fi-FI" dirty="0" err="1"/>
              <a:t>Pedakahvilat</a:t>
            </a:r>
            <a:r>
              <a:rPr lang="fi-FI" dirty="0"/>
              <a:t>, välitunti, tietoiskut, Nykäise hihasta, vierus</a:t>
            </a:r>
          </a:p>
          <a:p>
            <a:pPr>
              <a:buFontTx/>
              <a:buChar char="-"/>
            </a:pPr>
            <a:r>
              <a:rPr lang="fi-FI" dirty="0"/>
              <a:t>VESO –päivät</a:t>
            </a:r>
          </a:p>
          <a:p>
            <a:pPr marL="0" indent="0">
              <a:buNone/>
            </a:pPr>
            <a:r>
              <a:rPr lang="fi-FI" sz="4000" b="1" dirty="0"/>
              <a:t>Tutoropettajien määrä suhteessa opettajien määrään </a:t>
            </a:r>
          </a:p>
          <a:p>
            <a:pPr>
              <a:buFontTx/>
              <a:buChar char="-"/>
            </a:pPr>
            <a:r>
              <a:rPr lang="fi-FI" dirty="0"/>
              <a:t>Yksi päätutor/koordinoija</a:t>
            </a:r>
          </a:p>
          <a:p>
            <a:pPr>
              <a:buFontTx/>
              <a:buChar char="-"/>
            </a:pPr>
            <a:endParaRPr lang="fi-FI" dirty="0"/>
          </a:p>
        </p:txBody>
      </p:sp>
    </p:spTree>
    <p:extLst>
      <p:ext uri="{BB962C8B-B14F-4D97-AF65-F5344CB8AC3E}">
        <p14:creationId xmlns:p14="http://schemas.microsoft.com/office/powerpoint/2010/main" val="26652226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14">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6">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F7A2134B-99CE-41D6-97C2-FF8AA2D6F33C}"/>
              </a:ext>
            </a:extLst>
          </p:cNvPr>
          <p:cNvSpPr>
            <a:spLocks noGrp="1"/>
          </p:cNvSpPr>
          <p:nvPr>
            <p:ph type="title"/>
          </p:nvPr>
        </p:nvSpPr>
        <p:spPr>
          <a:xfrm>
            <a:off x="640079" y="2053641"/>
            <a:ext cx="3669161" cy="2760098"/>
          </a:xfrm>
        </p:spPr>
        <p:txBody>
          <a:bodyPr>
            <a:normAutofit/>
          </a:bodyPr>
          <a:lstStyle/>
          <a:p>
            <a:br>
              <a:rPr lang="fi-FI" sz="2100" b="1" dirty="0">
                <a:solidFill>
                  <a:srgbClr val="FFFFFF"/>
                </a:solidFill>
                <a:latin typeface="Calibri" panose="020F0502020204030204" pitchFamily="34" charset="0"/>
              </a:rPr>
            </a:br>
            <a:r>
              <a:rPr lang="fi-FI" sz="2100" b="1" dirty="0">
                <a:solidFill>
                  <a:srgbClr val="FFFFFF"/>
                </a:solidFill>
                <a:latin typeface="Calibri" panose="020F0502020204030204" pitchFamily="34" charset="0"/>
              </a:rPr>
              <a:t>Kuntien tekemiä toimenpiteitä, jotka edistävät tutoropettajatoiminnan vakiintumista osaksi opetuksen järjestäjän perustoimintaa?</a:t>
            </a:r>
            <a:br>
              <a:rPr lang="fi-FI" sz="2100" dirty="0">
                <a:solidFill>
                  <a:srgbClr val="FFFFFF"/>
                </a:solidFill>
                <a:latin typeface="Calibri" panose="020F0502020204030204" pitchFamily="34" charset="0"/>
              </a:rPr>
            </a:br>
            <a:endParaRPr lang="fi-FI" sz="2100" dirty="0">
              <a:solidFill>
                <a:srgbClr val="FFFFFF"/>
              </a:solidFill>
            </a:endParaRPr>
          </a:p>
        </p:txBody>
      </p:sp>
      <p:sp>
        <p:nvSpPr>
          <p:cNvPr id="3" name="Sisällön paikkamerkki 2">
            <a:extLst>
              <a:ext uri="{FF2B5EF4-FFF2-40B4-BE49-F238E27FC236}">
                <a16:creationId xmlns:a16="http://schemas.microsoft.com/office/drawing/2014/main" id="{C95DC7D8-E8CF-4204-9905-1D734DD86025}"/>
              </a:ext>
            </a:extLst>
          </p:cNvPr>
          <p:cNvSpPr>
            <a:spLocks noGrp="1"/>
          </p:cNvSpPr>
          <p:nvPr>
            <p:ph idx="1"/>
          </p:nvPr>
        </p:nvSpPr>
        <p:spPr>
          <a:xfrm>
            <a:off x="6090574" y="801866"/>
            <a:ext cx="5306084" cy="5230634"/>
          </a:xfrm>
        </p:spPr>
        <p:txBody>
          <a:bodyPr anchor="ctr">
            <a:normAutofit/>
          </a:bodyPr>
          <a:lstStyle/>
          <a:p>
            <a:r>
              <a:rPr lang="fi-FI" sz="1900" b="1" dirty="0">
                <a:solidFill>
                  <a:srgbClr val="000000"/>
                </a:solidFill>
                <a:latin typeface="Calibri" panose="020F0502020204030204" pitchFamily="34" charset="0"/>
              </a:rPr>
              <a:t>Panostettu omaa rahoitusta</a:t>
            </a:r>
            <a:endParaRPr lang="fi-FI" sz="1900" dirty="0">
              <a:solidFill>
                <a:srgbClr val="000000"/>
              </a:solidFill>
              <a:latin typeface="Calibri" panose="020F0502020204030204" pitchFamily="34" charset="0"/>
            </a:endParaRPr>
          </a:p>
          <a:p>
            <a:r>
              <a:rPr lang="fi-FI" sz="1900" b="1" dirty="0">
                <a:solidFill>
                  <a:srgbClr val="000000"/>
                </a:solidFill>
                <a:latin typeface="Calibri" panose="020F0502020204030204" pitchFamily="34" charset="0"/>
              </a:rPr>
              <a:t>Kirjattu strategioihin ja suunnitelmiin</a:t>
            </a:r>
            <a:endParaRPr lang="fi-FI" sz="1900" dirty="0">
              <a:solidFill>
                <a:srgbClr val="000000"/>
              </a:solidFill>
              <a:latin typeface="Calibri" panose="020F0502020204030204" pitchFamily="34" charset="0"/>
            </a:endParaRPr>
          </a:p>
          <a:p>
            <a:r>
              <a:rPr lang="fi-FI" sz="1900" b="1" dirty="0">
                <a:solidFill>
                  <a:srgbClr val="000000"/>
                </a:solidFill>
                <a:latin typeface="Calibri" panose="020F0502020204030204" pitchFamily="34" charset="0"/>
              </a:rPr>
              <a:t>Linkitetty tutoropettajatoiminta rekrytointeihin</a:t>
            </a:r>
            <a:endParaRPr lang="fi-FI" sz="1900" dirty="0">
              <a:solidFill>
                <a:srgbClr val="000000"/>
              </a:solidFill>
              <a:latin typeface="Calibri" panose="020F0502020204030204" pitchFamily="34" charset="0"/>
            </a:endParaRPr>
          </a:p>
          <a:p>
            <a:r>
              <a:rPr lang="fi-FI" sz="1900" b="1" dirty="0">
                <a:solidFill>
                  <a:srgbClr val="000000"/>
                </a:solidFill>
                <a:latin typeface="Calibri" panose="020F0502020204030204" pitchFamily="34" charset="0"/>
              </a:rPr>
              <a:t>Lisätty verkostotyötä</a:t>
            </a:r>
            <a:endParaRPr lang="fi-FI" sz="1900" dirty="0">
              <a:solidFill>
                <a:srgbClr val="000000"/>
              </a:solidFill>
              <a:latin typeface="Calibri" panose="020F0502020204030204" pitchFamily="34" charset="0"/>
            </a:endParaRPr>
          </a:p>
          <a:p>
            <a:r>
              <a:rPr lang="fi-FI" sz="1900" b="1" dirty="0">
                <a:solidFill>
                  <a:srgbClr val="000000"/>
                </a:solidFill>
                <a:latin typeface="Calibri" panose="020F0502020204030204" pitchFamily="34" charset="0"/>
              </a:rPr>
              <a:t>Huomioitu luku- ja työjärjestyksessä</a:t>
            </a:r>
            <a:endParaRPr lang="fi-FI" sz="1900" dirty="0">
              <a:solidFill>
                <a:srgbClr val="000000"/>
              </a:solidFill>
              <a:latin typeface="Calibri" panose="020F0502020204030204" pitchFamily="34" charset="0"/>
            </a:endParaRPr>
          </a:p>
          <a:p>
            <a:r>
              <a:rPr lang="fi-FI" sz="1900" b="1" dirty="0">
                <a:solidFill>
                  <a:srgbClr val="000000"/>
                </a:solidFill>
                <a:latin typeface="Calibri" panose="020F0502020204030204" pitchFamily="34" charset="0"/>
              </a:rPr>
              <a:t>Sovittu työryhmät, tehtävänkuvat ja vastuut</a:t>
            </a:r>
            <a:endParaRPr lang="fi-FI" sz="1900" dirty="0">
              <a:solidFill>
                <a:srgbClr val="000000"/>
              </a:solidFill>
              <a:latin typeface="Calibri" panose="020F0502020204030204" pitchFamily="34" charset="0"/>
            </a:endParaRPr>
          </a:p>
          <a:p>
            <a:r>
              <a:rPr lang="fi-FI" sz="1900" b="1" dirty="0">
                <a:solidFill>
                  <a:srgbClr val="000000"/>
                </a:solidFill>
                <a:latin typeface="Calibri" panose="020F0502020204030204" pitchFamily="34" charset="0"/>
              </a:rPr>
              <a:t>Teknologiahankinnat</a:t>
            </a:r>
            <a:endParaRPr lang="fi-FI" sz="1900" dirty="0">
              <a:solidFill>
                <a:srgbClr val="000000"/>
              </a:solidFill>
              <a:latin typeface="Calibri" panose="020F0502020204030204" pitchFamily="34" charset="0"/>
            </a:endParaRPr>
          </a:p>
          <a:p>
            <a:r>
              <a:rPr lang="fi-FI" sz="1900" b="1" dirty="0">
                <a:solidFill>
                  <a:srgbClr val="000000"/>
                </a:solidFill>
                <a:latin typeface="Calibri" panose="020F0502020204030204" pitchFamily="34" charset="0"/>
              </a:rPr>
              <a:t>(TVT)-osaamiskyselyt, kartoitukset ja kehittymissuunnitelmat</a:t>
            </a:r>
            <a:endParaRPr lang="fi-FI" sz="1900" dirty="0">
              <a:solidFill>
                <a:srgbClr val="000000"/>
              </a:solidFill>
              <a:latin typeface="Calibri" panose="020F0502020204030204" pitchFamily="34" charset="0"/>
            </a:endParaRPr>
          </a:p>
          <a:p>
            <a:r>
              <a:rPr lang="fi-FI" sz="1900" b="1" dirty="0">
                <a:solidFill>
                  <a:srgbClr val="000000"/>
                </a:solidFill>
                <a:latin typeface="Calibri" panose="020F0502020204030204" pitchFamily="34" charset="0"/>
              </a:rPr>
              <a:t>Aloitettu johdon sitouttaminen</a:t>
            </a:r>
            <a:endParaRPr lang="fi-FI" sz="1900" dirty="0">
              <a:solidFill>
                <a:srgbClr val="000000"/>
              </a:solidFill>
              <a:latin typeface="Calibri" panose="020F0502020204030204" pitchFamily="34" charset="0"/>
            </a:endParaRPr>
          </a:p>
          <a:p>
            <a:r>
              <a:rPr lang="fi-FI" sz="1900" b="1" dirty="0">
                <a:solidFill>
                  <a:srgbClr val="000000"/>
                </a:solidFill>
                <a:latin typeface="Calibri" panose="020F0502020204030204" pitchFamily="34" charset="0"/>
              </a:rPr>
              <a:t>Koulutettu tutoreita ja kehittäjäopettajia</a:t>
            </a:r>
            <a:endParaRPr lang="fi-FI" sz="1900" dirty="0">
              <a:solidFill>
                <a:srgbClr val="000000"/>
              </a:solidFill>
              <a:latin typeface="Calibri" panose="020F0502020204030204" pitchFamily="34" charset="0"/>
            </a:endParaRPr>
          </a:p>
          <a:p>
            <a:r>
              <a:rPr lang="fi-FI" sz="1900" b="1" dirty="0">
                <a:solidFill>
                  <a:srgbClr val="000000"/>
                </a:solidFill>
                <a:latin typeface="Calibri" panose="020F0502020204030204" pitchFamily="34" charset="0"/>
              </a:rPr>
              <a:t>Sovittu korvausperusteista</a:t>
            </a:r>
            <a:endParaRPr lang="fi-FI" sz="1900" dirty="0">
              <a:solidFill>
                <a:srgbClr val="000000"/>
              </a:solidFill>
              <a:latin typeface="Calibri" panose="020F0502020204030204" pitchFamily="34" charset="0"/>
            </a:endParaRPr>
          </a:p>
          <a:p>
            <a:r>
              <a:rPr lang="fi-FI" sz="1900" b="1" dirty="0">
                <a:solidFill>
                  <a:srgbClr val="000000"/>
                </a:solidFill>
                <a:latin typeface="Calibri" panose="020F0502020204030204" pitchFamily="34" charset="0"/>
              </a:rPr>
              <a:t>Luotu yhdessä myönteinen ilmapiiri</a:t>
            </a:r>
            <a:endParaRPr lang="fi-FI" sz="1900" dirty="0">
              <a:solidFill>
                <a:srgbClr val="000000"/>
              </a:solidFill>
              <a:latin typeface="Calibri" panose="020F0502020204030204" pitchFamily="34" charset="0"/>
            </a:endParaRPr>
          </a:p>
          <a:p>
            <a:endParaRPr lang="fi-FI" sz="1900" dirty="0">
              <a:solidFill>
                <a:srgbClr val="000000"/>
              </a:solidFill>
            </a:endParaRPr>
          </a:p>
        </p:txBody>
      </p:sp>
    </p:spTree>
    <p:extLst>
      <p:ext uri="{BB962C8B-B14F-4D97-AF65-F5344CB8AC3E}">
        <p14:creationId xmlns:p14="http://schemas.microsoft.com/office/powerpoint/2010/main" val="1660139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Otsikko 1">
            <a:extLst>
              <a:ext uri="{FF2B5EF4-FFF2-40B4-BE49-F238E27FC236}">
                <a16:creationId xmlns:a16="http://schemas.microsoft.com/office/drawing/2014/main" id="{D6061CBC-65AE-4CBF-BF3A-F80DF7E4ACD9}"/>
              </a:ext>
            </a:extLst>
          </p:cNvPr>
          <p:cNvSpPr>
            <a:spLocks noGrp="1"/>
          </p:cNvSpPr>
          <p:nvPr>
            <p:ph type="title"/>
          </p:nvPr>
        </p:nvSpPr>
        <p:spPr>
          <a:xfrm>
            <a:off x="640082" y="433686"/>
            <a:ext cx="10583121" cy="1578808"/>
          </a:xfrm>
        </p:spPr>
        <p:txBody>
          <a:bodyPr>
            <a:normAutofit/>
          </a:bodyPr>
          <a:lstStyle/>
          <a:p>
            <a:r>
              <a:rPr lang="fi-FI" sz="4000" b="1" dirty="0">
                <a:solidFill>
                  <a:srgbClr val="FFFFFF"/>
                </a:solidFill>
              </a:rPr>
              <a:t>Tutoropettajatoiminnan kehittämiskärjet</a:t>
            </a:r>
            <a:br>
              <a:rPr lang="fi-FI" sz="4000" dirty="0">
                <a:solidFill>
                  <a:srgbClr val="FFFFFF"/>
                </a:solidFill>
              </a:rPr>
            </a:br>
            <a:endParaRPr lang="fi-FI" sz="4000" dirty="0">
              <a:solidFill>
                <a:srgbClr val="FFFFFF"/>
              </a:solidFill>
            </a:endParaRPr>
          </a:p>
        </p:txBody>
      </p:sp>
      <p:sp>
        <p:nvSpPr>
          <p:cNvPr id="3" name="Sisällön paikkamerkki 2">
            <a:extLst>
              <a:ext uri="{FF2B5EF4-FFF2-40B4-BE49-F238E27FC236}">
                <a16:creationId xmlns:a16="http://schemas.microsoft.com/office/drawing/2014/main" id="{6DFA9D28-E51D-40C4-90C5-A531A6486D1D}"/>
              </a:ext>
            </a:extLst>
          </p:cNvPr>
          <p:cNvSpPr>
            <a:spLocks noGrp="1"/>
          </p:cNvSpPr>
          <p:nvPr>
            <p:ph idx="1"/>
          </p:nvPr>
        </p:nvSpPr>
        <p:spPr>
          <a:xfrm>
            <a:off x="409710" y="2947232"/>
            <a:ext cx="11782290" cy="3910767"/>
          </a:xfrm>
        </p:spPr>
        <p:txBody>
          <a:bodyPr anchor="ctr">
            <a:normAutofit/>
          </a:bodyPr>
          <a:lstStyle/>
          <a:p>
            <a:pPr marL="0" indent="0">
              <a:buNone/>
            </a:pPr>
            <a:r>
              <a:rPr lang="fi-FI" sz="2400" b="1" dirty="0"/>
              <a:t>1. Sitoutetaan oppilaitos- ja sivistystoimenjohto sekä kuntapäättäjät</a:t>
            </a:r>
            <a:endParaRPr lang="fi-FI" sz="2400" dirty="0"/>
          </a:p>
          <a:p>
            <a:pPr marL="0" indent="0">
              <a:buNone/>
            </a:pPr>
            <a:r>
              <a:rPr lang="fi-FI" sz="2400" b="1" dirty="0"/>
              <a:t>2. Tehostetaan yhteistyötä paikallisesti, alueellisesti ja valtakunnallisesti</a:t>
            </a:r>
            <a:endParaRPr lang="fi-FI" sz="2400" dirty="0"/>
          </a:p>
          <a:p>
            <a:pPr marL="0" indent="0">
              <a:buNone/>
            </a:pPr>
            <a:r>
              <a:rPr lang="fi-FI" sz="2400" b="1" dirty="0"/>
              <a:t>3. Linkitetään tutoropettajatoiminta yhä paremmin osaksi </a:t>
            </a:r>
            <a:endParaRPr lang="fi-FI" sz="2400" dirty="0"/>
          </a:p>
          <a:p>
            <a:pPr marL="0" indent="0">
              <a:buNone/>
            </a:pPr>
            <a:r>
              <a:rPr lang="fi-FI" sz="2400" b="1" dirty="0"/>
              <a:t>a) Koulun toimintakulttuurin ja opetuksen kehittämistä</a:t>
            </a:r>
            <a:endParaRPr lang="fi-FI" sz="2400" dirty="0"/>
          </a:p>
          <a:p>
            <a:pPr marL="0" indent="0">
              <a:buNone/>
            </a:pPr>
            <a:r>
              <a:rPr lang="fi-FI" sz="2400" b="1" dirty="0"/>
              <a:t>b) Opettajien osaamisen kokonaisvaltaista kehittämistä</a:t>
            </a:r>
            <a:endParaRPr lang="fi-FI" sz="2400" dirty="0"/>
          </a:p>
          <a:p>
            <a:pPr marL="0" indent="0">
              <a:buNone/>
            </a:pPr>
            <a:r>
              <a:rPr lang="fi-FI" sz="2400" b="1" dirty="0"/>
              <a:t>4. Innostetaan mukaan kaikki opettajat, koulut ja kunnat</a:t>
            </a:r>
            <a:endParaRPr lang="fi-FI" sz="2400" dirty="0"/>
          </a:p>
          <a:p>
            <a:pPr marL="0" indent="0">
              <a:buNone/>
            </a:pPr>
            <a:r>
              <a:rPr lang="fi-FI" sz="2400" b="1" dirty="0"/>
              <a:t>5. Turvataan rahoitus</a:t>
            </a:r>
            <a:endParaRPr lang="fi-FI" sz="2400" dirty="0"/>
          </a:p>
          <a:p>
            <a:endParaRPr lang="fi-FI" sz="2400" dirty="0"/>
          </a:p>
        </p:txBody>
      </p:sp>
    </p:spTree>
    <p:extLst>
      <p:ext uri="{BB962C8B-B14F-4D97-AF65-F5344CB8AC3E}">
        <p14:creationId xmlns:p14="http://schemas.microsoft.com/office/powerpoint/2010/main" val="19996711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C101CBB-1F8A-48D0-B5C1-1DB7911E2114}"/>
              </a:ext>
            </a:extLst>
          </p:cNvPr>
          <p:cNvSpPr>
            <a:spLocks noGrp="1"/>
          </p:cNvSpPr>
          <p:nvPr>
            <p:ph type="title"/>
          </p:nvPr>
        </p:nvSpPr>
        <p:spPr>
          <a:xfrm>
            <a:off x="331076" y="173421"/>
            <a:ext cx="11022724" cy="1517267"/>
          </a:xfrm>
        </p:spPr>
        <p:txBody>
          <a:bodyPr>
            <a:normAutofit/>
          </a:bodyPr>
          <a:lstStyle/>
          <a:p>
            <a:r>
              <a:rPr lang="fi-FI" sz="5400" b="1" dirty="0"/>
              <a:t>Tutoropettajien työnohjaus</a:t>
            </a:r>
          </a:p>
        </p:txBody>
      </p:sp>
      <p:sp>
        <p:nvSpPr>
          <p:cNvPr id="3" name="Sisällön paikkamerkki 2">
            <a:extLst>
              <a:ext uri="{FF2B5EF4-FFF2-40B4-BE49-F238E27FC236}">
                <a16:creationId xmlns:a16="http://schemas.microsoft.com/office/drawing/2014/main" id="{39DAF4F4-8719-45D4-8C40-72306D068B30}"/>
              </a:ext>
            </a:extLst>
          </p:cNvPr>
          <p:cNvSpPr>
            <a:spLocks noGrp="1"/>
          </p:cNvSpPr>
          <p:nvPr>
            <p:ph idx="1"/>
          </p:nvPr>
        </p:nvSpPr>
        <p:spPr>
          <a:xfrm>
            <a:off x="189186" y="1418897"/>
            <a:ext cx="11824138" cy="5265682"/>
          </a:xfrm>
        </p:spPr>
        <p:txBody>
          <a:bodyPr>
            <a:normAutofit/>
          </a:bodyPr>
          <a:lstStyle/>
          <a:p>
            <a:r>
              <a:rPr lang="fi-FI" b="1" dirty="0"/>
              <a:t>Tutoropettajien työnohjaus on tärkeää, koska he laittavat itsensä täysillä peliin ja kohtaavat paljon erilaisia tilanteita opettajien kesken. </a:t>
            </a:r>
          </a:p>
          <a:p>
            <a:r>
              <a:rPr lang="fi-FI" b="1" dirty="0"/>
              <a:t>Koko kunnan tutorin tehtävästä suoriutuminen aiheuttaa myös paineita onnistua. </a:t>
            </a:r>
          </a:p>
          <a:p>
            <a:r>
              <a:rPr lang="fi-FI" b="1" dirty="0"/>
              <a:t>Tutorin pitääkin tunnistaa se tosiasia, että hän ei voi tehdä työtään sillä tavalla, että kaikki olisivat tyytyväisiä.</a:t>
            </a:r>
          </a:p>
          <a:p>
            <a:r>
              <a:rPr lang="fi-FI" b="1" dirty="0"/>
              <a:t>Tärkeintä on, että tutoropettaja huomioi ja on avoin kaikelle uudelle ja on valmis kohtaamaan opettajien erilaisia toiveita ja haasteita opetuksessa. </a:t>
            </a:r>
          </a:p>
          <a:p>
            <a:r>
              <a:rPr lang="fi-FI" sz="4000" b="1" i="1" dirty="0"/>
              <a:t>Tutorit tekevät sellaista työtä, jossa voi auttaa muita suoriutumaan työstään paremmin.</a:t>
            </a:r>
            <a:endParaRPr lang="fi-FI" sz="4000" i="1" dirty="0"/>
          </a:p>
          <a:p>
            <a:endParaRPr lang="fi-FI" dirty="0"/>
          </a:p>
        </p:txBody>
      </p:sp>
    </p:spTree>
    <p:extLst>
      <p:ext uri="{BB962C8B-B14F-4D97-AF65-F5344CB8AC3E}">
        <p14:creationId xmlns:p14="http://schemas.microsoft.com/office/powerpoint/2010/main" val="3848890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a:extLst>
              <a:ext uri="{FF2B5EF4-FFF2-40B4-BE49-F238E27FC236}">
                <a16:creationId xmlns:a16="http://schemas.microsoft.com/office/drawing/2014/main" id="{3B569B13-BC3C-43C1-B0FB-85DF78A813A8}"/>
              </a:ext>
            </a:extLst>
          </p:cNvPr>
          <p:cNvSpPr/>
          <p:nvPr/>
        </p:nvSpPr>
        <p:spPr>
          <a:xfrm>
            <a:off x="1056290" y="189186"/>
            <a:ext cx="8087710" cy="7017306"/>
          </a:xfrm>
          <a:prstGeom prst="rect">
            <a:avLst/>
          </a:prstGeom>
        </p:spPr>
        <p:txBody>
          <a:bodyPr wrap="square">
            <a:spAutoFit/>
          </a:bodyPr>
          <a:lstStyle/>
          <a:p>
            <a:r>
              <a:rPr lang="fi-FI" dirty="0"/>
              <a:t>Seudullinen yhteistyö tutorhankkeessa</a:t>
            </a:r>
          </a:p>
          <a:p>
            <a:r>
              <a:rPr lang="fi-FI" dirty="0"/>
              <a:t>tarkoittaa verkostoitumista ja osaamisen jakamista yhteisissä koulutuksissa ja</a:t>
            </a:r>
          </a:p>
          <a:p>
            <a:r>
              <a:rPr lang="fi-FI" dirty="0"/>
              <a:t>työpajatilaisuuksissa sekä seudullisessa kehittäjäryhmässä</a:t>
            </a:r>
          </a:p>
          <a:p>
            <a:endParaRPr lang="fi-FI" dirty="0"/>
          </a:p>
          <a:p>
            <a:r>
              <a:rPr lang="fi-FI" dirty="0"/>
              <a:t>Päijät-Hämeen alueellisen tutoropettajaverkoston yhteistoiminnan voimistaminen, vakiinnuttaminen ja laajentaminen koskemaan kaikkia Päijät-Hämeen tutoropettajatoimintaa toteuttavia opetuksenjärjestäjiä tasapuolisesti (Kärkölä, Padasjoki, Hartola, Sysmä, Heinola, Orimattila, Lahti, Asikkala, Hollola ja Iitti</a:t>
            </a:r>
          </a:p>
          <a:p>
            <a:endParaRPr lang="fi-FI" dirty="0"/>
          </a:p>
          <a:p>
            <a:r>
              <a:rPr lang="fi-FI" dirty="0"/>
              <a:t>Tutoropettajatoiminnan kehittämistyön tavoitteena on tarkoitus tukea koulujen opettajayhteisöjä toimintakulttuurin muutoksessa, pedagogiikan uudistamisessa ja digitaalisuuden tarkoituksenmukaisessa hyödyntämisessä opetuksessa (todennetut tarpeet) kehittämällä erilaisia materiaalipaketteja, koulutus- ja toimintamalleja sekä työkaluja. Tutoropettajien alueellisesta verkostosta muodostettu kehittämisryhmä koordinoi, kehittää ja vauhdittaa tutoropettajatoimintaa  ja opetushenkilöstön sisällöllisen osaamisen kehittämistä. </a:t>
            </a:r>
          </a:p>
          <a:p>
            <a:endParaRPr lang="fi-FI" dirty="0"/>
          </a:p>
          <a:p>
            <a:r>
              <a:rPr lang="fi-FI" dirty="0"/>
              <a:t>Tutoropettajaverkostojen alueellista verkostoitumista ja toiminnan kehittämistä vahvistetaan muiden valtakunnallisten tutoropettajaverkostojen kanssa. Alueellinen tutoropettajaverkostojen yhteistyö lisää ja parantaa hyvien käytänteiden leviämistä ja alueellisten tutoropettajaverkostojen omaa kehittymistä.</a:t>
            </a:r>
          </a:p>
          <a:p>
            <a:endParaRPr lang="fi-FI" dirty="0"/>
          </a:p>
          <a:p>
            <a:endParaRPr lang="fi-FI" dirty="0"/>
          </a:p>
          <a:p>
            <a:endParaRPr lang="fi-FI" dirty="0"/>
          </a:p>
          <a:p>
            <a:endParaRPr lang="fi-FI" dirty="0"/>
          </a:p>
        </p:txBody>
      </p:sp>
    </p:spTree>
    <p:extLst>
      <p:ext uri="{BB962C8B-B14F-4D97-AF65-F5344CB8AC3E}">
        <p14:creationId xmlns:p14="http://schemas.microsoft.com/office/powerpoint/2010/main" val="35494399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58153EC8-8E01-4D70-B575-24ABD35A11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638812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kstiruutu 2">
            <a:extLst>
              <a:ext uri="{FF2B5EF4-FFF2-40B4-BE49-F238E27FC236}">
                <a16:creationId xmlns:a16="http://schemas.microsoft.com/office/drawing/2014/main" id="{F4858E8B-AB96-4F40-91E3-F22F705848A7}"/>
              </a:ext>
            </a:extLst>
          </p:cNvPr>
          <p:cNvSpPr txBox="1"/>
          <p:nvPr/>
        </p:nvSpPr>
        <p:spPr>
          <a:xfrm>
            <a:off x="652750" y="657498"/>
            <a:ext cx="4806184" cy="3644537"/>
          </a:xfrm>
          <a:prstGeom prst="rect">
            <a:avLst/>
          </a:prstGeom>
          <a:noFill/>
        </p:spPr>
        <p:txBody>
          <a:bodyPr vert="horz" lIns="91440" tIns="45720" rIns="91440" bIns="45720" rtlCol="0" anchor="b">
            <a:normAutofit/>
          </a:bodyPr>
          <a:lstStyle/>
          <a:p>
            <a:pPr>
              <a:lnSpc>
                <a:spcPct val="90000"/>
              </a:lnSpc>
              <a:spcBef>
                <a:spcPct val="0"/>
              </a:spcBef>
              <a:spcAft>
                <a:spcPts val="600"/>
              </a:spcAft>
            </a:pPr>
            <a:r>
              <a:rPr lang="en-US" sz="4600" dirty="0" err="1">
                <a:solidFill>
                  <a:schemeClr val="bg1"/>
                </a:solidFill>
                <a:latin typeface="+mj-lt"/>
                <a:ea typeface="+mj-ea"/>
                <a:cs typeface="+mj-cs"/>
              </a:rPr>
              <a:t>Ryhmäkeskustelu</a:t>
            </a:r>
            <a:endParaRPr lang="en-US" sz="4600" dirty="0">
              <a:solidFill>
                <a:schemeClr val="bg1"/>
              </a:solidFill>
              <a:latin typeface="+mj-lt"/>
              <a:ea typeface="+mj-ea"/>
              <a:cs typeface="+mj-cs"/>
            </a:endParaRPr>
          </a:p>
          <a:p>
            <a:pPr>
              <a:lnSpc>
                <a:spcPct val="90000"/>
              </a:lnSpc>
              <a:spcBef>
                <a:spcPct val="0"/>
              </a:spcBef>
              <a:spcAft>
                <a:spcPts val="600"/>
              </a:spcAft>
            </a:pPr>
            <a:endParaRPr lang="en-US" sz="4600" dirty="0">
              <a:solidFill>
                <a:schemeClr val="bg1"/>
              </a:solidFill>
              <a:latin typeface="+mj-lt"/>
              <a:ea typeface="+mj-ea"/>
              <a:cs typeface="+mj-cs"/>
            </a:endParaRPr>
          </a:p>
          <a:p>
            <a:pPr>
              <a:lnSpc>
                <a:spcPct val="90000"/>
              </a:lnSpc>
              <a:spcBef>
                <a:spcPct val="0"/>
              </a:spcBef>
              <a:spcAft>
                <a:spcPts val="600"/>
              </a:spcAft>
            </a:pPr>
            <a:r>
              <a:rPr lang="en-US" sz="4600" dirty="0" err="1">
                <a:solidFill>
                  <a:schemeClr val="bg1"/>
                </a:solidFill>
                <a:latin typeface="+mj-lt"/>
                <a:ea typeface="+mj-ea"/>
                <a:cs typeface="+mj-cs"/>
              </a:rPr>
              <a:t>Keskustelkaa</a:t>
            </a:r>
            <a:r>
              <a:rPr lang="en-US" sz="4600" dirty="0">
                <a:solidFill>
                  <a:schemeClr val="bg1"/>
                </a:solidFill>
                <a:latin typeface="+mj-lt"/>
                <a:ea typeface="+mj-ea"/>
                <a:cs typeface="+mj-cs"/>
              </a:rPr>
              <a:t> UOMA-</a:t>
            </a:r>
            <a:r>
              <a:rPr lang="en-US" sz="4600" dirty="0" err="1">
                <a:solidFill>
                  <a:schemeClr val="bg1"/>
                </a:solidFill>
                <a:latin typeface="+mj-lt"/>
                <a:ea typeface="+mj-ea"/>
                <a:cs typeface="+mj-cs"/>
              </a:rPr>
              <a:t>kuvion</a:t>
            </a:r>
            <a:r>
              <a:rPr lang="en-US" sz="4600" dirty="0">
                <a:solidFill>
                  <a:schemeClr val="bg1"/>
                </a:solidFill>
                <a:latin typeface="+mj-lt"/>
                <a:ea typeface="+mj-ea"/>
                <a:cs typeface="+mj-cs"/>
              </a:rPr>
              <a:t> </a:t>
            </a:r>
            <a:r>
              <a:rPr lang="en-US" sz="4600" dirty="0" err="1">
                <a:solidFill>
                  <a:schemeClr val="bg1"/>
                </a:solidFill>
                <a:latin typeface="+mj-lt"/>
                <a:ea typeface="+mj-ea"/>
                <a:cs typeface="+mj-cs"/>
              </a:rPr>
              <a:t>pohjalta</a:t>
            </a:r>
            <a:endParaRPr lang="en-US" sz="4600" dirty="0">
              <a:solidFill>
                <a:schemeClr val="bg1"/>
              </a:solidFill>
              <a:latin typeface="+mj-lt"/>
              <a:ea typeface="+mj-ea"/>
              <a:cs typeface="+mj-cs"/>
            </a:endParaRPr>
          </a:p>
        </p:txBody>
      </p:sp>
      <p:pic>
        <p:nvPicPr>
          <p:cNvPr id="2" name="Kuva 1">
            <a:extLst>
              <a:ext uri="{FF2B5EF4-FFF2-40B4-BE49-F238E27FC236}">
                <a16:creationId xmlns:a16="http://schemas.microsoft.com/office/drawing/2014/main" id="{C28B7620-F1AF-4D0F-9B0E-98248E43DDDA}"/>
              </a:ext>
            </a:extLst>
          </p:cNvPr>
          <p:cNvPicPr>
            <a:picLocks noChangeAspect="1"/>
          </p:cNvPicPr>
          <p:nvPr/>
        </p:nvPicPr>
        <p:blipFill rotWithShape="1">
          <a:blip r:embed="rId2"/>
          <a:srcRect r="2" b="1720"/>
          <a:stretch/>
        </p:blipFill>
        <p:spPr>
          <a:xfrm>
            <a:off x="6095999" y="10"/>
            <a:ext cx="6105655" cy="6857990"/>
          </a:xfrm>
          <a:prstGeom prst="rect">
            <a:avLst/>
          </a:prstGeom>
        </p:spPr>
      </p:pic>
    </p:spTree>
    <p:extLst>
      <p:ext uri="{BB962C8B-B14F-4D97-AF65-F5344CB8AC3E}">
        <p14:creationId xmlns:p14="http://schemas.microsoft.com/office/powerpoint/2010/main" val="1752518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98E8AC20-4609-49EB-8F2B-20D6A1549C16}"/>
              </a:ext>
            </a:extLst>
          </p:cNvPr>
          <p:cNvSpPr>
            <a:spLocks noGrp="1"/>
          </p:cNvSpPr>
          <p:nvPr>
            <p:ph idx="4294967295"/>
          </p:nvPr>
        </p:nvSpPr>
        <p:spPr>
          <a:xfrm>
            <a:off x="756745" y="614855"/>
            <a:ext cx="11004331" cy="5562107"/>
          </a:xfrm>
        </p:spPr>
        <p:txBody>
          <a:bodyPr/>
          <a:lstStyle/>
          <a:p>
            <a:pPr marL="0" indent="0">
              <a:buNone/>
            </a:pPr>
            <a:endParaRPr lang="fi-FI" b="1" dirty="0"/>
          </a:p>
          <a:p>
            <a:pPr marL="0" indent="0">
              <a:buNone/>
            </a:pPr>
            <a:endParaRPr lang="fi-FI" b="1" dirty="0"/>
          </a:p>
          <a:p>
            <a:pPr marL="0" indent="0">
              <a:buNone/>
            </a:pPr>
            <a:r>
              <a:rPr lang="fi-FI" sz="3600" b="1" dirty="0"/>
              <a:t>Miten on tultu toimeen ilman tutoropettajatoiminnan resurssia?</a:t>
            </a:r>
          </a:p>
          <a:p>
            <a:pPr marL="0" indent="0">
              <a:buNone/>
            </a:pPr>
            <a:r>
              <a:rPr lang="fi-FI" sz="3600" b="1" dirty="0"/>
              <a:t>Opettajat kaipaavat tukea arjen opetuksessaan  ja ovat valmiita jakamaan omaa opetustaan. Opettajilla on halu tehdä yhteistyötä toisten opettajien kanssa.</a:t>
            </a:r>
          </a:p>
          <a:p>
            <a:pPr marL="0" indent="0">
              <a:buNone/>
            </a:pPr>
            <a:r>
              <a:rPr lang="fi-FI" sz="3600" b="1" dirty="0"/>
              <a:t>Tutoropettajien pedagoginen tuki on koettu todella tärkeäksi.</a:t>
            </a:r>
            <a:endParaRPr lang="fi-FI" sz="3600" dirty="0"/>
          </a:p>
          <a:p>
            <a:pPr marL="0" indent="0">
              <a:buNone/>
            </a:pPr>
            <a:endParaRPr lang="fi-FI" dirty="0"/>
          </a:p>
          <a:p>
            <a:endParaRPr lang="fi-FI" dirty="0"/>
          </a:p>
        </p:txBody>
      </p:sp>
    </p:spTree>
    <p:extLst>
      <p:ext uri="{BB962C8B-B14F-4D97-AF65-F5344CB8AC3E}">
        <p14:creationId xmlns:p14="http://schemas.microsoft.com/office/powerpoint/2010/main" val="3691625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56282F3A-7B29-4F2F-BC6E-CD9C841E389D}"/>
              </a:ext>
            </a:extLst>
          </p:cNvPr>
          <p:cNvSpPr>
            <a:spLocks noGrp="1"/>
          </p:cNvSpPr>
          <p:nvPr>
            <p:ph type="title"/>
          </p:nvPr>
        </p:nvSpPr>
        <p:spPr>
          <a:xfrm>
            <a:off x="1523984" y="1054121"/>
            <a:ext cx="9465131" cy="1184111"/>
          </a:xfrm>
        </p:spPr>
        <p:txBody>
          <a:bodyPr>
            <a:normAutofit fontScale="90000"/>
          </a:bodyPr>
          <a:lstStyle/>
          <a:p>
            <a:br>
              <a:rPr lang="fi-FI" sz="2400" b="1" dirty="0"/>
            </a:br>
            <a:br>
              <a:rPr lang="fi-FI" sz="2400" b="1" dirty="0"/>
            </a:br>
            <a:r>
              <a:rPr lang="fi-FI" sz="2400" b="1" dirty="0"/>
              <a:t>Tutoropettajatutkimus</a:t>
            </a:r>
            <a:br>
              <a:rPr lang="fi-FI" sz="2400" b="1" dirty="0"/>
            </a:br>
            <a:r>
              <a:rPr lang="fi-FI" sz="2400" b="1" dirty="0"/>
              <a:t>Toteuttaja Jyväskylän yliopiston Koulutuksen tutkimuslaitos, 2/2019–5/2021</a:t>
            </a:r>
            <a:br>
              <a:rPr lang="fi-FI" sz="1100" dirty="0"/>
            </a:br>
            <a:br>
              <a:rPr lang="fi-FI" sz="1100" dirty="0"/>
            </a:br>
            <a:endParaRPr lang="fi-FI" sz="1100" dirty="0"/>
          </a:p>
        </p:txBody>
      </p:sp>
      <p:sp>
        <p:nvSpPr>
          <p:cNvPr id="3" name="Sisällön paikkamerkki 2">
            <a:extLst>
              <a:ext uri="{FF2B5EF4-FFF2-40B4-BE49-F238E27FC236}">
                <a16:creationId xmlns:a16="http://schemas.microsoft.com/office/drawing/2014/main" id="{5974E9AD-ACB0-4092-BB47-D11F719D05FD}"/>
              </a:ext>
            </a:extLst>
          </p:cNvPr>
          <p:cNvSpPr>
            <a:spLocks noGrp="1"/>
          </p:cNvSpPr>
          <p:nvPr>
            <p:ph idx="1"/>
          </p:nvPr>
        </p:nvSpPr>
        <p:spPr>
          <a:xfrm>
            <a:off x="1524000" y="2399099"/>
            <a:ext cx="9465564" cy="3400969"/>
          </a:xfrm>
        </p:spPr>
        <p:txBody>
          <a:bodyPr>
            <a:normAutofit/>
          </a:bodyPr>
          <a:lstStyle/>
          <a:p>
            <a:pPr marL="0" indent="0">
              <a:buNone/>
            </a:pPr>
            <a:r>
              <a:rPr lang="fi-FI" sz="2400" b="1" dirty="0"/>
              <a:t>Tutkimuksen sisältö:</a:t>
            </a:r>
            <a:endParaRPr lang="fi-FI" sz="2400" dirty="0"/>
          </a:p>
          <a:p>
            <a:pPr marL="0" indent="0">
              <a:buNone/>
            </a:pPr>
            <a:r>
              <a:rPr lang="fi-FI" sz="2400" b="1" dirty="0"/>
              <a:t>1.Tutoropettajatoiminnan tilannekuva</a:t>
            </a:r>
            <a:endParaRPr lang="fi-FI" sz="2400" dirty="0"/>
          </a:p>
          <a:p>
            <a:pPr marL="0" indent="0">
              <a:buNone/>
            </a:pPr>
            <a:r>
              <a:rPr lang="fi-FI" sz="2400" b="1" dirty="0"/>
              <a:t>2.Tutoropettajatoiminnan vaikutukset: </a:t>
            </a:r>
            <a:endParaRPr lang="fi-FI" sz="2400" dirty="0"/>
          </a:p>
          <a:p>
            <a:pPr marL="0" indent="0">
              <a:buNone/>
            </a:pPr>
            <a:r>
              <a:rPr lang="fi-FI" sz="2400" b="1" dirty="0"/>
              <a:t>a)pedagogiseen TVT-osaamiseen</a:t>
            </a:r>
            <a:endParaRPr lang="fi-FI" sz="2400" dirty="0"/>
          </a:p>
          <a:p>
            <a:pPr marL="0" indent="0">
              <a:buNone/>
            </a:pPr>
            <a:r>
              <a:rPr lang="fi-FI" sz="2400" b="1" dirty="0"/>
              <a:t>b)yhteisölliseen toimintakulttuuriin</a:t>
            </a:r>
            <a:endParaRPr lang="fi-FI" sz="2400" dirty="0"/>
          </a:p>
          <a:p>
            <a:pPr marL="0" indent="0">
              <a:buNone/>
            </a:pPr>
            <a:r>
              <a:rPr lang="fi-FI" sz="2400" b="1" dirty="0"/>
              <a:t>c)opetussuunnitelmaosaamiseen</a:t>
            </a:r>
            <a:endParaRPr lang="fi-FI" sz="2400" dirty="0"/>
          </a:p>
          <a:p>
            <a:pPr marL="0" indent="0">
              <a:buNone/>
            </a:pPr>
            <a:r>
              <a:rPr lang="fi-FI" sz="2400" b="1" dirty="0"/>
              <a:t>3.Tulevaisuuden toimenpide-ehdotukset ja -suositukset</a:t>
            </a:r>
            <a:endParaRPr lang="fi-FI" sz="2400" dirty="0"/>
          </a:p>
          <a:p>
            <a:endParaRPr lang="fi-FI" sz="2400" dirty="0"/>
          </a:p>
        </p:txBody>
      </p:sp>
    </p:spTree>
    <p:extLst>
      <p:ext uri="{BB962C8B-B14F-4D97-AF65-F5344CB8AC3E}">
        <p14:creationId xmlns:p14="http://schemas.microsoft.com/office/powerpoint/2010/main" val="702565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F47872D7-BF58-4BF0-B7C0-1C0649EFB98D}"/>
              </a:ext>
            </a:extLst>
          </p:cNvPr>
          <p:cNvSpPr>
            <a:spLocks noGrp="1"/>
          </p:cNvSpPr>
          <p:nvPr>
            <p:ph type="title"/>
          </p:nvPr>
        </p:nvSpPr>
        <p:spPr>
          <a:xfrm>
            <a:off x="863029" y="1012004"/>
            <a:ext cx="3416158" cy="4795408"/>
          </a:xfrm>
        </p:spPr>
        <p:txBody>
          <a:bodyPr>
            <a:normAutofit/>
          </a:bodyPr>
          <a:lstStyle/>
          <a:p>
            <a:r>
              <a:rPr lang="fi-FI" b="1">
                <a:solidFill>
                  <a:srgbClr val="FFFFFF"/>
                </a:solidFill>
              </a:rPr>
              <a:t>Tavoitteet</a:t>
            </a:r>
          </a:p>
        </p:txBody>
      </p:sp>
      <p:graphicFrame>
        <p:nvGraphicFramePr>
          <p:cNvPr id="5" name="Sisällön paikkamerkki 2">
            <a:extLst>
              <a:ext uri="{FF2B5EF4-FFF2-40B4-BE49-F238E27FC236}">
                <a16:creationId xmlns:a16="http://schemas.microsoft.com/office/drawing/2014/main" id="{2567A2DA-6D6C-4B6C-A09A-13A5C2D3D8BA}"/>
              </a:ext>
            </a:extLst>
          </p:cNvPr>
          <p:cNvGraphicFramePr>
            <a:graphicFrameLocks noGrp="1"/>
          </p:cNvGraphicFramePr>
          <p:nvPr>
            <p:ph idx="1"/>
            <p:extLst>
              <p:ext uri="{D42A27DB-BD31-4B8C-83A1-F6EECF244321}">
                <p14:modId xmlns:p14="http://schemas.microsoft.com/office/powerpoint/2010/main" val="2746307291"/>
              </p:ext>
            </p:extLst>
          </p:nvPr>
        </p:nvGraphicFramePr>
        <p:xfrm>
          <a:off x="5129669" y="201835"/>
          <a:ext cx="6578235" cy="60213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773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E2E2B539-3DF1-4F7C-B563-B76E06B58061}"/>
              </a:ext>
            </a:extLst>
          </p:cNvPr>
          <p:cNvSpPr>
            <a:spLocks noGrp="1"/>
          </p:cNvSpPr>
          <p:nvPr>
            <p:ph type="title"/>
          </p:nvPr>
        </p:nvSpPr>
        <p:spPr>
          <a:xfrm>
            <a:off x="863029" y="1012004"/>
            <a:ext cx="3661674" cy="4795408"/>
          </a:xfrm>
        </p:spPr>
        <p:txBody>
          <a:bodyPr>
            <a:normAutofit/>
          </a:bodyPr>
          <a:lstStyle/>
          <a:p>
            <a:r>
              <a:rPr lang="fi-FI" sz="3600" b="1" dirty="0">
                <a:solidFill>
                  <a:srgbClr val="FFFFFF"/>
                </a:solidFill>
              </a:rPr>
              <a:t>Yhteistapahtuman ohjelma</a:t>
            </a:r>
          </a:p>
        </p:txBody>
      </p:sp>
      <p:graphicFrame>
        <p:nvGraphicFramePr>
          <p:cNvPr id="5" name="Sisällön paikkamerkki 2">
            <a:extLst>
              <a:ext uri="{FF2B5EF4-FFF2-40B4-BE49-F238E27FC236}">
                <a16:creationId xmlns:a16="http://schemas.microsoft.com/office/drawing/2014/main" id="{6F4204DF-1C19-4849-BF9E-D927A5BB14A1}"/>
              </a:ext>
            </a:extLst>
          </p:cNvPr>
          <p:cNvGraphicFramePr>
            <a:graphicFrameLocks noGrp="1"/>
          </p:cNvGraphicFramePr>
          <p:nvPr>
            <p:ph idx="1"/>
            <p:extLst>
              <p:ext uri="{D42A27DB-BD31-4B8C-83A1-F6EECF244321}">
                <p14:modId xmlns:p14="http://schemas.microsoft.com/office/powerpoint/2010/main" val="3693956866"/>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37368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6CB47B5-B06E-B84B-B79D-0D3EFEAD616A}"/>
              </a:ext>
            </a:extLst>
          </p:cNvPr>
          <p:cNvSpPr>
            <a:spLocks noGrp="1"/>
          </p:cNvSpPr>
          <p:nvPr>
            <p:ph type="title"/>
          </p:nvPr>
        </p:nvSpPr>
        <p:spPr/>
        <p:txBody>
          <a:bodyPr/>
          <a:lstStyle/>
          <a:p>
            <a:pPr algn="ctr"/>
            <a:r>
              <a:rPr lang="fi-FI" b="1" dirty="0"/>
              <a:t>TAVOITTEET</a:t>
            </a:r>
          </a:p>
        </p:txBody>
      </p:sp>
      <p:graphicFrame>
        <p:nvGraphicFramePr>
          <p:cNvPr id="4" name="Sisällön paikkamerkki 3">
            <a:extLst>
              <a:ext uri="{FF2B5EF4-FFF2-40B4-BE49-F238E27FC236}">
                <a16:creationId xmlns:a16="http://schemas.microsoft.com/office/drawing/2014/main" id="{D547EFB2-FBA2-E345-B1DF-C92883D08D02}"/>
              </a:ext>
            </a:extLst>
          </p:cNvPr>
          <p:cNvGraphicFramePr>
            <a:graphicFrameLocks noGrp="1"/>
          </p:cNvGraphicFramePr>
          <p:nvPr>
            <p:ph idx="1"/>
          </p:nvPr>
        </p:nvGraphicFramePr>
        <p:xfrm>
          <a:off x="838200" y="1825625"/>
          <a:ext cx="10914246"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kstiruutu 5">
            <a:extLst>
              <a:ext uri="{FF2B5EF4-FFF2-40B4-BE49-F238E27FC236}">
                <a16:creationId xmlns:a16="http://schemas.microsoft.com/office/drawing/2014/main" id="{09748B4B-3196-6D4B-AC2D-656578E7C6AF}"/>
              </a:ext>
            </a:extLst>
          </p:cNvPr>
          <p:cNvSpPr txBox="1"/>
          <p:nvPr/>
        </p:nvSpPr>
        <p:spPr>
          <a:xfrm>
            <a:off x="5896763" y="5554005"/>
            <a:ext cx="2161287" cy="230832"/>
          </a:xfrm>
          <a:prstGeom prst="rect">
            <a:avLst/>
          </a:prstGeom>
          <a:noFill/>
        </p:spPr>
        <p:txBody>
          <a:bodyPr wrap="square" rtlCol="0">
            <a:spAutoFit/>
          </a:bodyPr>
          <a:lstStyle/>
          <a:p>
            <a:endParaRPr lang="fi-FI" sz="900"/>
          </a:p>
        </p:txBody>
      </p:sp>
      <p:sp>
        <p:nvSpPr>
          <p:cNvPr id="10" name="Pyöristetty suorakulmio 9"/>
          <p:cNvSpPr/>
          <p:nvPr/>
        </p:nvSpPr>
        <p:spPr>
          <a:xfrm>
            <a:off x="6692491" y="3301465"/>
            <a:ext cx="2141838" cy="26394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2000" dirty="0"/>
              <a:t>Päijät-Häme, Kanta-Häme ja Pirkanmaa</a:t>
            </a:r>
          </a:p>
        </p:txBody>
      </p:sp>
      <p:sp>
        <p:nvSpPr>
          <p:cNvPr id="11" name="Pyöristetty suorakulmio 10"/>
          <p:cNvSpPr/>
          <p:nvPr/>
        </p:nvSpPr>
        <p:spPr>
          <a:xfrm>
            <a:off x="9288380" y="3301465"/>
            <a:ext cx="2367814" cy="26394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fi-FI" sz="1400" baseline="0" dirty="0">
                <a:cs typeface="Calibri Light" panose="020F0302020204030204"/>
              </a:rPr>
              <a:t>Aluekoordinaattoreiden tapaamisia</a:t>
            </a:r>
          </a:p>
          <a:p>
            <a:pPr lvl="0"/>
            <a:endParaRPr lang="fi-FI" sz="1400" baseline="0" dirty="0">
              <a:cs typeface="Calibri Light" panose="020F0302020204030204"/>
            </a:endParaRPr>
          </a:p>
          <a:p>
            <a:pPr lvl="0"/>
            <a:r>
              <a:rPr lang="fi-FI" sz="1400" dirty="0">
                <a:cs typeface="Calibri Light" panose="020F0302020204030204"/>
              </a:rPr>
              <a:t>Lappeenranta, Kuopio, Oulu, Hämeenlinna, Lahti, Vantaa ja Tampere</a:t>
            </a:r>
            <a:r>
              <a:rPr lang="fi-FI" sz="1400" baseline="0" dirty="0">
                <a:cs typeface="Calibri Light" panose="020F0302020204030204"/>
              </a:rPr>
              <a:t>  </a:t>
            </a:r>
            <a:endParaRPr lang="fi-FI" sz="1400" dirty="0">
              <a:cs typeface="Calibri Light" panose="020F0302020204030204"/>
            </a:endParaRPr>
          </a:p>
        </p:txBody>
      </p:sp>
    </p:spTree>
    <p:extLst>
      <p:ext uri="{BB962C8B-B14F-4D97-AF65-F5344CB8AC3E}">
        <p14:creationId xmlns:p14="http://schemas.microsoft.com/office/powerpoint/2010/main" val="113877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54004" y="-752029"/>
            <a:ext cx="11199796" cy="2442718"/>
          </a:xfrm>
        </p:spPr>
        <p:txBody>
          <a:bodyPr/>
          <a:lstStyle/>
          <a:p>
            <a:r>
              <a:rPr lang="fi-FI" b="1" dirty="0"/>
              <a:t>Päijät-Hämeen tutoropettajaverkosto lukuina</a:t>
            </a:r>
          </a:p>
        </p:txBody>
      </p:sp>
      <p:sp>
        <p:nvSpPr>
          <p:cNvPr id="3" name="Sisällön paikkamerkki 2"/>
          <p:cNvSpPr>
            <a:spLocks noGrp="1"/>
          </p:cNvSpPr>
          <p:nvPr>
            <p:ph idx="1"/>
          </p:nvPr>
        </p:nvSpPr>
        <p:spPr>
          <a:xfrm>
            <a:off x="-1" y="0"/>
            <a:ext cx="12098215" cy="6858000"/>
          </a:xfrm>
        </p:spPr>
        <p:txBody>
          <a:bodyPr/>
          <a:lstStyle/>
          <a:p>
            <a:pPr marL="0" indent="0">
              <a:buNone/>
            </a:pPr>
            <a:r>
              <a:rPr lang="fi-FI" dirty="0"/>
              <a:t>  	  </a:t>
            </a:r>
          </a:p>
        </p:txBody>
      </p:sp>
      <p:sp>
        <p:nvSpPr>
          <p:cNvPr id="4" name="Ellipsi 3"/>
          <p:cNvSpPr/>
          <p:nvPr/>
        </p:nvSpPr>
        <p:spPr>
          <a:xfrm>
            <a:off x="3602892" y="2478966"/>
            <a:ext cx="4054562" cy="27689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3200" dirty="0">
                <a:solidFill>
                  <a:schemeClr val="tx1"/>
                </a:solidFill>
              </a:rPr>
              <a:t>Päijät-Häme</a:t>
            </a:r>
          </a:p>
          <a:p>
            <a:pPr algn="ctr"/>
            <a:endParaRPr lang="fi-FI" dirty="0">
              <a:solidFill>
                <a:schemeClr val="bg1"/>
              </a:solidFill>
            </a:endParaRPr>
          </a:p>
          <a:p>
            <a:pPr algn="ctr"/>
            <a:r>
              <a:rPr lang="fi-FI" dirty="0">
                <a:solidFill>
                  <a:schemeClr val="tx1"/>
                </a:solidFill>
              </a:rPr>
              <a:t>66 koulua</a:t>
            </a:r>
          </a:p>
          <a:p>
            <a:pPr algn="ctr"/>
            <a:r>
              <a:rPr lang="fi-FI" dirty="0">
                <a:solidFill>
                  <a:schemeClr val="tx1"/>
                </a:solidFill>
              </a:rPr>
              <a:t>18 541 oppilasta</a:t>
            </a:r>
          </a:p>
          <a:p>
            <a:pPr algn="ctr"/>
            <a:r>
              <a:rPr lang="fi-FI" dirty="0">
                <a:solidFill>
                  <a:schemeClr val="tx1"/>
                </a:solidFill>
              </a:rPr>
              <a:t>45 tutoropettajaa</a:t>
            </a:r>
          </a:p>
          <a:p>
            <a:pPr algn="ctr"/>
            <a:endParaRPr lang="fi-FI" dirty="0">
              <a:solidFill>
                <a:srgbClr val="7030A0"/>
              </a:solidFill>
            </a:endParaRPr>
          </a:p>
          <a:p>
            <a:pPr algn="ctr"/>
            <a:endParaRPr lang="fi-FI" dirty="0">
              <a:solidFill>
                <a:srgbClr val="FFC000"/>
              </a:solidFill>
            </a:endParaRPr>
          </a:p>
        </p:txBody>
      </p:sp>
      <p:sp>
        <p:nvSpPr>
          <p:cNvPr id="5" name="Ellipsi 4"/>
          <p:cNvSpPr/>
          <p:nvPr/>
        </p:nvSpPr>
        <p:spPr>
          <a:xfrm>
            <a:off x="8585895" y="3909389"/>
            <a:ext cx="2484119" cy="19507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a:solidFill>
                  <a:srgbClr val="002060"/>
                </a:solidFill>
              </a:rPr>
              <a:t>Padasjoki</a:t>
            </a:r>
          </a:p>
          <a:p>
            <a:pPr algn="ctr"/>
            <a:r>
              <a:rPr lang="fi-FI" dirty="0"/>
              <a:t>1 koulu</a:t>
            </a:r>
          </a:p>
          <a:p>
            <a:pPr algn="ctr"/>
            <a:r>
              <a:rPr lang="fi-FI" dirty="0"/>
              <a:t>246 oppilasta</a:t>
            </a:r>
          </a:p>
          <a:p>
            <a:pPr algn="ctr"/>
            <a:r>
              <a:rPr lang="fi-FI" dirty="0"/>
              <a:t>1 tutoropettaja</a:t>
            </a:r>
          </a:p>
        </p:txBody>
      </p:sp>
      <p:sp>
        <p:nvSpPr>
          <p:cNvPr id="6" name="Ellipsi 5"/>
          <p:cNvSpPr/>
          <p:nvPr/>
        </p:nvSpPr>
        <p:spPr>
          <a:xfrm>
            <a:off x="1982963" y="4066296"/>
            <a:ext cx="3281811" cy="22345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a:solidFill>
                  <a:srgbClr val="894337"/>
                </a:solidFill>
              </a:rPr>
              <a:t>Orimattila</a:t>
            </a:r>
          </a:p>
          <a:p>
            <a:pPr algn="ctr"/>
            <a:r>
              <a:rPr lang="fi-FI" dirty="0"/>
              <a:t>10 koulua</a:t>
            </a:r>
          </a:p>
          <a:p>
            <a:pPr algn="ctr"/>
            <a:r>
              <a:rPr lang="fi-FI" dirty="0"/>
              <a:t>1855 oppilasta </a:t>
            </a:r>
          </a:p>
          <a:p>
            <a:pPr algn="ctr"/>
            <a:r>
              <a:rPr lang="fi-FI" dirty="0"/>
              <a:t>6 tutoropettajaa</a:t>
            </a:r>
          </a:p>
        </p:txBody>
      </p:sp>
      <p:sp>
        <p:nvSpPr>
          <p:cNvPr id="7" name="Ellipsi 6"/>
          <p:cNvSpPr/>
          <p:nvPr/>
        </p:nvSpPr>
        <p:spPr>
          <a:xfrm>
            <a:off x="7443537" y="2524378"/>
            <a:ext cx="2358993" cy="18514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a:solidFill>
                  <a:schemeClr val="accent4"/>
                </a:solidFill>
              </a:rPr>
              <a:t>Hartola</a:t>
            </a:r>
          </a:p>
          <a:p>
            <a:pPr algn="ctr"/>
            <a:r>
              <a:rPr lang="fi-FI" dirty="0"/>
              <a:t>1 koulu</a:t>
            </a:r>
          </a:p>
          <a:p>
            <a:pPr algn="ctr"/>
            <a:r>
              <a:rPr lang="fi-FI" dirty="0"/>
              <a:t>195 oppilasta</a:t>
            </a:r>
          </a:p>
          <a:p>
            <a:pPr algn="ctr"/>
            <a:r>
              <a:rPr lang="fi-FI" dirty="0"/>
              <a:t>1 tutoropettaja</a:t>
            </a:r>
          </a:p>
        </p:txBody>
      </p:sp>
      <p:sp>
        <p:nvSpPr>
          <p:cNvPr id="8" name="Ellipsi 7"/>
          <p:cNvSpPr/>
          <p:nvPr/>
        </p:nvSpPr>
        <p:spPr>
          <a:xfrm>
            <a:off x="6899710" y="644776"/>
            <a:ext cx="2606840" cy="2207821"/>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a:solidFill>
                  <a:srgbClr val="FF0000"/>
                </a:solidFill>
              </a:rPr>
              <a:t>Kärkölä</a:t>
            </a:r>
          </a:p>
          <a:p>
            <a:pPr algn="ctr"/>
            <a:r>
              <a:rPr lang="fi-FI" dirty="0">
                <a:solidFill>
                  <a:schemeClr val="bg1"/>
                </a:solidFill>
              </a:rPr>
              <a:t>1 koulu</a:t>
            </a:r>
          </a:p>
          <a:p>
            <a:pPr algn="ctr"/>
            <a:r>
              <a:rPr lang="fi-FI" dirty="0">
                <a:solidFill>
                  <a:schemeClr val="bg1"/>
                </a:solidFill>
              </a:rPr>
              <a:t>432 oppilasta</a:t>
            </a:r>
          </a:p>
          <a:p>
            <a:pPr algn="ctr"/>
            <a:r>
              <a:rPr lang="fi-FI" dirty="0">
                <a:solidFill>
                  <a:schemeClr val="bg1"/>
                </a:solidFill>
              </a:rPr>
              <a:t>2 tutoropettajaa</a:t>
            </a:r>
          </a:p>
        </p:txBody>
      </p:sp>
      <p:sp>
        <p:nvSpPr>
          <p:cNvPr id="9" name="Ellipsi 8"/>
          <p:cNvSpPr/>
          <p:nvPr/>
        </p:nvSpPr>
        <p:spPr>
          <a:xfrm>
            <a:off x="4748463" y="738389"/>
            <a:ext cx="2695074" cy="205331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a:solidFill>
                  <a:srgbClr val="FFFF00"/>
                </a:solidFill>
              </a:rPr>
              <a:t>Lahti</a:t>
            </a:r>
          </a:p>
          <a:p>
            <a:pPr algn="ctr"/>
            <a:r>
              <a:rPr lang="fi-FI" dirty="0"/>
              <a:t>25 koulua</a:t>
            </a:r>
          </a:p>
          <a:p>
            <a:pPr algn="ctr"/>
            <a:r>
              <a:rPr lang="fi-FI" dirty="0"/>
              <a:t>11 320 oppilasta</a:t>
            </a:r>
          </a:p>
          <a:p>
            <a:pPr algn="ctr"/>
            <a:r>
              <a:rPr lang="fi-FI" dirty="0"/>
              <a:t>6 tutoropettajaa</a:t>
            </a:r>
          </a:p>
        </p:txBody>
      </p:sp>
      <p:sp>
        <p:nvSpPr>
          <p:cNvPr id="10" name="Ellipsi 9"/>
          <p:cNvSpPr/>
          <p:nvPr/>
        </p:nvSpPr>
        <p:spPr>
          <a:xfrm>
            <a:off x="1121825" y="1848374"/>
            <a:ext cx="2652562" cy="22190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a:solidFill>
                  <a:srgbClr val="FF00FF"/>
                </a:solidFill>
              </a:rPr>
              <a:t>Hollola</a:t>
            </a:r>
          </a:p>
          <a:p>
            <a:pPr algn="ctr"/>
            <a:r>
              <a:rPr lang="fi-FI" dirty="0"/>
              <a:t>10 koulua</a:t>
            </a:r>
          </a:p>
          <a:p>
            <a:pPr algn="ctr"/>
            <a:r>
              <a:rPr lang="fi-FI" dirty="0"/>
              <a:t>2639 oppilasta </a:t>
            </a:r>
          </a:p>
          <a:p>
            <a:pPr algn="ctr"/>
            <a:r>
              <a:rPr lang="fi-FI" dirty="0"/>
              <a:t>12 tutoropettajaa</a:t>
            </a:r>
          </a:p>
          <a:p>
            <a:pPr algn="ctr"/>
            <a:endParaRPr lang="fi-FI" dirty="0"/>
          </a:p>
          <a:p>
            <a:pPr algn="ctr"/>
            <a:endParaRPr lang="fi-FI" dirty="0"/>
          </a:p>
        </p:txBody>
      </p:sp>
      <p:sp>
        <p:nvSpPr>
          <p:cNvPr id="11" name="Ellipsi 10"/>
          <p:cNvSpPr/>
          <p:nvPr/>
        </p:nvSpPr>
        <p:spPr>
          <a:xfrm>
            <a:off x="2962878" y="709165"/>
            <a:ext cx="2257528" cy="22908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a:solidFill>
                  <a:srgbClr val="F78981"/>
                </a:solidFill>
              </a:rPr>
              <a:t>Iitti</a:t>
            </a:r>
          </a:p>
          <a:p>
            <a:pPr algn="ctr"/>
            <a:r>
              <a:rPr lang="fi-FI" dirty="0"/>
              <a:t>5 koulua</a:t>
            </a:r>
          </a:p>
          <a:p>
            <a:pPr algn="ctr"/>
            <a:r>
              <a:rPr lang="fi-FI" dirty="0"/>
              <a:t>750 oppilasta</a:t>
            </a:r>
          </a:p>
          <a:p>
            <a:pPr algn="ctr"/>
            <a:r>
              <a:rPr lang="fi-FI" dirty="0"/>
              <a:t>1 tutoropettaja</a:t>
            </a:r>
          </a:p>
        </p:txBody>
      </p:sp>
      <p:sp>
        <p:nvSpPr>
          <p:cNvPr id="12" name="Ellipsi 11"/>
          <p:cNvSpPr/>
          <p:nvPr/>
        </p:nvSpPr>
        <p:spPr>
          <a:xfrm>
            <a:off x="0" y="3807001"/>
            <a:ext cx="2907991" cy="184352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a:solidFill>
                  <a:srgbClr val="7030A0"/>
                </a:solidFill>
              </a:rPr>
              <a:t>Asikkala</a:t>
            </a:r>
          </a:p>
          <a:p>
            <a:pPr algn="ctr"/>
            <a:r>
              <a:rPr lang="fi-FI" dirty="0"/>
              <a:t>5 koulua</a:t>
            </a:r>
          </a:p>
          <a:p>
            <a:pPr algn="ctr"/>
            <a:r>
              <a:rPr lang="fi-FI" dirty="0"/>
              <a:t>891 oppilasta</a:t>
            </a:r>
          </a:p>
          <a:p>
            <a:pPr algn="ctr"/>
            <a:r>
              <a:rPr lang="fi-FI" dirty="0"/>
              <a:t>5 tutoropettajaa</a:t>
            </a:r>
          </a:p>
        </p:txBody>
      </p:sp>
      <p:sp>
        <p:nvSpPr>
          <p:cNvPr id="13" name="Ellipsi 12"/>
          <p:cNvSpPr/>
          <p:nvPr/>
        </p:nvSpPr>
        <p:spPr>
          <a:xfrm>
            <a:off x="4355352" y="4976846"/>
            <a:ext cx="2771269" cy="18675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a:solidFill>
                  <a:schemeClr val="accent6">
                    <a:lumMod val="75000"/>
                  </a:schemeClr>
                </a:solidFill>
              </a:rPr>
              <a:t>Heinola</a:t>
            </a:r>
          </a:p>
          <a:p>
            <a:pPr algn="ctr"/>
            <a:r>
              <a:rPr lang="fi-FI" dirty="0"/>
              <a:t>7 koulua</a:t>
            </a:r>
          </a:p>
          <a:p>
            <a:pPr algn="ctr"/>
            <a:r>
              <a:rPr lang="fi-FI" dirty="0"/>
              <a:t>1533 oppilasta</a:t>
            </a:r>
          </a:p>
          <a:p>
            <a:pPr algn="ctr"/>
            <a:r>
              <a:rPr lang="fi-FI" dirty="0"/>
              <a:t>10 tutoropettajaa</a:t>
            </a:r>
          </a:p>
          <a:p>
            <a:pPr algn="ctr"/>
            <a:r>
              <a:rPr lang="fi-FI" dirty="0"/>
              <a:t>  </a:t>
            </a:r>
          </a:p>
        </p:txBody>
      </p:sp>
      <p:sp>
        <p:nvSpPr>
          <p:cNvPr id="14" name="Ellipsi 13"/>
          <p:cNvSpPr/>
          <p:nvPr/>
        </p:nvSpPr>
        <p:spPr>
          <a:xfrm>
            <a:off x="6312507" y="4240149"/>
            <a:ext cx="2402712" cy="19386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dirty="0">
                <a:solidFill>
                  <a:schemeClr val="accent2">
                    <a:lumMod val="75000"/>
                  </a:schemeClr>
                </a:solidFill>
              </a:rPr>
              <a:t>Sysmä</a:t>
            </a:r>
          </a:p>
          <a:p>
            <a:pPr algn="ctr"/>
            <a:r>
              <a:rPr lang="fi-FI" dirty="0"/>
              <a:t>1 koulu</a:t>
            </a:r>
          </a:p>
          <a:p>
            <a:pPr algn="ctr"/>
            <a:r>
              <a:rPr lang="fi-FI" dirty="0"/>
              <a:t>220 oppilasta</a:t>
            </a:r>
          </a:p>
          <a:p>
            <a:pPr algn="ctr"/>
            <a:r>
              <a:rPr lang="fi-FI" dirty="0"/>
              <a:t>1 tutoropettaja</a:t>
            </a:r>
          </a:p>
        </p:txBody>
      </p:sp>
    </p:spTree>
    <p:extLst>
      <p:ext uri="{BB962C8B-B14F-4D97-AF65-F5344CB8AC3E}">
        <p14:creationId xmlns:p14="http://schemas.microsoft.com/office/powerpoint/2010/main" val="26018890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C7CFF7CC-8199-4148-90B1-BB4A42360BA9}"/>
              </a:ext>
            </a:extLst>
          </p:cNvPr>
          <p:cNvSpPr>
            <a:spLocks noGrp="1"/>
          </p:cNvSpPr>
          <p:nvPr>
            <p:ph type="title"/>
          </p:nvPr>
        </p:nvSpPr>
        <p:spPr>
          <a:xfrm>
            <a:off x="0" y="882869"/>
            <a:ext cx="4027261" cy="4893463"/>
          </a:xfrm>
        </p:spPr>
        <p:txBody>
          <a:bodyPr anchor="t">
            <a:normAutofit/>
          </a:bodyPr>
          <a:lstStyle/>
          <a:p>
            <a:r>
              <a:rPr lang="fi-FI" sz="3600" b="1" dirty="0">
                <a:solidFill>
                  <a:srgbClr val="FFFFFF"/>
                </a:solidFill>
              </a:rPr>
              <a:t>Tutoropettaja-</a:t>
            </a:r>
            <a:br>
              <a:rPr lang="fi-FI" sz="3600" b="1" dirty="0">
                <a:solidFill>
                  <a:srgbClr val="FFFFFF"/>
                </a:solidFill>
              </a:rPr>
            </a:br>
            <a:r>
              <a:rPr lang="fi-FI" sz="3600" b="1" dirty="0">
                <a:solidFill>
                  <a:srgbClr val="FFFFFF"/>
                </a:solidFill>
              </a:rPr>
              <a:t>toiminnan hyödyntäminen koulun kehittämisessä</a:t>
            </a:r>
          </a:p>
        </p:txBody>
      </p:sp>
      <p:sp>
        <p:nvSpPr>
          <p:cNvPr id="4" name="Sisällön paikkamerkki 3">
            <a:extLst>
              <a:ext uri="{FF2B5EF4-FFF2-40B4-BE49-F238E27FC236}">
                <a16:creationId xmlns:a16="http://schemas.microsoft.com/office/drawing/2014/main" id="{AAB1EEF1-A567-44A5-943C-BC8354C66A70}"/>
              </a:ext>
            </a:extLst>
          </p:cNvPr>
          <p:cNvSpPr>
            <a:spLocks noGrp="1"/>
          </p:cNvSpPr>
          <p:nvPr>
            <p:ph sz="half" idx="1"/>
          </p:nvPr>
        </p:nvSpPr>
        <p:spPr>
          <a:xfrm>
            <a:off x="4348993" y="401444"/>
            <a:ext cx="3459146" cy="5531005"/>
          </a:xfrm>
        </p:spPr>
        <p:txBody>
          <a:bodyPr>
            <a:normAutofit/>
          </a:bodyPr>
          <a:lstStyle/>
          <a:p>
            <a:pPr marL="0" indent="0">
              <a:buNone/>
            </a:pPr>
            <a:r>
              <a:rPr lang="fi-FI" sz="3600" b="1" dirty="0"/>
              <a:t>Koulutus</a:t>
            </a:r>
          </a:p>
          <a:p>
            <a:pPr>
              <a:buFontTx/>
              <a:buChar char="-"/>
            </a:pPr>
            <a:r>
              <a:rPr lang="fi-FI" sz="2000" dirty="0"/>
              <a:t>Ajankohtaiset koulutustiet</a:t>
            </a:r>
          </a:p>
          <a:p>
            <a:pPr>
              <a:buFontTx/>
              <a:buChar char="-"/>
            </a:pPr>
            <a:r>
              <a:rPr lang="fi-FI" sz="2000" dirty="0"/>
              <a:t>Digi- ja OPS –taidot</a:t>
            </a:r>
          </a:p>
          <a:p>
            <a:pPr>
              <a:buFontTx/>
              <a:buChar char="-"/>
            </a:pPr>
            <a:r>
              <a:rPr lang="fi-FI" sz="2000" dirty="0"/>
              <a:t>Työpajat</a:t>
            </a:r>
          </a:p>
          <a:p>
            <a:pPr>
              <a:buFontTx/>
              <a:buChar char="-"/>
            </a:pPr>
            <a:r>
              <a:rPr lang="fi-FI" sz="2000" dirty="0"/>
              <a:t>Tutoropettajat ovat osa johtoryhmää</a:t>
            </a:r>
          </a:p>
          <a:p>
            <a:pPr>
              <a:buFontTx/>
              <a:buChar char="-"/>
            </a:pPr>
            <a:r>
              <a:rPr lang="fi-FI" sz="2000" dirty="0"/>
              <a:t>Osaamismerkit</a:t>
            </a:r>
          </a:p>
          <a:p>
            <a:pPr>
              <a:buFontTx/>
              <a:buChar char="-"/>
            </a:pPr>
            <a:endParaRPr lang="fi-FI" sz="2000" dirty="0"/>
          </a:p>
          <a:p>
            <a:pPr>
              <a:buFontTx/>
              <a:buChar char="-"/>
            </a:pPr>
            <a:endParaRPr lang="fi-FI" sz="2000" dirty="0"/>
          </a:p>
          <a:p>
            <a:pPr>
              <a:buFontTx/>
              <a:buChar char="-"/>
            </a:pPr>
            <a:endParaRPr lang="fi-FI" sz="2000" dirty="0"/>
          </a:p>
        </p:txBody>
      </p:sp>
      <p:cxnSp>
        <p:nvCxnSpPr>
          <p:cNvPr id="12" name="Straight Connector 11">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 name="Sisällön paikkamerkki 4">
            <a:extLst>
              <a:ext uri="{FF2B5EF4-FFF2-40B4-BE49-F238E27FC236}">
                <a16:creationId xmlns:a16="http://schemas.microsoft.com/office/drawing/2014/main" id="{46F25AE7-6AE1-423E-9E1E-5815A1ADC369}"/>
              </a:ext>
            </a:extLst>
          </p:cNvPr>
          <p:cNvSpPr>
            <a:spLocks noGrp="1"/>
          </p:cNvSpPr>
          <p:nvPr>
            <p:ph sz="half" idx="2"/>
          </p:nvPr>
        </p:nvSpPr>
        <p:spPr>
          <a:xfrm>
            <a:off x="8129871" y="401444"/>
            <a:ext cx="4062128" cy="6289287"/>
          </a:xfrm>
        </p:spPr>
        <p:txBody>
          <a:bodyPr>
            <a:normAutofit/>
          </a:bodyPr>
          <a:lstStyle/>
          <a:p>
            <a:pPr marL="0" indent="0">
              <a:buNone/>
            </a:pPr>
            <a:r>
              <a:rPr lang="fi-FI" sz="3600" b="1" dirty="0"/>
              <a:t>Toiminnallinen tuki</a:t>
            </a:r>
          </a:p>
          <a:p>
            <a:pPr>
              <a:buFontTx/>
              <a:buChar char="-"/>
            </a:pPr>
            <a:r>
              <a:rPr lang="fi-FI" sz="1700" dirty="0"/>
              <a:t>Yhteissuunnittelu</a:t>
            </a:r>
          </a:p>
          <a:p>
            <a:pPr>
              <a:buFontTx/>
              <a:buChar char="-"/>
            </a:pPr>
            <a:r>
              <a:rPr lang="fi-FI" sz="1700" dirty="0"/>
              <a:t>Samanaikais- ja yhtenäisopettajuus</a:t>
            </a:r>
          </a:p>
          <a:p>
            <a:pPr>
              <a:buFontTx/>
              <a:buChar char="-"/>
            </a:pPr>
            <a:r>
              <a:rPr lang="fi-FI" sz="1700" dirty="0"/>
              <a:t>Tutorvälitunnit</a:t>
            </a:r>
          </a:p>
          <a:p>
            <a:pPr>
              <a:buFontTx/>
              <a:buChar char="-"/>
            </a:pPr>
            <a:r>
              <a:rPr lang="fi-FI" sz="1700" dirty="0"/>
              <a:t>Tietoiskut esim. henkilökokouksissa</a:t>
            </a:r>
          </a:p>
          <a:p>
            <a:pPr>
              <a:buFontTx/>
              <a:buChar char="-"/>
            </a:pPr>
            <a:r>
              <a:rPr lang="fi-FI" sz="1700" dirty="0" err="1"/>
              <a:t>Pedakahvilat</a:t>
            </a:r>
            <a:endParaRPr lang="fi-FI" sz="1700" dirty="0"/>
          </a:p>
          <a:p>
            <a:pPr>
              <a:buFontTx/>
              <a:buChar char="-"/>
            </a:pPr>
            <a:r>
              <a:rPr lang="fi-FI" sz="1700" dirty="0"/>
              <a:t>Yhteisopettajuuden luominen</a:t>
            </a:r>
          </a:p>
          <a:p>
            <a:pPr>
              <a:buFontTx/>
              <a:buChar char="-"/>
            </a:pPr>
            <a:r>
              <a:rPr lang="fi-FI" sz="1700" dirty="0"/>
              <a:t>Nykäise hihasta –periaate</a:t>
            </a:r>
          </a:p>
          <a:p>
            <a:pPr>
              <a:buFontTx/>
              <a:buChar char="-"/>
            </a:pPr>
            <a:r>
              <a:rPr lang="fi-FI" sz="1700" dirty="0"/>
              <a:t>Henkilökohtainen tuki</a:t>
            </a:r>
          </a:p>
          <a:p>
            <a:pPr>
              <a:buFontTx/>
              <a:buChar char="-"/>
            </a:pPr>
            <a:r>
              <a:rPr lang="fi-FI" sz="1700" dirty="0"/>
              <a:t>Vierustuki</a:t>
            </a:r>
          </a:p>
          <a:p>
            <a:pPr marL="0" indent="0">
              <a:buNone/>
            </a:pPr>
            <a:endParaRPr lang="fi-FI" sz="1700" dirty="0"/>
          </a:p>
        </p:txBody>
      </p:sp>
    </p:spTree>
    <p:extLst>
      <p:ext uri="{BB962C8B-B14F-4D97-AF65-F5344CB8AC3E}">
        <p14:creationId xmlns:p14="http://schemas.microsoft.com/office/powerpoint/2010/main" val="431058738"/>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341</TotalTime>
  <Words>1111</Words>
  <Application>Microsoft Office PowerPoint</Application>
  <PresentationFormat>Laajakuva</PresentationFormat>
  <Paragraphs>229</Paragraphs>
  <Slides>20</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20</vt:i4>
      </vt:variant>
    </vt:vector>
  </HeadingPairs>
  <TitlesOfParts>
    <vt:vector size="24" baseType="lpstr">
      <vt:lpstr>Arial</vt:lpstr>
      <vt:lpstr>Calibri</vt:lpstr>
      <vt:lpstr>Calibri Light</vt:lpstr>
      <vt:lpstr>Office-teema</vt:lpstr>
      <vt:lpstr>Rehtoreiden ja tutoropettajien yhteistapahtuma 17.3.2020  </vt:lpstr>
      <vt:lpstr>PowerPoint-esitys</vt:lpstr>
      <vt:lpstr>PowerPoint-esitys</vt:lpstr>
      <vt:lpstr>  Tutoropettajatutkimus Toteuttaja Jyväskylän yliopiston Koulutuksen tutkimuslaitos, 2/2019–5/2021  </vt:lpstr>
      <vt:lpstr>Tavoitteet</vt:lpstr>
      <vt:lpstr>Yhteistapahtuman ohjelma</vt:lpstr>
      <vt:lpstr>TAVOITTEET</vt:lpstr>
      <vt:lpstr>Päijät-Hämeen tutoropettajaverkosto lukuina</vt:lpstr>
      <vt:lpstr>Tutoropettaja- toiminnan hyödyntäminen koulun kehittämisessä</vt:lpstr>
      <vt:lpstr>Tutoropettaja- toiminnan kehittäminen</vt:lpstr>
      <vt:lpstr>Oman koulun tutoropettajamalli</vt:lpstr>
      <vt:lpstr>Päijät-Hämeen seudullinen tutoropettajamalli Korona muokannut erilaiseksi!</vt:lpstr>
      <vt:lpstr>Yhteisesti päätettävää JOS KUNNISSA JA KOULUISSA HALUTAAN PYSYVIÄ KÄYTÄNTEITÄ OPETUKSEN MUUTOKSEEN SEKÄ INNOVATIIVISTEN OPETUSKÄYTÄNTEIDEN LISÄÄNTYMISEEN LUOKISSA, NIIN KOULUIHIN TÄYTYY LUODA PYSYVIÄ KÄYTÄNTEITÄ TUTORTOIMINNAN MUKAISESTI. </vt:lpstr>
      <vt:lpstr>Mietittävää oman kunnan tutortoimintamalliin</vt:lpstr>
      <vt:lpstr>Koulun tutoropettajatoiminta</vt:lpstr>
      <vt:lpstr>Tutortoiminnan osa-alueet,  Toiminnan suunnittelu  </vt:lpstr>
      <vt:lpstr> Kuntien tekemiä toimenpiteitä, jotka edistävät tutoropettajatoiminnan vakiintumista osaksi opetuksen järjestäjän perustoimintaa? </vt:lpstr>
      <vt:lpstr>Tutoropettajatoiminnan kehittämiskärjet </vt:lpstr>
      <vt:lpstr>Tutoropettajien työnohjaus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Rehtoreiden ja tutoropettajien yhteistapahtuma 17.3.2020  </dc:title>
  <dc:creator>Kivekäs Johanna</dc:creator>
  <cp:lastModifiedBy>Kivekäs Johanna</cp:lastModifiedBy>
  <cp:revision>19</cp:revision>
  <dcterms:created xsi:type="dcterms:W3CDTF">2020-03-10T11:05:02Z</dcterms:created>
  <dcterms:modified xsi:type="dcterms:W3CDTF">2020-10-16T07:26:08Z</dcterms:modified>
</cp:coreProperties>
</file>