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1" r:id="rId21"/>
    <p:sldId id="276" r:id="rId22"/>
    <p:sldId id="277" r:id="rId2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Rubrik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25" name="Underrubrik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31" name="Platshållare för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18" name="Platshållare för sidfot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Platshållare för bild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rubrik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1" name="Platshållare för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27" name="Platshållare för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6E99720-404C-46CB-B5EF-BB06B70C9516}" type="datetimeFigureOut">
              <a:rPr lang="fi-FI" smtClean="0"/>
              <a:pPr/>
              <a:t>5.11.2015</a:t>
            </a:fld>
            <a:endParaRPr lang="fi-FI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Platshållare för bildnumm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3CAAEB-75DD-41E1-BDE4-BD56DBA07DC0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Ordklasser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Alla </a:t>
            </a:r>
            <a:r>
              <a:rPr lang="fi-FI" dirty="0" err="1" smtClean="0"/>
              <a:t>ord</a:t>
            </a:r>
            <a:r>
              <a:rPr lang="fi-FI" dirty="0" smtClean="0"/>
              <a:t> </a:t>
            </a:r>
            <a:r>
              <a:rPr lang="fi-FI" dirty="0" err="1" smtClean="0"/>
              <a:t>hör</a:t>
            </a:r>
            <a:r>
              <a:rPr lang="fi-FI" dirty="0" smtClean="0"/>
              <a:t> </a:t>
            </a:r>
            <a:r>
              <a:rPr lang="fi-FI" dirty="0" err="1" smtClean="0"/>
              <a:t>till</a:t>
            </a:r>
            <a:r>
              <a:rPr lang="fi-FI" dirty="0" smtClean="0"/>
              <a:t> en </a:t>
            </a:r>
            <a:r>
              <a:rPr lang="fi-FI" dirty="0" err="1" smtClean="0"/>
              <a:t>ordklass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Till</a:t>
            </a:r>
            <a:r>
              <a:rPr lang="fi-FI" dirty="0" smtClean="0"/>
              <a:t> </a:t>
            </a:r>
            <a:r>
              <a:rPr lang="fi-FI" dirty="0" err="1" smtClean="0"/>
              <a:t>vilken</a:t>
            </a:r>
            <a:r>
              <a:rPr lang="fi-FI" dirty="0" smtClean="0"/>
              <a:t> </a:t>
            </a:r>
            <a:r>
              <a:rPr lang="fi-FI" dirty="0" err="1" smtClean="0"/>
              <a:t>ordklass</a:t>
            </a:r>
            <a:r>
              <a:rPr lang="fi-FI" dirty="0" smtClean="0"/>
              <a:t> ett </a:t>
            </a:r>
            <a:r>
              <a:rPr lang="fi-FI" dirty="0" err="1" smtClean="0"/>
              <a:t>ord</a:t>
            </a:r>
            <a:r>
              <a:rPr lang="fi-FI" dirty="0" smtClean="0"/>
              <a:t> </a:t>
            </a:r>
            <a:r>
              <a:rPr lang="fi-FI" dirty="0" err="1" smtClean="0"/>
              <a:t>hör</a:t>
            </a:r>
            <a:r>
              <a:rPr lang="fi-FI" dirty="0" smtClean="0"/>
              <a:t> </a:t>
            </a:r>
            <a:r>
              <a:rPr lang="fi-FI" dirty="0" err="1" smtClean="0"/>
              <a:t>beror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r>
              <a:rPr lang="fi-FI" dirty="0" smtClean="0"/>
              <a:t>	- </a:t>
            </a:r>
            <a:r>
              <a:rPr lang="fi-FI" dirty="0" err="1" smtClean="0"/>
              <a:t>vad</a:t>
            </a:r>
            <a:r>
              <a:rPr lang="fi-FI" dirty="0" smtClean="0"/>
              <a:t> </a:t>
            </a:r>
            <a:r>
              <a:rPr lang="fi-FI" dirty="0" err="1" smtClean="0"/>
              <a:t>ordet</a:t>
            </a:r>
            <a:r>
              <a:rPr lang="fi-FI" dirty="0" smtClean="0"/>
              <a:t> </a:t>
            </a:r>
            <a:r>
              <a:rPr lang="fi-FI" dirty="0" err="1" smtClean="0"/>
              <a:t>betyder</a:t>
            </a:r>
            <a:r>
              <a:rPr lang="fi-FI" dirty="0" smtClean="0"/>
              <a:t> </a:t>
            </a:r>
          </a:p>
          <a:p>
            <a:pPr marL="0" indent="0">
              <a:buNone/>
            </a:pPr>
            <a:r>
              <a:rPr lang="fi-FI" dirty="0" smtClean="0"/>
              <a:t>	- </a:t>
            </a:r>
            <a:r>
              <a:rPr lang="fi-FI" dirty="0" err="1" smtClean="0"/>
              <a:t>hur</a:t>
            </a:r>
            <a:r>
              <a:rPr lang="fi-FI" dirty="0" smtClean="0"/>
              <a:t> det </a:t>
            </a:r>
            <a:r>
              <a:rPr lang="fi-FI" dirty="0" err="1" smtClean="0"/>
              <a:t>böjs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	- </a:t>
            </a:r>
            <a:r>
              <a:rPr lang="fi-FI" dirty="0" err="1" smtClean="0"/>
              <a:t>hur</a:t>
            </a:r>
            <a:r>
              <a:rPr lang="fi-FI" dirty="0" smtClean="0"/>
              <a:t> det </a:t>
            </a:r>
            <a:r>
              <a:rPr lang="fi-FI" dirty="0" err="1" smtClean="0"/>
              <a:t>används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912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ubrik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2.</a:t>
            </a:r>
            <a:r>
              <a:rPr lang="sv-FI" u="sng" dirty="0" smtClean="0"/>
              <a:t> Komparation</a:t>
            </a:r>
          </a:p>
          <a:p>
            <a:pPr>
              <a:buNone/>
            </a:pPr>
            <a:endParaRPr lang="sv-FI" dirty="0" smtClean="0"/>
          </a:p>
          <a:p>
            <a:pPr>
              <a:buNone/>
            </a:pPr>
            <a:r>
              <a:rPr lang="sv-FI" dirty="0" smtClean="0"/>
              <a:t>De flesta adjektiven kan kompareras</a:t>
            </a:r>
          </a:p>
          <a:p>
            <a:pPr>
              <a:buNone/>
            </a:pPr>
            <a:r>
              <a:rPr lang="sv-FI" dirty="0" smtClean="0"/>
              <a:t>= man kan ange en högre och en högsta grad av egenskapen.</a:t>
            </a:r>
          </a:p>
          <a:p>
            <a:pPr>
              <a:buNone/>
            </a:pPr>
            <a:r>
              <a:rPr lang="sv-FI" dirty="0" smtClean="0"/>
              <a:t>Komparationsformerna heter:</a:t>
            </a:r>
          </a:p>
          <a:p>
            <a:pPr>
              <a:buNone/>
            </a:pPr>
            <a:endParaRPr lang="sv-FI" dirty="0" smtClean="0"/>
          </a:p>
        </p:txBody>
      </p:sp>
      <p:graphicFrame>
        <p:nvGraphicFramePr>
          <p:cNvPr id="14" name="Tabell 13"/>
          <p:cNvGraphicFramePr>
            <a:graphicFrameLocks noGrp="1"/>
          </p:cNvGraphicFramePr>
          <p:nvPr/>
        </p:nvGraphicFramePr>
        <p:xfrm>
          <a:off x="539553" y="4581128"/>
          <a:ext cx="7080447" cy="214159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88231"/>
                <a:gridCol w="2232248"/>
                <a:gridCol w="2759968"/>
              </a:tblGrid>
              <a:tr h="2141592">
                <a:tc>
                  <a:txBody>
                    <a:bodyPr/>
                    <a:lstStyle/>
                    <a:p>
                      <a:r>
                        <a:rPr lang="sv-FI" sz="2800" b="1" i="0" dirty="0" smtClean="0"/>
                        <a:t>Positiv</a:t>
                      </a:r>
                    </a:p>
                    <a:p>
                      <a:endParaRPr lang="sv-FI" b="1" i="0" dirty="0" smtClean="0"/>
                    </a:p>
                    <a:p>
                      <a:r>
                        <a:rPr lang="sv-FI" b="1" i="0" dirty="0" smtClean="0"/>
                        <a:t>glad</a:t>
                      </a:r>
                    </a:p>
                    <a:p>
                      <a:r>
                        <a:rPr lang="sv-FI" b="1" i="0" dirty="0" smtClean="0"/>
                        <a:t>vacker</a:t>
                      </a:r>
                    </a:p>
                    <a:p>
                      <a:r>
                        <a:rPr lang="sv-FI" b="1" i="0" dirty="0" smtClean="0"/>
                        <a:t>energisk</a:t>
                      </a:r>
                      <a:endParaRPr lang="sv-FI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2800" dirty="0" smtClean="0"/>
                        <a:t>Komparativ</a:t>
                      </a:r>
                    </a:p>
                    <a:p>
                      <a:endParaRPr lang="sv-FI" dirty="0" smtClean="0"/>
                    </a:p>
                    <a:p>
                      <a:r>
                        <a:rPr lang="sv-FI" dirty="0" smtClean="0"/>
                        <a:t>gladare</a:t>
                      </a:r>
                    </a:p>
                    <a:p>
                      <a:r>
                        <a:rPr lang="sv-FI" dirty="0" smtClean="0"/>
                        <a:t>vackrare</a:t>
                      </a:r>
                    </a:p>
                    <a:p>
                      <a:r>
                        <a:rPr lang="sv-FI" dirty="0" smtClean="0"/>
                        <a:t>mer energisk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2800" dirty="0" smtClean="0"/>
                        <a:t>Superlativ</a:t>
                      </a:r>
                    </a:p>
                    <a:p>
                      <a:endParaRPr lang="sv-FI" dirty="0" smtClean="0"/>
                    </a:p>
                    <a:p>
                      <a:r>
                        <a:rPr lang="sv-FI" dirty="0" smtClean="0"/>
                        <a:t>gladast</a:t>
                      </a:r>
                    </a:p>
                    <a:p>
                      <a:r>
                        <a:rPr lang="sv-FI" dirty="0" smtClean="0"/>
                        <a:t>vackrast</a:t>
                      </a:r>
                    </a:p>
                    <a:p>
                      <a:r>
                        <a:rPr lang="sv-FI" dirty="0" smtClean="0"/>
                        <a:t>mest energisk</a:t>
                      </a:r>
                      <a:endParaRPr lang="sv-FI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v-FI" dirty="0" smtClean="0"/>
              <a:t>Vissa adjektiv har </a:t>
            </a:r>
            <a:r>
              <a:rPr lang="sv-FI" u="sng" dirty="0" smtClean="0"/>
              <a:t>vokalväxling</a:t>
            </a:r>
            <a:r>
              <a:rPr lang="sv-FI" dirty="0" smtClean="0"/>
              <a:t>:</a:t>
            </a:r>
          </a:p>
          <a:p>
            <a:pPr>
              <a:buNone/>
            </a:pPr>
            <a:endParaRPr lang="sv-FI" dirty="0" smtClean="0"/>
          </a:p>
          <a:p>
            <a:pPr>
              <a:buNone/>
            </a:pPr>
            <a:r>
              <a:rPr lang="sv-FI" dirty="0" smtClean="0"/>
              <a:t>		grov, grövre, grövst</a:t>
            </a:r>
          </a:p>
          <a:p>
            <a:pPr>
              <a:buNone/>
            </a:pPr>
            <a:endParaRPr lang="sv-FI" dirty="0" smtClean="0"/>
          </a:p>
          <a:p>
            <a:pPr>
              <a:buNone/>
            </a:pPr>
            <a:r>
              <a:rPr lang="sv-FI" dirty="0" smtClean="0"/>
              <a:t>Vissa adjektiv har </a:t>
            </a:r>
            <a:r>
              <a:rPr lang="sv-FI" u="sng" dirty="0" smtClean="0"/>
              <a:t>oregelbunden komparation</a:t>
            </a:r>
            <a:r>
              <a:rPr lang="sv-FI" dirty="0" smtClean="0"/>
              <a:t>:</a:t>
            </a:r>
          </a:p>
          <a:p>
            <a:pPr>
              <a:buNone/>
            </a:pPr>
            <a:endParaRPr lang="sv-FI" dirty="0" smtClean="0"/>
          </a:p>
          <a:p>
            <a:pPr>
              <a:buNone/>
            </a:pPr>
            <a:r>
              <a:rPr lang="sv-FI" dirty="0" smtClean="0"/>
              <a:t>		liten, mindre minst</a:t>
            </a:r>
          </a:p>
          <a:p>
            <a:pPr>
              <a:buNone/>
            </a:pPr>
            <a:endParaRPr lang="sv-FI" dirty="0" smtClean="0"/>
          </a:p>
          <a:p>
            <a:pPr>
              <a:buNone/>
            </a:pPr>
            <a:r>
              <a:rPr lang="sv-FI" dirty="0" smtClean="0"/>
              <a:t>Vissa adjektiv kan inte alls kompareras:</a:t>
            </a:r>
          </a:p>
          <a:p>
            <a:pPr>
              <a:buNone/>
            </a:pPr>
            <a:endParaRPr lang="sv-FI" dirty="0" smtClean="0"/>
          </a:p>
          <a:p>
            <a:pPr>
              <a:buNone/>
            </a:pPr>
            <a:r>
              <a:rPr lang="sv-FI" dirty="0" smtClean="0"/>
              <a:t>		ex.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239000" cy="1143000"/>
          </a:xfrm>
        </p:spPr>
        <p:txBody>
          <a:bodyPr/>
          <a:lstStyle/>
          <a:p>
            <a:r>
              <a:rPr lang="sv-FI" dirty="0" smtClean="0"/>
              <a:t>VERB (v)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anger något man gör eller något som händer</a:t>
            </a:r>
          </a:p>
          <a:p>
            <a:pPr>
              <a:buNone/>
            </a:pPr>
            <a:endParaRPr lang="sv-FI" dirty="0" smtClean="0"/>
          </a:p>
          <a:p>
            <a:r>
              <a:rPr lang="sv-FI" dirty="0" smtClean="0"/>
              <a:t>Grundformen heter </a:t>
            </a:r>
            <a:r>
              <a:rPr lang="sv-FI" u="sng" dirty="0" smtClean="0"/>
              <a:t>infinitiv </a:t>
            </a:r>
            <a:r>
              <a:rPr lang="sv-FI" dirty="0" smtClean="0"/>
              <a:t>t.ex. </a:t>
            </a:r>
            <a:r>
              <a:rPr lang="sv-FI" u="sng" dirty="0" smtClean="0"/>
              <a:t>att</a:t>
            </a:r>
            <a:r>
              <a:rPr lang="sv-FI" dirty="0" smtClean="0"/>
              <a:t> hoppa</a:t>
            </a:r>
          </a:p>
          <a:p>
            <a:pPr>
              <a:buNone/>
            </a:pPr>
            <a:endParaRPr lang="sv-FI" dirty="0" smtClean="0"/>
          </a:p>
          <a:p>
            <a:pPr lvl="1"/>
            <a:r>
              <a:rPr lang="sv-FI" dirty="0" smtClean="0"/>
              <a:t>att= infinitivmärke (</a:t>
            </a:r>
            <a:r>
              <a:rPr lang="sv-FI" dirty="0" err="1" smtClean="0"/>
              <a:t>inf.märke</a:t>
            </a:r>
            <a:r>
              <a:rPr lang="sv-FI" dirty="0" smtClean="0"/>
              <a:t>) då det följs av ett verb.</a:t>
            </a:r>
          </a:p>
          <a:p>
            <a:pPr lvl="1">
              <a:buNone/>
            </a:pPr>
            <a:endParaRPr lang="sv-FI" dirty="0" smtClean="0"/>
          </a:p>
          <a:p>
            <a:endParaRPr lang="sv-F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FI" dirty="0" smtClean="0"/>
              <a:t>Verbets tempusformer (tidsformer)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FI" dirty="0" smtClean="0"/>
          </a:p>
          <a:p>
            <a:r>
              <a:rPr lang="sv-FI" dirty="0" smtClean="0"/>
              <a:t>presens			hoppar</a:t>
            </a:r>
          </a:p>
          <a:p>
            <a:r>
              <a:rPr lang="sv-FI" dirty="0" smtClean="0"/>
              <a:t>imperfekt			hoppade</a:t>
            </a:r>
          </a:p>
          <a:p>
            <a:r>
              <a:rPr lang="sv-FI" dirty="0" smtClean="0"/>
              <a:t>perfekt			har hoppat</a:t>
            </a:r>
          </a:p>
          <a:p>
            <a:r>
              <a:rPr lang="sv-FI" dirty="0" smtClean="0"/>
              <a:t>pluskvamperfekt		hade hoppat</a:t>
            </a:r>
          </a:p>
          <a:p>
            <a:r>
              <a:rPr lang="sv-FI" dirty="0" smtClean="0"/>
              <a:t>futurum			skall hoppa</a:t>
            </a:r>
          </a:p>
          <a:p>
            <a:r>
              <a:rPr lang="sv-FI" dirty="0" smtClean="0"/>
              <a:t>futurum </a:t>
            </a:r>
            <a:r>
              <a:rPr lang="sv-FI" dirty="0" err="1" smtClean="0"/>
              <a:t>preteriti</a:t>
            </a:r>
            <a:r>
              <a:rPr lang="sv-FI" dirty="0" smtClean="0"/>
              <a:t>	skulle hoppa</a:t>
            </a:r>
            <a:endParaRPr lang="sv-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FI" dirty="0" smtClean="0"/>
              <a:t>VERBETS TEMAFORMER </a:t>
            </a:r>
            <a:br>
              <a:rPr lang="sv-FI" dirty="0" smtClean="0"/>
            </a:br>
            <a:r>
              <a:rPr lang="sv-FI" dirty="0" smtClean="0"/>
              <a:t>(i svenskan)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v-FI" dirty="0" smtClean="0"/>
              <a:t>a) infinitiv		grundformen		</a:t>
            </a:r>
            <a:r>
              <a:rPr lang="sv-FI" i="1" dirty="0" smtClean="0"/>
              <a:t>        att se</a:t>
            </a:r>
          </a:p>
          <a:p>
            <a:pPr>
              <a:buNone/>
            </a:pPr>
            <a:endParaRPr lang="sv-FI" dirty="0" smtClean="0"/>
          </a:p>
          <a:p>
            <a:pPr>
              <a:buNone/>
            </a:pPr>
            <a:r>
              <a:rPr lang="sv-FI" dirty="0" smtClean="0"/>
              <a:t>b) imperfekt		en tempusform		</a:t>
            </a:r>
            <a:r>
              <a:rPr lang="sv-FI" i="1" dirty="0" smtClean="0"/>
              <a:t>såg</a:t>
            </a:r>
          </a:p>
          <a:p>
            <a:endParaRPr lang="sv-FI" dirty="0" smtClean="0"/>
          </a:p>
          <a:p>
            <a:pPr>
              <a:buNone/>
            </a:pPr>
            <a:r>
              <a:rPr lang="sv-FI" dirty="0" smtClean="0"/>
              <a:t>c) supinum		ta bort har/hade</a:t>
            </a:r>
          </a:p>
          <a:p>
            <a:pPr>
              <a:buNone/>
            </a:pPr>
            <a:r>
              <a:rPr lang="sv-FI" dirty="0" smtClean="0"/>
              <a:t>				från perfekt/plus-</a:t>
            </a:r>
          </a:p>
          <a:p>
            <a:pPr>
              <a:buNone/>
            </a:pPr>
            <a:r>
              <a:rPr lang="sv-FI" dirty="0" smtClean="0"/>
              <a:t>				</a:t>
            </a:r>
            <a:r>
              <a:rPr lang="sv-FI" dirty="0" err="1" smtClean="0"/>
              <a:t>kvamperfekt</a:t>
            </a:r>
            <a:r>
              <a:rPr lang="sv-FI" dirty="0" smtClean="0"/>
              <a:t>			</a:t>
            </a:r>
            <a:r>
              <a:rPr lang="sv-FI" i="1" dirty="0" smtClean="0"/>
              <a:t>sett</a:t>
            </a:r>
          </a:p>
          <a:p>
            <a:endParaRPr lang="sv-FI" dirty="0" smtClean="0"/>
          </a:p>
          <a:p>
            <a:pPr>
              <a:buNone/>
            </a:pPr>
            <a:r>
              <a:rPr lang="sv-FI" dirty="0" smtClean="0"/>
              <a:t>d) perfekt particip	tänk dig ordet ”är”</a:t>
            </a:r>
          </a:p>
          <a:p>
            <a:pPr>
              <a:buNone/>
            </a:pPr>
            <a:r>
              <a:rPr lang="sv-FI" dirty="0" smtClean="0"/>
              <a:t>				framför verbet		</a:t>
            </a:r>
            <a:r>
              <a:rPr lang="sv-FI" i="1" dirty="0" smtClean="0"/>
              <a:t>sedd</a:t>
            </a:r>
          </a:p>
          <a:p>
            <a:pPr>
              <a:buNone/>
            </a:pPr>
            <a:r>
              <a:rPr lang="sv-FI" dirty="0" smtClean="0"/>
              <a:t>				</a:t>
            </a:r>
          </a:p>
          <a:p>
            <a:pPr>
              <a:buNone/>
            </a:pPr>
            <a:endParaRPr lang="sv-FI" dirty="0" smtClean="0"/>
          </a:p>
          <a:p>
            <a:pPr lvl="8">
              <a:buNone/>
            </a:pPr>
            <a:endParaRPr lang="sv-F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Fyll i Luckorna:</a:t>
            </a:r>
            <a:endParaRPr lang="sv-FI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half" idx="4294967295"/>
          </p:nvPr>
        </p:nvGraphicFramePr>
        <p:xfrm>
          <a:off x="611560" y="2133600"/>
          <a:ext cx="6627440" cy="2879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860"/>
                <a:gridCol w="1656860"/>
                <a:gridCol w="1656860"/>
                <a:gridCol w="1656860"/>
              </a:tblGrid>
              <a:tr h="719894">
                <a:tc>
                  <a:txBody>
                    <a:bodyPr/>
                    <a:lstStyle/>
                    <a:p>
                      <a:r>
                        <a:rPr lang="sv-FI" dirty="0" smtClean="0"/>
                        <a:t>Infinitiv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Imperfekt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Supinum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Perf.part.</a:t>
                      </a:r>
                      <a:endParaRPr lang="sv-FI" dirty="0"/>
                    </a:p>
                  </a:txBody>
                  <a:tcPr/>
                </a:tc>
              </a:tr>
              <a:tr h="719894">
                <a:tc>
                  <a:txBody>
                    <a:bodyPr/>
                    <a:lstStyle/>
                    <a:p>
                      <a:r>
                        <a:rPr lang="sv-FI" dirty="0" smtClean="0"/>
                        <a:t>sy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719894">
                <a:tc>
                  <a:txBody>
                    <a:bodyPr/>
                    <a:lstStyle/>
                    <a:p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visade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</a:tr>
              <a:tr h="719894">
                <a:tc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fört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FI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Adverb</a:t>
            </a:r>
            <a:r>
              <a:rPr lang="fi-FI" dirty="0" smtClean="0"/>
              <a:t> (adv)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Ord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u="sng" dirty="0" err="1" smtClean="0"/>
              <a:t>ensamma</a:t>
            </a:r>
            <a:r>
              <a:rPr lang="fi-FI" dirty="0" smtClean="0"/>
              <a:t> </a:t>
            </a:r>
            <a:r>
              <a:rPr lang="fi-FI" dirty="0" err="1" smtClean="0"/>
              <a:t>svarar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frågorna</a:t>
            </a:r>
            <a:r>
              <a:rPr lang="fi-FI" dirty="0" smtClean="0"/>
              <a:t>: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err="1" smtClean="0"/>
              <a:t>Var</a:t>
            </a:r>
            <a:r>
              <a:rPr lang="fi-FI" dirty="0" smtClean="0"/>
              <a:t>?			</a:t>
            </a:r>
            <a:r>
              <a:rPr lang="fi-FI" dirty="0" err="1" smtClean="0"/>
              <a:t>här,borta</a:t>
            </a:r>
            <a:r>
              <a:rPr lang="fi-FI" dirty="0" smtClean="0"/>
              <a:t>, </a:t>
            </a:r>
            <a:r>
              <a:rPr lang="fi-FI" dirty="0" err="1" smtClean="0"/>
              <a:t>ute</a:t>
            </a:r>
            <a:r>
              <a:rPr lang="fi-FI" dirty="0" smtClean="0"/>
              <a:t>	</a:t>
            </a:r>
            <a:r>
              <a:rPr lang="fi-FI" dirty="0" err="1" smtClean="0"/>
              <a:t>platsadv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err="1" smtClean="0"/>
              <a:t>Vart</a:t>
            </a:r>
            <a:r>
              <a:rPr lang="fi-FI" dirty="0" smtClean="0"/>
              <a:t>?			</a:t>
            </a:r>
            <a:r>
              <a:rPr lang="fi-FI" dirty="0" err="1" smtClean="0"/>
              <a:t>hit</a:t>
            </a:r>
            <a:r>
              <a:rPr lang="fi-FI" dirty="0" smtClean="0"/>
              <a:t>, in, </a:t>
            </a:r>
            <a:r>
              <a:rPr lang="fi-FI" dirty="0" err="1" smtClean="0"/>
              <a:t>upp</a:t>
            </a:r>
            <a:r>
              <a:rPr lang="fi-FI" dirty="0" smtClean="0"/>
              <a:t>, </a:t>
            </a:r>
            <a:r>
              <a:rPr lang="fi-FI" dirty="0" err="1" smtClean="0"/>
              <a:t>ut</a:t>
            </a:r>
            <a:r>
              <a:rPr lang="fi-FI" dirty="0" smtClean="0"/>
              <a:t>	</a:t>
            </a:r>
            <a:r>
              <a:rPr lang="fi-FI" dirty="0" err="1" smtClean="0"/>
              <a:t>platsadv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err="1" smtClean="0"/>
              <a:t>Varifrån</a:t>
            </a:r>
            <a:r>
              <a:rPr lang="fi-FI" dirty="0" smtClean="0"/>
              <a:t>?		</a:t>
            </a:r>
            <a:r>
              <a:rPr lang="fi-FI" dirty="0" err="1"/>
              <a:t>d</a:t>
            </a:r>
            <a:r>
              <a:rPr lang="fi-FI" dirty="0" err="1" smtClean="0"/>
              <a:t>ärifrån</a:t>
            </a:r>
            <a:r>
              <a:rPr lang="fi-FI" dirty="0" smtClean="0"/>
              <a:t>, </a:t>
            </a:r>
            <a:r>
              <a:rPr lang="fi-FI" dirty="0" err="1" smtClean="0"/>
              <a:t>inifrån</a:t>
            </a:r>
            <a:r>
              <a:rPr lang="fi-FI" dirty="0" smtClean="0"/>
              <a:t>	</a:t>
            </a:r>
            <a:r>
              <a:rPr lang="fi-FI" dirty="0" err="1" smtClean="0"/>
              <a:t>platsadv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err="1" smtClean="0"/>
              <a:t>När</a:t>
            </a:r>
            <a:r>
              <a:rPr lang="fi-FI" dirty="0" smtClean="0"/>
              <a:t>?			</a:t>
            </a:r>
            <a:r>
              <a:rPr lang="fi-FI" dirty="0" err="1" smtClean="0"/>
              <a:t>nu</a:t>
            </a:r>
            <a:r>
              <a:rPr lang="fi-FI" dirty="0" smtClean="0"/>
              <a:t>, </a:t>
            </a:r>
            <a:r>
              <a:rPr lang="fi-FI" dirty="0" err="1" smtClean="0"/>
              <a:t>nyligen</a:t>
            </a:r>
            <a:r>
              <a:rPr lang="fi-FI" dirty="0" smtClean="0"/>
              <a:t>, </a:t>
            </a:r>
            <a:r>
              <a:rPr lang="fi-FI" dirty="0" err="1" smtClean="0"/>
              <a:t>ofta</a:t>
            </a:r>
            <a:r>
              <a:rPr lang="fi-FI" dirty="0" smtClean="0"/>
              <a:t>	</a:t>
            </a:r>
            <a:r>
              <a:rPr lang="fi-FI" dirty="0" err="1" smtClean="0"/>
              <a:t>tidsadv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err="1" smtClean="0"/>
              <a:t>Hur</a:t>
            </a:r>
            <a:r>
              <a:rPr lang="fi-FI" dirty="0" smtClean="0"/>
              <a:t>?			</a:t>
            </a:r>
            <a:r>
              <a:rPr lang="fi-FI" dirty="0" err="1"/>
              <a:t>v</a:t>
            </a:r>
            <a:r>
              <a:rPr lang="fi-FI" dirty="0" err="1" smtClean="0"/>
              <a:t>äl</a:t>
            </a:r>
            <a:r>
              <a:rPr lang="fi-FI" dirty="0" smtClean="0"/>
              <a:t>, </a:t>
            </a:r>
            <a:r>
              <a:rPr lang="fi-FI" dirty="0" err="1" smtClean="0"/>
              <a:t>illa</a:t>
            </a:r>
            <a:r>
              <a:rPr lang="fi-FI" dirty="0" smtClean="0"/>
              <a:t>, </a:t>
            </a:r>
            <a:r>
              <a:rPr lang="fi-FI" dirty="0" err="1" smtClean="0"/>
              <a:t>gärna</a:t>
            </a:r>
            <a:r>
              <a:rPr lang="fi-FI" dirty="0" smtClean="0"/>
              <a:t>	</a:t>
            </a:r>
            <a:r>
              <a:rPr lang="fi-FI" dirty="0" err="1" smtClean="0"/>
              <a:t>sättsadv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err="1" smtClean="0"/>
              <a:t>Hur</a:t>
            </a:r>
            <a:r>
              <a:rPr lang="fi-FI" dirty="0" smtClean="0"/>
              <a:t> </a:t>
            </a:r>
            <a:r>
              <a:rPr lang="fi-FI" dirty="0" err="1" smtClean="0"/>
              <a:t>mycket</a:t>
            </a:r>
            <a:r>
              <a:rPr lang="fi-FI" dirty="0" smtClean="0"/>
              <a:t>?		</a:t>
            </a:r>
            <a:r>
              <a:rPr lang="fi-FI" dirty="0" err="1"/>
              <a:t>l</a:t>
            </a:r>
            <a:r>
              <a:rPr lang="fi-FI" dirty="0" err="1" smtClean="0"/>
              <a:t>ite</a:t>
            </a:r>
            <a:r>
              <a:rPr lang="fi-FI" dirty="0" smtClean="0"/>
              <a:t>, </a:t>
            </a:r>
            <a:r>
              <a:rPr lang="fi-FI" dirty="0" err="1" smtClean="0"/>
              <a:t>mycket</a:t>
            </a:r>
            <a:r>
              <a:rPr lang="fi-FI" dirty="0" smtClean="0"/>
              <a:t>		</a:t>
            </a:r>
            <a:r>
              <a:rPr lang="fi-FI" dirty="0" err="1" smtClean="0"/>
              <a:t>gradsadv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err="1" smtClean="0"/>
              <a:t>Varför</a:t>
            </a:r>
            <a:r>
              <a:rPr lang="fi-FI" dirty="0" smtClean="0"/>
              <a:t>?		</a:t>
            </a:r>
            <a:r>
              <a:rPr lang="fi-FI" dirty="0" err="1"/>
              <a:t>d</a:t>
            </a:r>
            <a:r>
              <a:rPr lang="fi-FI" dirty="0" err="1" smtClean="0"/>
              <a:t>ärför</a:t>
            </a:r>
            <a:r>
              <a:rPr lang="fi-FI" dirty="0" smtClean="0"/>
              <a:t>		</a:t>
            </a:r>
            <a:r>
              <a:rPr lang="fi-FI" dirty="0" err="1" smtClean="0"/>
              <a:t>orsaksadv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4514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/>
              <a:t>Frågeorden</a:t>
            </a:r>
            <a:r>
              <a:rPr lang="fi-FI" dirty="0" smtClean="0"/>
              <a:t> </a:t>
            </a:r>
            <a:r>
              <a:rPr lang="fi-FI" dirty="0" err="1" smtClean="0"/>
              <a:t>är</a:t>
            </a:r>
            <a:r>
              <a:rPr lang="fi-FI" dirty="0" smtClean="0"/>
              <a:t> </a:t>
            </a:r>
            <a:r>
              <a:rPr lang="fi-FI" dirty="0" err="1" smtClean="0"/>
              <a:t>också</a:t>
            </a:r>
            <a:r>
              <a:rPr lang="fi-FI" dirty="0" smtClean="0"/>
              <a:t> </a:t>
            </a:r>
            <a:r>
              <a:rPr lang="fi-FI" dirty="0" err="1" smtClean="0"/>
              <a:t>adverb</a:t>
            </a:r>
            <a:r>
              <a:rPr lang="fi-FI" dirty="0" smtClean="0"/>
              <a:t>. (</a:t>
            </a:r>
            <a:r>
              <a:rPr lang="fi-FI" dirty="0" err="1" smtClean="0"/>
              <a:t>interrogativa</a:t>
            </a:r>
            <a:r>
              <a:rPr lang="fi-FI" dirty="0" smtClean="0"/>
              <a:t> adv.)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Nekningsord</a:t>
            </a:r>
            <a:r>
              <a:rPr lang="fi-FI" dirty="0" smtClean="0"/>
              <a:t> </a:t>
            </a:r>
            <a:r>
              <a:rPr lang="fi-FI" dirty="0" err="1" smtClean="0"/>
              <a:t>är</a:t>
            </a:r>
            <a:r>
              <a:rPr lang="fi-FI" dirty="0" smtClean="0"/>
              <a:t> </a:t>
            </a:r>
            <a:r>
              <a:rPr lang="fi-FI" dirty="0" err="1" smtClean="0"/>
              <a:t>adverb</a:t>
            </a:r>
            <a:r>
              <a:rPr lang="fi-FI" dirty="0" smtClean="0"/>
              <a:t>, </a:t>
            </a:r>
            <a:r>
              <a:rPr lang="fi-FI" dirty="0" err="1" smtClean="0"/>
              <a:t>t.ex</a:t>
            </a:r>
            <a:r>
              <a:rPr lang="fi-FI" dirty="0" smtClean="0"/>
              <a:t>. </a:t>
            </a:r>
            <a:r>
              <a:rPr lang="fi-FI" dirty="0" err="1"/>
              <a:t>i</a:t>
            </a:r>
            <a:r>
              <a:rPr lang="fi-FI" dirty="0" err="1" smtClean="0"/>
              <a:t>nte</a:t>
            </a:r>
            <a:r>
              <a:rPr lang="fi-FI" dirty="0" smtClean="0"/>
              <a:t>, </a:t>
            </a:r>
            <a:r>
              <a:rPr lang="fi-FI" dirty="0" err="1" smtClean="0"/>
              <a:t>icke</a:t>
            </a:r>
            <a:r>
              <a:rPr lang="fi-FI" dirty="0" smtClean="0"/>
              <a:t>, </a:t>
            </a:r>
            <a:r>
              <a:rPr lang="fi-FI" dirty="0" err="1" smtClean="0"/>
              <a:t>ej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0734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Lär</a:t>
            </a:r>
            <a:r>
              <a:rPr lang="fi-FI" dirty="0" smtClean="0"/>
              <a:t> </a:t>
            </a:r>
            <a:r>
              <a:rPr lang="fi-FI" dirty="0" err="1" smtClean="0"/>
              <a:t>dig</a:t>
            </a:r>
            <a:r>
              <a:rPr lang="fi-FI" dirty="0" smtClean="0"/>
              <a:t> </a:t>
            </a:r>
            <a:r>
              <a:rPr lang="fi-FI" dirty="0" err="1" smtClean="0"/>
              <a:t>skilja</a:t>
            </a:r>
            <a:r>
              <a:rPr lang="fi-FI" dirty="0" smtClean="0"/>
              <a:t> </a:t>
            </a:r>
            <a:r>
              <a:rPr lang="fi-FI" dirty="0" err="1" smtClean="0"/>
              <a:t>åt</a:t>
            </a:r>
            <a:r>
              <a:rPr lang="fi-FI" dirty="0" smtClean="0"/>
              <a:t> </a:t>
            </a:r>
            <a:r>
              <a:rPr lang="fi-FI" dirty="0" err="1" smtClean="0"/>
              <a:t>adverb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adjektiv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fi-FI" dirty="0" err="1" smtClean="0"/>
              <a:t>Adverb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Fågeln</a:t>
            </a:r>
            <a:r>
              <a:rPr lang="fi-FI" dirty="0" smtClean="0"/>
              <a:t> </a:t>
            </a:r>
            <a:r>
              <a:rPr lang="fi-FI" dirty="0" err="1" smtClean="0"/>
              <a:t>flyger</a:t>
            </a:r>
            <a:r>
              <a:rPr lang="fi-FI" dirty="0" smtClean="0"/>
              <a:t> </a:t>
            </a:r>
            <a:r>
              <a:rPr lang="fi-FI" u="sng" dirty="0" err="1" smtClean="0"/>
              <a:t>högt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Frågeord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 err="1" smtClean="0"/>
              <a:t>Adjektiv</a:t>
            </a:r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r>
              <a:rPr lang="fi-FI" dirty="0" err="1" smtClean="0"/>
              <a:t>Huset</a:t>
            </a:r>
            <a:r>
              <a:rPr lang="fi-FI" dirty="0" smtClean="0"/>
              <a:t> </a:t>
            </a:r>
            <a:r>
              <a:rPr lang="fi-FI" dirty="0" err="1" smtClean="0"/>
              <a:t>är</a:t>
            </a:r>
            <a:r>
              <a:rPr lang="fi-FI" dirty="0" smtClean="0"/>
              <a:t> </a:t>
            </a:r>
            <a:r>
              <a:rPr lang="fi-FI" u="sng" dirty="0" err="1" smtClean="0"/>
              <a:t>högt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Frågeord</a:t>
            </a:r>
            <a:r>
              <a:rPr lang="fi-FI" dirty="0" smtClean="0"/>
              <a:t>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1130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1800" dirty="0" err="1" smtClean="0"/>
              <a:t>Ändra</a:t>
            </a:r>
            <a:r>
              <a:rPr lang="fi-FI" sz="1800" dirty="0" smtClean="0"/>
              <a:t> </a:t>
            </a:r>
            <a:r>
              <a:rPr lang="fi-FI" sz="1800" dirty="0" err="1" smtClean="0"/>
              <a:t>meningen</a:t>
            </a:r>
            <a:r>
              <a:rPr lang="fi-FI" sz="1800" dirty="0" smtClean="0"/>
              <a:t> </a:t>
            </a:r>
            <a:r>
              <a:rPr lang="fi-FI" sz="1800" dirty="0" err="1" smtClean="0"/>
              <a:t>till</a:t>
            </a:r>
            <a:r>
              <a:rPr lang="fi-FI" sz="1800" dirty="0" smtClean="0"/>
              <a:t> </a:t>
            </a:r>
            <a:r>
              <a:rPr lang="fi-FI" sz="1800" dirty="0" err="1" smtClean="0"/>
              <a:t>plur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err="1" smtClean="0"/>
              <a:t>Fåglarna</a:t>
            </a:r>
            <a:r>
              <a:rPr lang="fi-FI" dirty="0" smtClean="0"/>
              <a:t> </a:t>
            </a:r>
            <a:r>
              <a:rPr lang="fi-FI" dirty="0" err="1" smtClean="0"/>
              <a:t>flög</a:t>
            </a:r>
            <a:r>
              <a:rPr lang="fi-FI" dirty="0" smtClean="0"/>
              <a:t> __________.</a:t>
            </a:r>
          </a:p>
          <a:p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Adverbet</a:t>
            </a:r>
            <a:r>
              <a:rPr lang="fi-FI" dirty="0" smtClean="0"/>
              <a:t> </a:t>
            </a:r>
            <a:r>
              <a:rPr lang="fi-FI" dirty="0" err="1" smtClean="0"/>
              <a:t>kongruensböjs</a:t>
            </a:r>
            <a:r>
              <a:rPr lang="fi-FI" dirty="0" smtClean="0"/>
              <a:t> </a:t>
            </a:r>
            <a:r>
              <a:rPr lang="fi-FI" dirty="0" err="1" smtClean="0"/>
              <a:t>inte</a:t>
            </a:r>
            <a:r>
              <a:rPr lang="fi-FI" dirty="0" smtClean="0"/>
              <a:t>!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r>
              <a:rPr lang="fi-FI" dirty="0" err="1" smtClean="0"/>
              <a:t>Husen</a:t>
            </a:r>
            <a:r>
              <a:rPr lang="fi-FI" dirty="0" smtClean="0"/>
              <a:t> </a:t>
            </a:r>
            <a:r>
              <a:rPr lang="fi-FI" dirty="0" err="1" smtClean="0"/>
              <a:t>är</a:t>
            </a:r>
            <a:r>
              <a:rPr lang="fi-FI" dirty="0" smtClean="0"/>
              <a:t> __________.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Adjektivet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kongruensböjning</a:t>
            </a:r>
            <a:r>
              <a:rPr lang="fi-FI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8090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Substantiv</a:t>
            </a:r>
            <a:r>
              <a:rPr lang="fi-FI" dirty="0"/>
              <a:t> </a:t>
            </a:r>
            <a:r>
              <a:rPr lang="fi-FI" dirty="0" smtClean="0"/>
              <a:t>(subst.)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 </a:t>
            </a:r>
            <a:r>
              <a:rPr lang="fi-FI" dirty="0" err="1" smtClean="0"/>
              <a:t>kan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	- </a:t>
            </a:r>
            <a:r>
              <a:rPr lang="fi-FI" dirty="0" err="1" smtClean="0"/>
              <a:t>sätta</a:t>
            </a:r>
            <a:r>
              <a:rPr lang="fi-FI" dirty="0" smtClean="0"/>
              <a:t> en </a:t>
            </a:r>
            <a:r>
              <a:rPr lang="fi-FI" dirty="0" err="1" smtClean="0"/>
              <a:t>eller</a:t>
            </a:r>
            <a:r>
              <a:rPr lang="fi-FI" dirty="0" smtClean="0"/>
              <a:t> ett </a:t>
            </a:r>
            <a:r>
              <a:rPr lang="fi-FI" dirty="0" err="1" smtClean="0"/>
              <a:t>framför</a:t>
            </a:r>
            <a:r>
              <a:rPr lang="fi-FI" dirty="0" smtClean="0"/>
              <a:t> </a:t>
            </a:r>
            <a:r>
              <a:rPr lang="fi-FI" dirty="0" err="1" smtClean="0"/>
              <a:t>ordet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fi-FI" dirty="0" err="1" smtClean="0"/>
              <a:t>böja</a:t>
            </a:r>
            <a:r>
              <a:rPr lang="fi-FI" dirty="0" smtClean="0"/>
              <a:t> </a:t>
            </a:r>
            <a:r>
              <a:rPr lang="fi-FI" dirty="0" err="1" smtClean="0"/>
              <a:t>ordet</a:t>
            </a:r>
            <a:r>
              <a:rPr lang="fi-FI" dirty="0" smtClean="0"/>
              <a:t> i </a:t>
            </a:r>
            <a:r>
              <a:rPr lang="fi-FI" dirty="0" err="1" smtClean="0"/>
              <a:t>plural</a:t>
            </a:r>
            <a:r>
              <a:rPr lang="fi-FI" dirty="0" smtClean="0"/>
              <a:t> (</a:t>
            </a:r>
            <a:r>
              <a:rPr lang="fi-FI" dirty="0" err="1" smtClean="0"/>
              <a:t>flertal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se </a:t>
            </a:r>
            <a:r>
              <a:rPr lang="fi-FI" dirty="0" err="1" smtClean="0"/>
              <a:t>om</a:t>
            </a:r>
            <a:r>
              <a:rPr lang="fi-FI" dirty="0" smtClean="0"/>
              <a:t> det </a:t>
            </a:r>
            <a:r>
              <a:rPr lang="fi-FI" dirty="0" err="1" smtClean="0"/>
              <a:t>är</a:t>
            </a:r>
            <a:r>
              <a:rPr lang="fi-FI" dirty="0" smtClean="0"/>
              <a:t> en </a:t>
            </a:r>
            <a:r>
              <a:rPr lang="fi-FI" dirty="0" err="1" smtClean="0"/>
              <a:t>sak</a:t>
            </a:r>
            <a:r>
              <a:rPr lang="fi-FI" dirty="0" smtClean="0"/>
              <a:t>, ett </a:t>
            </a:r>
            <a:r>
              <a:rPr lang="fi-FI" dirty="0" err="1" smtClean="0"/>
              <a:t>namn</a:t>
            </a:r>
            <a:r>
              <a:rPr lang="fi-FI" dirty="0" smtClean="0"/>
              <a:t>, en 	</a:t>
            </a:r>
            <a:r>
              <a:rPr lang="fi-FI" dirty="0" err="1" smtClean="0"/>
              <a:t>känsla</a:t>
            </a:r>
            <a:r>
              <a:rPr lang="fi-FI" dirty="0" smtClean="0"/>
              <a:t> </a:t>
            </a:r>
            <a:r>
              <a:rPr lang="fi-FI" dirty="0" err="1" smtClean="0"/>
              <a:t>eller</a:t>
            </a:r>
            <a:r>
              <a:rPr lang="fi-FI" dirty="0" smtClean="0"/>
              <a:t> en </a:t>
            </a:r>
            <a:r>
              <a:rPr lang="fi-FI" dirty="0" err="1" smtClean="0"/>
              <a:t>sinnesstämning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935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Räkneord  (</a:t>
            </a:r>
            <a:r>
              <a:rPr lang="sv-SE" dirty="0" err="1" smtClean="0"/>
              <a:t>rä</a:t>
            </a:r>
            <a:r>
              <a:rPr lang="sv-SE" dirty="0" smtClean="0"/>
              <a:t>)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/>
              <a:t>Svenskan har två slags räkneord:</a:t>
            </a:r>
          </a:p>
          <a:p>
            <a:pPr marL="514350" indent="-514350">
              <a:buAutoNum type="alphaLcParenR"/>
            </a:pPr>
            <a:r>
              <a:rPr lang="sv-SE" dirty="0" smtClean="0"/>
              <a:t>grundtal: ett, två, tre…</a:t>
            </a:r>
          </a:p>
          <a:p>
            <a:pPr marL="514350" indent="-514350">
              <a:buAutoNum type="alphaLcParenR"/>
            </a:pPr>
            <a:r>
              <a:rPr lang="sv-SE" dirty="0" smtClean="0"/>
              <a:t>ordningstal: första, andra, tredje…</a:t>
            </a:r>
          </a:p>
          <a:p>
            <a:pPr marL="514350" indent="-514350">
              <a:buAutoNum type="alphaLcParenR"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Räkneord upp till 13 skrivs med bokstäver i en löpande text.</a:t>
            </a:r>
          </a:p>
        </p:txBody>
      </p:sp>
    </p:spTree>
    <p:extLst>
      <p:ext uri="{BB962C8B-B14F-4D97-AF65-F5344CB8AC3E}">
        <p14:creationId xmlns:p14="http://schemas.microsoft.com/office/powerpoint/2010/main" val="32906257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Datum </a:t>
            </a:r>
            <a:r>
              <a:rPr lang="sv-SE" dirty="0"/>
              <a:t>skrivs på följande sätt:</a:t>
            </a:r>
          </a:p>
          <a:p>
            <a:pPr marL="0" indent="0">
              <a:buNone/>
            </a:pPr>
            <a:r>
              <a:rPr lang="sv-SE" dirty="0"/>
              <a:t>	den 4 november 2015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 smtClean="0"/>
              <a:t>4.11.2015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Klockslag</a:t>
            </a:r>
            <a:r>
              <a:rPr lang="fi-FI" dirty="0" smtClean="0"/>
              <a:t> </a:t>
            </a:r>
            <a:r>
              <a:rPr lang="fi-FI" dirty="0" err="1" smtClean="0"/>
              <a:t>skrivs</a:t>
            </a:r>
            <a:r>
              <a:rPr lang="fi-FI" dirty="0" smtClean="0"/>
              <a:t>: 7.35 </a:t>
            </a:r>
            <a:r>
              <a:rPr lang="fi-FI" dirty="0" err="1" smtClean="0"/>
              <a:t>eller</a:t>
            </a:r>
            <a:r>
              <a:rPr lang="fi-FI" dirty="0" smtClean="0"/>
              <a:t> 07.35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Ordningstal</a:t>
            </a:r>
            <a:r>
              <a:rPr lang="fi-FI" dirty="0" smtClean="0"/>
              <a:t> </a:t>
            </a:r>
            <a:r>
              <a:rPr lang="fi-FI" dirty="0" err="1" smtClean="0"/>
              <a:t>förkortas</a:t>
            </a:r>
            <a:r>
              <a:rPr lang="fi-FI" dirty="0" smtClean="0"/>
              <a:t>: 2:a, 3:e, 15:e</a:t>
            </a:r>
          </a:p>
          <a:p>
            <a:pPr marL="0" indent="0">
              <a:buNone/>
            </a:pPr>
            <a:endParaRPr lang="fi-FI" dirty="0" smtClean="0"/>
          </a:p>
          <a:p>
            <a:pPr marL="777240" lvl="3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32427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Konjunktioner</a:t>
            </a:r>
            <a:r>
              <a:rPr lang="fi-FI" dirty="0" smtClean="0"/>
              <a:t> (</a:t>
            </a:r>
            <a:r>
              <a:rPr lang="fi-FI" dirty="0" err="1" smtClean="0"/>
              <a:t>konjunkt</a:t>
            </a:r>
            <a:r>
              <a:rPr lang="fi-FI" dirty="0" smtClean="0"/>
              <a:t>.)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Ord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binder</a:t>
            </a:r>
            <a:r>
              <a:rPr lang="fi-FI" dirty="0" smtClean="0"/>
              <a:t> </a:t>
            </a:r>
            <a:r>
              <a:rPr lang="fi-FI" dirty="0" err="1" smtClean="0"/>
              <a:t>ihop</a:t>
            </a:r>
            <a:r>
              <a:rPr lang="fi-FI" dirty="0" smtClean="0"/>
              <a:t> </a:t>
            </a:r>
            <a:r>
              <a:rPr lang="fi-FI" dirty="0" err="1" smtClean="0"/>
              <a:t>ord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satser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smtClean="0"/>
              <a:t>Stina </a:t>
            </a:r>
            <a:r>
              <a:rPr lang="fi-FI" u="sng" dirty="0" err="1" smtClean="0"/>
              <a:t>och</a:t>
            </a:r>
            <a:r>
              <a:rPr lang="fi-FI" dirty="0" smtClean="0"/>
              <a:t> Pelle </a:t>
            </a:r>
            <a:r>
              <a:rPr lang="fi-FI" dirty="0" err="1" smtClean="0"/>
              <a:t>leker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Vi </a:t>
            </a:r>
            <a:r>
              <a:rPr lang="fi-FI" dirty="0" err="1" smtClean="0"/>
              <a:t>knackade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u="sng" dirty="0" err="1" smtClean="0"/>
              <a:t>men</a:t>
            </a:r>
            <a:r>
              <a:rPr lang="fi-FI" dirty="0" smtClean="0"/>
              <a:t> </a:t>
            </a:r>
            <a:r>
              <a:rPr lang="fi-FI" dirty="0" err="1" smtClean="0"/>
              <a:t>ingen</a:t>
            </a:r>
            <a:r>
              <a:rPr lang="fi-FI" dirty="0" smtClean="0"/>
              <a:t> </a:t>
            </a:r>
            <a:r>
              <a:rPr lang="fi-FI" dirty="0" err="1" smtClean="0"/>
              <a:t>var</a:t>
            </a:r>
            <a:r>
              <a:rPr lang="fi-FI" dirty="0" smtClean="0"/>
              <a:t> </a:t>
            </a:r>
            <a:r>
              <a:rPr lang="fi-FI" dirty="0" err="1" smtClean="0"/>
              <a:t>hemma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Vanliga</a:t>
            </a:r>
            <a:r>
              <a:rPr lang="fi-FI" dirty="0" smtClean="0"/>
              <a:t> </a:t>
            </a:r>
            <a:r>
              <a:rPr lang="fi-FI" dirty="0" err="1" smtClean="0"/>
              <a:t>konjunktioner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r>
              <a:rPr lang="fi-FI" dirty="0" err="1" smtClean="0"/>
              <a:t>och</a:t>
            </a:r>
            <a:r>
              <a:rPr lang="fi-FI" dirty="0" smtClean="0"/>
              <a:t>, </a:t>
            </a:r>
            <a:r>
              <a:rPr lang="fi-FI" dirty="0" err="1" smtClean="0"/>
              <a:t>men</a:t>
            </a:r>
            <a:r>
              <a:rPr lang="fi-FI" dirty="0" smtClean="0"/>
              <a:t>, </a:t>
            </a:r>
            <a:r>
              <a:rPr lang="fi-FI" dirty="0" err="1" smtClean="0"/>
              <a:t>eller</a:t>
            </a:r>
            <a:r>
              <a:rPr lang="fi-FI" dirty="0" smtClean="0"/>
              <a:t>, </a:t>
            </a:r>
            <a:r>
              <a:rPr lang="fi-FI" dirty="0" err="1" smtClean="0"/>
              <a:t>utan</a:t>
            </a:r>
            <a:r>
              <a:rPr lang="fi-FI" dirty="0" smtClean="0"/>
              <a:t>, </a:t>
            </a:r>
            <a:r>
              <a:rPr lang="fi-FI" dirty="0" err="1" smtClean="0"/>
              <a:t>samt</a:t>
            </a:r>
            <a:r>
              <a:rPr lang="fi-FI" dirty="0" smtClean="0"/>
              <a:t>, </a:t>
            </a:r>
            <a:r>
              <a:rPr lang="fi-FI" dirty="0" err="1" smtClean="0"/>
              <a:t>ty</a:t>
            </a:r>
            <a:r>
              <a:rPr lang="fi-FI" dirty="0" smtClean="0"/>
              <a:t>, för, </a:t>
            </a:r>
            <a:r>
              <a:rPr lang="fi-FI" dirty="0" err="1" smtClean="0"/>
              <a:t>så</a:t>
            </a:r>
            <a:r>
              <a:rPr lang="fi-FI" dirty="0" smtClean="0"/>
              <a:t>, </a:t>
            </a:r>
            <a:r>
              <a:rPr lang="fi-FI" dirty="0" err="1" smtClean="0"/>
              <a:t>antingen-eller</a:t>
            </a:r>
            <a:r>
              <a:rPr lang="fi-FI" dirty="0" smtClean="0"/>
              <a:t>, </a:t>
            </a:r>
            <a:r>
              <a:rPr lang="fi-FI" dirty="0" err="1" smtClean="0"/>
              <a:t>både-och</a:t>
            </a:r>
            <a:r>
              <a:rPr lang="fi-FI" dirty="0" smtClean="0"/>
              <a:t>, </a:t>
            </a:r>
            <a:r>
              <a:rPr lang="fi-FI" dirty="0" err="1" smtClean="0"/>
              <a:t>varken-eller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7722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mtClean="0"/>
              <a:t>Konkreta</a:t>
            </a:r>
            <a:r>
              <a:rPr lang="fi-FI" dirty="0" smtClean="0"/>
              <a:t> </a:t>
            </a:r>
            <a:r>
              <a:rPr lang="fi-FI" dirty="0" err="1" smtClean="0"/>
              <a:t>substantiv</a:t>
            </a:r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en </a:t>
            </a:r>
            <a:r>
              <a:rPr lang="fi-FI" dirty="0" err="1" smtClean="0"/>
              <a:t>sak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ett </a:t>
            </a:r>
            <a:r>
              <a:rPr lang="fi-FI" dirty="0" err="1" smtClean="0"/>
              <a:t>namn</a:t>
            </a:r>
            <a:endParaRPr lang="fi-FI" dirty="0" smtClean="0"/>
          </a:p>
        </p:txBody>
      </p:sp>
      <p:sp>
        <p:nvSpPr>
          <p:cNvPr id="9" name="Sisällön paikkamerkki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err="1" smtClean="0"/>
              <a:t>Abstrakta</a:t>
            </a:r>
            <a:r>
              <a:rPr lang="fi-FI" dirty="0" smtClean="0"/>
              <a:t> </a:t>
            </a:r>
            <a:r>
              <a:rPr lang="fi-FI" dirty="0" err="1" smtClean="0"/>
              <a:t>substantiv</a:t>
            </a:r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- en </a:t>
            </a:r>
            <a:r>
              <a:rPr lang="fi-FI" dirty="0" err="1" smtClean="0"/>
              <a:t>känsla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- en </a:t>
            </a:r>
            <a:r>
              <a:rPr lang="fi-FI" dirty="0" err="1" smtClean="0"/>
              <a:t>sinnesstämning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964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Substantivets Böjning:</a:t>
            </a:r>
            <a:br>
              <a:rPr lang="sv-SE" dirty="0" smtClean="0"/>
            </a:br>
            <a:r>
              <a:rPr lang="sv-SE" dirty="0" smtClean="0"/>
              <a:t>1. Genus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A) Utrum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u="sng" dirty="0" smtClean="0"/>
              <a:t>en</a:t>
            </a:r>
            <a:r>
              <a:rPr lang="sv-SE" dirty="0" smtClean="0"/>
              <a:t> gård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B) Neutrum</a:t>
            </a:r>
          </a:p>
          <a:p>
            <a:endParaRPr lang="sv-SE" dirty="0" smtClean="0"/>
          </a:p>
          <a:p>
            <a:endParaRPr lang="sv-SE" dirty="0" smtClean="0"/>
          </a:p>
          <a:p>
            <a:pPr>
              <a:buNone/>
            </a:pPr>
            <a:r>
              <a:rPr lang="sv-SE" dirty="0" smtClean="0"/>
              <a:t> </a:t>
            </a:r>
            <a:r>
              <a:rPr lang="sv-SE" u="sng" dirty="0" smtClean="0"/>
              <a:t>ett</a:t>
            </a:r>
            <a:r>
              <a:rPr lang="sv-SE" dirty="0" smtClean="0"/>
              <a:t> hus</a:t>
            </a:r>
            <a:endParaRPr lang="sv-S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2. Numerus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sv-SE" dirty="0" smtClean="0"/>
              <a:t>singular (sing.)</a:t>
            </a:r>
          </a:p>
          <a:p>
            <a:pPr>
              <a:buNone/>
            </a:pPr>
            <a:r>
              <a:rPr lang="sv-SE" dirty="0" smtClean="0"/>
              <a:t> =ental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dirty="0" smtClean="0"/>
              <a:t>ex. en lus</a:t>
            </a:r>
          </a:p>
          <a:p>
            <a:pPr>
              <a:buNone/>
            </a:pPr>
            <a:r>
              <a:rPr lang="sv-SE" dirty="0" smtClean="0"/>
              <a:t>	   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sv-SE" smtClean="0"/>
              <a:t>plural </a:t>
            </a:r>
            <a:r>
              <a:rPr lang="sv-SE" dirty="0" smtClean="0"/>
              <a:t>(</a:t>
            </a:r>
            <a:r>
              <a:rPr lang="sv-SE" dirty="0" err="1" smtClean="0"/>
              <a:t>plur</a:t>
            </a:r>
            <a:r>
              <a:rPr lang="sv-SE" dirty="0" smtClean="0"/>
              <a:t>)</a:t>
            </a:r>
          </a:p>
          <a:p>
            <a:pPr>
              <a:buNone/>
            </a:pPr>
            <a:r>
              <a:rPr lang="sv-SE" dirty="0" smtClean="0"/>
              <a:t>= flertal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dirty="0" smtClean="0"/>
              <a:t>	ex. flera löss</a:t>
            </a:r>
            <a:endParaRPr lang="sv-S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3. Kasus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nominativ</a:t>
            </a:r>
          </a:p>
          <a:p>
            <a:endParaRPr lang="sv-SE" dirty="0" smtClean="0"/>
          </a:p>
          <a:p>
            <a:pPr>
              <a:buNone/>
            </a:pPr>
            <a:r>
              <a:rPr lang="sv-SE" dirty="0" smtClean="0"/>
              <a:t>= grundformen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dirty="0" smtClean="0"/>
              <a:t>ex. en mamma</a:t>
            </a:r>
          </a:p>
          <a:p>
            <a:pPr>
              <a:buNone/>
            </a:pPr>
            <a:r>
              <a:rPr lang="sv-SE" dirty="0" smtClean="0"/>
              <a:t>	  ett blad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g</a:t>
            </a:r>
            <a:r>
              <a:rPr lang="sv-SE" dirty="0" smtClean="0"/>
              <a:t>enitiv</a:t>
            </a:r>
          </a:p>
          <a:p>
            <a:pPr>
              <a:buNone/>
            </a:pPr>
            <a:r>
              <a:rPr lang="sv-SE" dirty="0" smtClean="0"/>
              <a:t>slutar på –s och anger ägare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dirty="0" smtClean="0"/>
              <a:t> ex. mammas</a:t>
            </a:r>
          </a:p>
          <a:p>
            <a:pPr>
              <a:buNone/>
            </a:pPr>
            <a:r>
              <a:rPr lang="sv-SE" dirty="0" smtClean="0"/>
              <a:t>       bladets (färg)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Obestämd form</a:t>
            </a:r>
          </a:p>
          <a:p>
            <a:endParaRPr lang="sv-SE" dirty="0" smtClean="0"/>
          </a:p>
          <a:p>
            <a:pPr>
              <a:buNone/>
            </a:pPr>
            <a:r>
              <a:rPr lang="sv-SE" u="sng" dirty="0" smtClean="0"/>
              <a:t>en</a:t>
            </a:r>
            <a:r>
              <a:rPr lang="sv-SE" dirty="0" smtClean="0"/>
              <a:t> flicka</a:t>
            </a:r>
          </a:p>
          <a:p>
            <a:pPr>
              <a:buNone/>
            </a:pPr>
            <a:r>
              <a:rPr lang="sv-SE" u="sng" dirty="0" smtClean="0"/>
              <a:t>ett</a:t>
            </a:r>
            <a:r>
              <a:rPr lang="sv-SE" dirty="0" smtClean="0"/>
              <a:t> brev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dirty="0" smtClean="0"/>
              <a:t>	</a:t>
            </a:r>
            <a:r>
              <a:rPr lang="sv-SE" i="1" dirty="0" smtClean="0"/>
              <a:t>En</a:t>
            </a:r>
            <a:r>
              <a:rPr lang="sv-SE" dirty="0" smtClean="0"/>
              <a:t> och </a:t>
            </a:r>
            <a:r>
              <a:rPr lang="sv-SE" i="1" dirty="0" smtClean="0"/>
              <a:t>ett</a:t>
            </a:r>
            <a:r>
              <a:rPr lang="sv-SE" dirty="0" smtClean="0"/>
              <a:t> är obestämd artikel</a:t>
            </a:r>
          </a:p>
          <a:p>
            <a:pPr>
              <a:buNone/>
            </a:pPr>
            <a:r>
              <a:rPr lang="sv-SE" dirty="0" smtClean="0"/>
              <a:t>	(</a:t>
            </a:r>
            <a:r>
              <a:rPr lang="sv-SE" dirty="0" err="1" smtClean="0"/>
              <a:t>o.a</a:t>
            </a:r>
            <a:r>
              <a:rPr lang="sv-SE" dirty="0" smtClean="0"/>
              <a:t>)</a:t>
            </a:r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Bestämd form</a:t>
            </a:r>
          </a:p>
          <a:p>
            <a:endParaRPr lang="sv-SE" dirty="0" smtClean="0"/>
          </a:p>
          <a:p>
            <a:pPr>
              <a:buNone/>
            </a:pPr>
            <a:r>
              <a:rPr lang="sv-SE" dirty="0" smtClean="0"/>
              <a:t>flickan / den flickan</a:t>
            </a:r>
          </a:p>
          <a:p>
            <a:pPr>
              <a:buNone/>
            </a:pPr>
            <a:r>
              <a:rPr lang="sv-SE" dirty="0" smtClean="0"/>
              <a:t>brevet / det brevet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smtClean="0"/>
              <a:t>   Den </a:t>
            </a:r>
            <a:r>
              <a:rPr lang="sv-SE" dirty="0" smtClean="0"/>
              <a:t>och det är bestämd artikel (</a:t>
            </a:r>
            <a:r>
              <a:rPr lang="sv-SE" dirty="0" err="1" smtClean="0"/>
              <a:t>b.a</a:t>
            </a:r>
            <a:r>
              <a:rPr lang="sv-SE" dirty="0" smtClean="0"/>
              <a:t>)</a:t>
            </a:r>
            <a:endParaRPr lang="sv-S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err="1" smtClean="0"/>
              <a:t>AdJEKTIV</a:t>
            </a:r>
            <a:r>
              <a:rPr lang="sv-FI" dirty="0" smtClean="0"/>
              <a:t> (</a:t>
            </a:r>
            <a:r>
              <a:rPr lang="sv-FI" dirty="0" err="1" smtClean="0"/>
              <a:t>aDj</a:t>
            </a:r>
            <a:r>
              <a:rPr lang="sv-FI" dirty="0" smtClean="0"/>
              <a:t>)</a:t>
            </a:r>
            <a:endParaRPr lang="sv-FI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FI" dirty="0" smtClean="0"/>
          </a:p>
          <a:p>
            <a:endParaRPr lang="sv-FI" dirty="0" smtClean="0"/>
          </a:p>
          <a:p>
            <a:r>
              <a:rPr lang="sv-FI" dirty="0" smtClean="0"/>
              <a:t>Svarar på frågorna </a:t>
            </a:r>
            <a:r>
              <a:rPr lang="sv-FI" u="sng" dirty="0" smtClean="0"/>
              <a:t>hurdan </a:t>
            </a:r>
            <a:r>
              <a:rPr lang="sv-FI" dirty="0" smtClean="0"/>
              <a:t>och </a:t>
            </a:r>
            <a:r>
              <a:rPr lang="sv-FI" u="sng" dirty="0" smtClean="0"/>
              <a:t>hurdant.</a:t>
            </a:r>
          </a:p>
          <a:p>
            <a:r>
              <a:rPr lang="sv-FI" dirty="0" smtClean="0"/>
              <a:t>Anger en egenskap hos t.ex. ett substantiv.</a:t>
            </a:r>
          </a:p>
          <a:p>
            <a:pPr>
              <a:buNone/>
            </a:pPr>
            <a:r>
              <a:rPr lang="sv-FI" dirty="0" smtClean="0"/>
              <a:t> 		</a:t>
            </a:r>
          </a:p>
          <a:p>
            <a:pPr>
              <a:buNone/>
            </a:pPr>
            <a:r>
              <a:rPr lang="sv-FI" dirty="0" smtClean="0"/>
              <a:t>		ex. 	en </a:t>
            </a:r>
            <a:r>
              <a:rPr lang="sv-FI" i="1" u="sng" dirty="0" smtClean="0"/>
              <a:t>flitig</a:t>
            </a:r>
            <a:r>
              <a:rPr lang="sv-FI" dirty="0" smtClean="0"/>
              <a:t> elev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Adjektivets böjning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FI" dirty="0" smtClean="0"/>
              <a:t>1. </a:t>
            </a:r>
            <a:r>
              <a:rPr lang="sv-FI" u="sng" dirty="0" smtClean="0"/>
              <a:t>Kongruens</a:t>
            </a:r>
          </a:p>
          <a:p>
            <a:pPr>
              <a:buNone/>
            </a:pPr>
            <a:endParaRPr lang="sv-FI" dirty="0" smtClean="0"/>
          </a:p>
          <a:p>
            <a:pPr>
              <a:buNone/>
            </a:pPr>
            <a:r>
              <a:rPr lang="sv-FI" dirty="0" smtClean="0"/>
              <a:t>Adjektivet kongruensböjs så att det stämmer överens med det ord det beskriver.</a:t>
            </a:r>
          </a:p>
          <a:p>
            <a:pPr>
              <a:buNone/>
            </a:pPr>
            <a:endParaRPr lang="sv-FI" dirty="0" smtClean="0"/>
          </a:p>
          <a:p>
            <a:pPr>
              <a:buNone/>
            </a:pPr>
            <a:r>
              <a:rPr lang="sv-FI" dirty="0" smtClean="0"/>
              <a:t>		en </a:t>
            </a:r>
            <a:r>
              <a:rPr lang="sv-FI" i="1" dirty="0" smtClean="0"/>
              <a:t>gammal</a:t>
            </a:r>
            <a:r>
              <a:rPr lang="sv-FI" dirty="0" smtClean="0"/>
              <a:t> stol</a:t>
            </a:r>
          </a:p>
          <a:p>
            <a:pPr>
              <a:buNone/>
            </a:pPr>
            <a:r>
              <a:rPr lang="sv-FI" dirty="0" smtClean="0"/>
              <a:t>		den </a:t>
            </a:r>
            <a:r>
              <a:rPr lang="sv-FI" i="1" dirty="0" smtClean="0"/>
              <a:t>gamla </a:t>
            </a:r>
            <a:r>
              <a:rPr lang="sv-FI" dirty="0" smtClean="0"/>
              <a:t>stolen</a:t>
            </a:r>
          </a:p>
          <a:p>
            <a:pPr>
              <a:buNone/>
            </a:pPr>
            <a:r>
              <a:rPr lang="sv-FI" dirty="0" smtClean="0"/>
              <a:t>		ett </a:t>
            </a:r>
            <a:r>
              <a:rPr lang="sv-FI" i="1" dirty="0" smtClean="0"/>
              <a:t>gammalt</a:t>
            </a:r>
            <a:r>
              <a:rPr lang="sv-FI" dirty="0" smtClean="0"/>
              <a:t> bord</a:t>
            </a:r>
          </a:p>
          <a:p>
            <a:pPr>
              <a:buNone/>
            </a:pPr>
            <a:r>
              <a:rPr lang="sv-FI" dirty="0" smtClean="0"/>
              <a:t>		det </a:t>
            </a:r>
            <a:r>
              <a:rPr lang="sv-FI" i="1" dirty="0" smtClean="0"/>
              <a:t>gamla</a:t>
            </a:r>
            <a:r>
              <a:rPr lang="sv-FI" dirty="0" smtClean="0"/>
              <a:t> bordet</a:t>
            </a:r>
          </a:p>
          <a:p>
            <a:pPr>
              <a:buNone/>
            </a:pPr>
            <a:r>
              <a:rPr lang="sv-FI" dirty="0" smtClean="0"/>
              <a:t>		</a:t>
            </a:r>
            <a:r>
              <a:rPr lang="sv-FI" i="1" dirty="0" smtClean="0"/>
              <a:t>gamla </a:t>
            </a:r>
            <a:r>
              <a:rPr lang="sv-FI" dirty="0" smtClean="0"/>
              <a:t>bord</a:t>
            </a:r>
          </a:p>
          <a:p>
            <a:pPr>
              <a:buNone/>
            </a:pPr>
            <a:r>
              <a:rPr lang="sv-FI" dirty="0" smtClean="0"/>
              <a:t>		de </a:t>
            </a:r>
            <a:r>
              <a:rPr lang="sv-FI" i="1" dirty="0" smtClean="0"/>
              <a:t>gamla</a:t>
            </a:r>
            <a:r>
              <a:rPr lang="sv-FI" dirty="0" smtClean="0"/>
              <a:t> borden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rodigt">
  <a:themeElements>
    <a:clrScheme name="Frodig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Frodig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rodig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188</TotalTime>
  <Words>428</Words>
  <Application>Microsoft Office PowerPoint</Application>
  <PresentationFormat>Näytössä katseltava diaesitys (4:3)</PresentationFormat>
  <Paragraphs>207</Paragraphs>
  <Slides>22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3" baseType="lpstr">
      <vt:lpstr>Frodigt</vt:lpstr>
      <vt:lpstr>Ordklasser</vt:lpstr>
      <vt:lpstr>Substantiv (subst.)</vt:lpstr>
      <vt:lpstr> </vt:lpstr>
      <vt:lpstr>Substantivets Böjning: 1. Genus</vt:lpstr>
      <vt:lpstr>2. Numerus</vt:lpstr>
      <vt:lpstr>3. Kasus</vt:lpstr>
      <vt:lpstr>PowerPoint-esitys</vt:lpstr>
      <vt:lpstr>AdJEKTIV (aDj)</vt:lpstr>
      <vt:lpstr>Adjektivets böjning</vt:lpstr>
      <vt:lpstr>PowerPoint-esitys</vt:lpstr>
      <vt:lpstr>PowerPoint-esitys</vt:lpstr>
      <vt:lpstr>VERB (v)</vt:lpstr>
      <vt:lpstr>Verbets tempusformer (tidsformer)</vt:lpstr>
      <vt:lpstr>VERBETS TEMAFORMER  (i svenskan)</vt:lpstr>
      <vt:lpstr>Fyll i Luckorna:</vt:lpstr>
      <vt:lpstr>Adverb (adv)</vt:lpstr>
      <vt:lpstr>PowerPoint-esitys</vt:lpstr>
      <vt:lpstr>Lär dig skilja åt adverb och adjektiv</vt:lpstr>
      <vt:lpstr>Ändra meningen till plur.</vt:lpstr>
      <vt:lpstr>Räkneord  (rä)</vt:lpstr>
      <vt:lpstr> </vt:lpstr>
      <vt:lpstr>Konjunktioner (konjunkt.)</vt:lpstr>
    </vt:vector>
  </TitlesOfParts>
  <Company>Lohjan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Ordklasser</dc:title>
  <dc:creator>Knuts-Berlin Johanna</dc:creator>
  <cp:lastModifiedBy>Knuts-Berlin Johanna</cp:lastModifiedBy>
  <cp:revision>28</cp:revision>
  <dcterms:created xsi:type="dcterms:W3CDTF">2014-09-26T06:42:49Z</dcterms:created>
  <dcterms:modified xsi:type="dcterms:W3CDTF">2015-11-05T08:40:55Z</dcterms:modified>
</cp:coreProperties>
</file>