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3" r:id="rId3"/>
    <p:sldId id="264" r:id="rId4"/>
    <p:sldId id="265" r:id="rId5"/>
    <p:sldId id="266" r:id="rId6"/>
    <p:sldId id="267" r:id="rId7"/>
    <p:sldId id="257" r:id="rId8"/>
    <p:sldId id="259" r:id="rId9"/>
    <p:sldId id="258" r:id="rId10"/>
    <p:sldId id="260" r:id="rId11"/>
    <p:sldId id="261" r:id="rId12"/>
    <p:sldId id="262" r:id="rId13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24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E252D-BBAB-408F-A738-A41D9FCF380F}" type="datetimeFigureOut">
              <a:rPr lang="fi-FI" smtClean="0"/>
              <a:pPr/>
              <a:t>17.12.2018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7805E-B50F-4BF5-9AD6-91BFAA49033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5818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7805E-B50F-4BF5-9AD6-91BFAA490332}" type="slidenum">
              <a:rPr lang="fi-FI" smtClean="0"/>
              <a:pPr/>
              <a:t>1</a:t>
            </a:fld>
            <a:endParaRPr 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22" name="Alaotsikk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i-FI" smtClean="0"/>
              <a:t>Muokkaa alaotsikon perustyyliä napsautt.</a:t>
            </a:r>
            <a:endParaRPr kumimoji="0" lang="en-US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00DAE9-35A9-45A8-BBC0-E44A0EBFE751}" type="datetime1">
              <a:rPr lang="fi-FI" smtClean="0"/>
              <a:pPr/>
              <a:t>17.12.2018</a:t>
            </a:fld>
            <a:endParaRPr lang="fi-FI"/>
          </a:p>
        </p:txBody>
      </p:sp>
      <p:sp>
        <p:nvSpPr>
          <p:cNvPr id="20" name="Alatunnisteen paikkamerkki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66658B-742F-4716-B9E0-715FAA434AA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Ellipsi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i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F99B94-B79E-4DAF-AED4-64E913558F27}" type="datetime1">
              <a:rPr lang="fi-FI" smtClean="0"/>
              <a:pPr/>
              <a:t>17.12.2018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66658B-742F-4716-B9E0-715FAA434AA8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CAB6A0-981B-412F-9A84-D062557DFAD4}" type="datetime1">
              <a:rPr lang="fi-FI" smtClean="0"/>
              <a:pPr/>
              <a:t>17.12.2018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66658B-742F-4716-B9E0-715FAA434AA8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42F6FB-0D6B-4AEA-8F24-C6F2E529E74A}" type="datetime1">
              <a:rPr lang="fi-FI" smtClean="0"/>
              <a:pPr/>
              <a:t>17.12.2018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66658B-742F-4716-B9E0-715FAA434AA8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03945A-D69E-4E3E-964B-1F48D2756733}" type="datetime1">
              <a:rPr lang="fi-FI" smtClean="0"/>
              <a:pPr/>
              <a:t>17.12.2018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66658B-742F-4716-B9E0-715FAA434AA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Suorakulmi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i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i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3E14F9-4355-4A57-8DA5-B3A25DF04D0F}" type="datetime1">
              <a:rPr lang="fi-FI" smtClean="0"/>
              <a:pPr/>
              <a:t>17.12.2018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66658B-742F-4716-B9E0-715FAA434AA8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1B94D6-3839-469A-BE68-78FE4D6711D3}" type="datetime1">
              <a:rPr lang="fi-FI" smtClean="0"/>
              <a:pPr/>
              <a:t>17.12.2018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66658B-742F-4716-B9E0-715FAA434AA8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627D09-0495-4147-87D2-9E33B1F19516}" type="datetime1">
              <a:rPr lang="fi-FI" smtClean="0"/>
              <a:pPr/>
              <a:t>17.12.2018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66658B-742F-4716-B9E0-715FAA434AA8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1AFB14-5F2E-415C-BC3B-83C29D516B7C}" type="datetime1">
              <a:rPr lang="fi-FI" smtClean="0"/>
              <a:pPr/>
              <a:t>17.12.2018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66658B-742F-4716-B9E0-715FAA434AA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Suorakulmi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B6FCA0-25C4-4D02-8CA4-0E5693D3986A}" type="datetime1">
              <a:rPr lang="fi-FI" smtClean="0"/>
              <a:pPr/>
              <a:t>17.12.2018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66658B-742F-4716-B9E0-715FAA434AA8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DB6D66-76A6-4273-83B1-C680B0A467A3}" type="datetime1">
              <a:rPr lang="fi-FI" smtClean="0"/>
              <a:pPr/>
              <a:t>17.12.2018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66658B-742F-4716-B9E0-715FAA434AA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Suorakulmi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i-FI" smtClean="0"/>
              <a:t>Lisää kuva napsauttamalla kuvaketta</a:t>
            </a:r>
            <a:endParaRPr kumimoji="0" lang="en-US" dirty="0"/>
          </a:p>
        </p:txBody>
      </p:sp>
      <p:sp>
        <p:nvSpPr>
          <p:cNvPr id="9" name="Vuokaavio: Prosessi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Vuokaavio: Prosessi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ktori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i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ngas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Suorakulmi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Otsikon paikkamerkki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9" name="Tekstin paikkamerkki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  <a:p>
            <a:pPr lvl="1" eaLnBrk="1" latinLnBrk="0" hangingPunct="1"/>
            <a:r>
              <a:rPr kumimoji="0" lang="fi-FI" smtClean="0"/>
              <a:t>toinen taso</a:t>
            </a:r>
          </a:p>
          <a:p>
            <a:pPr lvl="2" eaLnBrk="1" latinLnBrk="0" hangingPunct="1"/>
            <a:r>
              <a:rPr kumimoji="0" lang="fi-FI" smtClean="0"/>
              <a:t>kolmas taso</a:t>
            </a:r>
          </a:p>
          <a:p>
            <a:pPr lvl="3" eaLnBrk="1" latinLnBrk="0" hangingPunct="1"/>
            <a:r>
              <a:rPr kumimoji="0" lang="fi-FI" smtClean="0"/>
              <a:t>neljäs taso</a:t>
            </a:r>
          </a:p>
          <a:p>
            <a:pPr lvl="4" eaLnBrk="1" latinLnBrk="0" hangingPunct="1"/>
            <a:r>
              <a:rPr kumimoji="0" lang="fi-FI" smtClean="0"/>
              <a:t>viides taso</a:t>
            </a:r>
            <a:endParaRPr kumimoji="0" lang="en-US"/>
          </a:p>
        </p:txBody>
      </p:sp>
      <p:sp>
        <p:nvSpPr>
          <p:cNvPr id="24" name="Päivämäärän paikkamerkki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0114C1D-77DE-462D-9C3E-4233DAB61573}" type="datetime1">
              <a:rPr lang="fi-FI" smtClean="0"/>
              <a:pPr/>
              <a:t>17.12.2018</a:t>
            </a:fld>
            <a:endParaRPr lang="fi-FI"/>
          </a:p>
        </p:txBody>
      </p:sp>
      <p:sp>
        <p:nvSpPr>
          <p:cNvPr id="10" name="Alatunnisteen paikkamerkki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fi-FI"/>
          </a:p>
        </p:txBody>
      </p:sp>
      <p:sp>
        <p:nvSpPr>
          <p:cNvPr id="22" name="Dian numeron paikkamerkki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866658B-742F-4716-B9E0-715FAA434AA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Suorakulmi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i-FI" dirty="0" smtClean="0"/>
              <a:t/>
            </a:r>
            <a:br>
              <a:rPr lang="fi-FI" dirty="0" smtClean="0"/>
            </a:br>
            <a:r>
              <a:rPr lang="fi-FI" b="1" dirty="0" smtClean="0"/>
              <a:t>SAPERE MENETELMÄ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”maistella, tuntea, olla rohkea”</a:t>
            </a:r>
            <a:br>
              <a:rPr lang="fi-FI" dirty="0" smtClean="0"/>
            </a:b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fi-FI" sz="2400" dirty="0" smtClean="0"/>
          </a:p>
          <a:p>
            <a:pPr>
              <a:buFont typeface="Wingdings" pitchFamily="2" charset="2"/>
              <a:buChar char="ü"/>
            </a:pPr>
            <a:r>
              <a:rPr lang="fi-FI" sz="2400" dirty="0" smtClean="0"/>
              <a:t> painotetaan kokemuksellista ja tutkivaa oppimista</a:t>
            </a:r>
          </a:p>
          <a:p>
            <a:pPr>
              <a:buFont typeface="Wingdings" pitchFamily="2" charset="2"/>
              <a:buChar char="ü"/>
            </a:pPr>
            <a:r>
              <a:rPr lang="fi-FI" sz="2400" dirty="0" smtClean="0"/>
              <a:t>haju-, maku-, näkö-, kuulo- ja tuntoaistia hyödyntämällä lapsi oppii uusia asioita ruoasta, ruoka-aineista ja niiden valmistuksesta</a:t>
            </a:r>
          </a:p>
          <a:p>
            <a:pPr>
              <a:buFont typeface="Wingdings" pitchFamily="2" charset="2"/>
              <a:buChar char="ü"/>
            </a:pPr>
            <a:r>
              <a:rPr lang="fi-FI" sz="2400" dirty="0" smtClean="0"/>
              <a:t>perustuu aistikokemuksiin</a:t>
            </a:r>
          </a:p>
          <a:p>
            <a:pPr>
              <a:buFont typeface="Wingdings" pitchFamily="2" charset="2"/>
              <a:buChar char="ü"/>
            </a:pPr>
            <a:r>
              <a:rPr lang="fi-FI" sz="2400" dirty="0" smtClean="0"/>
              <a:t>menetelmä korostaa lapsen oman ilmaisun tukemista ja kuuntelemista</a:t>
            </a:r>
          </a:p>
          <a:p>
            <a:pPr>
              <a:buFont typeface="Wingdings" pitchFamily="2" charset="2"/>
              <a:buChar char="ü"/>
            </a:pPr>
            <a:r>
              <a:rPr lang="fi-FI" sz="2400" dirty="0" smtClean="0"/>
              <a:t>Aistien avulla tullutta tietoa käsitellään keskustellen ja auttaen lasta sanoittamaan ja kuvittamaan kokemuksiaan </a:t>
            </a:r>
          </a:p>
          <a:p>
            <a:endParaRPr lang="fi-FI" sz="2400" dirty="0" smtClean="0"/>
          </a:p>
          <a:p>
            <a:endParaRPr lang="fi-FI" sz="240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HAJUAISTI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Miksi meillä on nenä? Mikä on se aisti, jota tarvitaan, jotta voimme haistaa jotain?</a:t>
            </a:r>
          </a:p>
          <a:p>
            <a:r>
              <a:rPr lang="fi-FI" dirty="0" smtClean="0"/>
              <a:t>Laita silmät kiinni ja haistele näkkileipää, miltä se tuoksuu?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Kuvatekstiellipsi 4"/>
          <p:cNvSpPr/>
          <p:nvPr/>
        </p:nvSpPr>
        <p:spPr>
          <a:xfrm>
            <a:off x="3923928" y="3573016"/>
            <a:ext cx="3240360" cy="226883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 smtClean="0"/>
              <a:t>Tuoksuu leivälle, mullalle. Se tuoksuu hyvältä.”</a:t>
            </a:r>
            <a:endParaRPr lang="fi-FI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KUULOAISTI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Miksi meillä on korvat?</a:t>
            </a:r>
          </a:p>
          <a:p>
            <a:r>
              <a:rPr lang="fi-FI" dirty="0" smtClean="0"/>
              <a:t>Mikä on se aisti, jota tarvitaan, kun kuunnellaan oikein tarkasti?</a:t>
            </a:r>
          </a:p>
          <a:p>
            <a:r>
              <a:rPr lang="fi-FI" dirty="0" smtClean="0"/>
              <a:t>Kuunnellaan silmät kiinni, miltä kuulostaa, kun syömme näkkileipää?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Kuvatekstiellipsi 4"/>
          <p:cNvSpPr/>
          <p:nvPr/>
        </p:nvSpPr>
        <p:spPr>
          <a:xfrm>
            <a:off x="4860032" y="4149080"/>
            <a:ext cx="3528392" cy="154875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fi-FI" dirty="0" smtClean="0"/>
              <a:t>”</a:t>
            </a:r>
            <a:r>
              <a:rPr lang="fi-FI" sz="2000" dirty="0" smtClean="0"/>
              <a:t>Se rätisee, kuuluu kova ääni. Korvat menee lukkoon ”</a:t>
            </a:r>
            <a:endParaRPr lang="fi-FI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MAKUAISTI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Miksi meillä on suu?</a:t>
            </a:r>
          </a:p>
          <a:p>
            <a:r>
              <a:rPr lang="fi-FI" dirty="0" smtClean="0"/>
              <a:t>Mikä on se aisti, jonka avulla maistamme, miltä jokin maistuu?</a:t>
            </a:r>
          </a:p>
          <a:p>
            <a:r>
              <a:rPr lang="fi-FI" dirty="0" smtClean="0"/>
              <a:t>Miltä näkkileipä maistuu suussasi?</a:t>
            </a:r>
          </a:p>
          <a:p>
            <a:pPr>
              <a:buNone/>
            </a:pPr>
            <a:r>
              <a:rPr lang="fi-FI" dirty="0" smtClean="0"/>
              <a:t> </a:t>
            </a:r>
          </a:p>
          <a:p>
            <a:pPr>
              <a:buNone/>
            </a:pP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Kuvatekstiellipsi 4"/>
          <p:cNvSpPr/>
          <p:nvPr/>
        </p:nvSpPr>
        <p:spPr>
          <a:xfrm>
            <a:off x="3203848" y="3933056"/>
            <a:ext cx="5472608" cy="183678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 smtClean="0"/>
              <a:t>Se on suolaista, kuivaa, tarvitaan vettä. Maistuu hyvältä, tiukalta”</a:t>
            </a:r>
            <a:endParaRPr lang="fi-FI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VALMISTAUTUMINEN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i-FI" b="1" dirty="0" smtClean="0"/>
              <a:t>Hygienia</a:t>
            </a:r>
          </a:p>
          <a:p>
            <a:pPr>
              <a:buFont typeface="Wingdings" pitchFamily="2" charset="2"/>
              <a:buChar char="ü"/>
            </a:pPr>
            <a:r>
              <a:rPr lang="fi-FI" dirty="0" smtClean="0"/>
              <a:t>Päiväkodin hygieniaan liittyvät periaatteet huomioidaan</a:t>
            </a:r>
          </a:p>
          <a:p>
            <a:pPr>
              <a:buFont typeface="Wingdings" pitchFamily="2" charset="2"/>
              <a:buChar char="ü"/>
            </a:pPr>
            <a:r>
              <a:rPr lang="fi-FI" dirty="0" smtClean="0"/>
              <a:t>Varsinaista hygieniaosaamista ei edellytetä henkilökunnalta</a:t>
            </a:r>
          </a:p>
          <a:p>
            <a:pPr>
              <a:buFont typeface="Wingdings" pitchFamily="2" charset="2"/>
              <a:buChar char="ü"/>
            </a:pPr>
            <a:r>
              <a:rPr lang="fi-FI" dirty="0" smtClean="0"/>
              <a:t>Oikeaoppinen käsinpesu, hiussuojien ja essujen käyttö</a:t>
            </a:r>
          </a:p>
          <a:p>
            <a:pPr>
              <a:buFont typeface="Wingdings" pitchFamily="2" charset="2"/>
              <a:buChar char="ü"/>
            </a:pPr>
            <a:r>
              <a:rPr lang="fi-FI" dirty="0" smtClean="0"/>
              <a:t>Keskustelu missä ja miten ruoka-aineita ja ruokaa tutkitaan ja käsitellään</a:t>
            </a:r>
          </a:p>
          <a:p>
            <a:pPr>
              <a:buNone/>
            </a:pP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435608" y="476672"/>
            <a:ext cx="7498080" cy="5771728"/>
          </a:xfrm>
        </p:spPr>
        <p:txBody>
          <a:bodyPr/>
          <a:lstStyle/>
          <a:p>
            <a:pPr>
              <a:buNone/>
            </a:pPr>
            <a:r>
              <a:rPr lang="fi-FI" b="1" dirty="0" smtClean="0"/>
              <a:t>Allergia</a:t>
            </a:r>
          </a:p>
          <a:p>
            <a:pPr>
              <a:buFont typeface="Wingdings" pitchFamily="2" charset="2"/>
              <a:buChar char="ü"/>
            </a:pPr>
            <a:r>
              <a:rPr lang="fi-FI" dirty="0" smtClean="0"/>
              <a:t>Ruoka-aineet konkreettisesti lasten saatavilla!</a:t>
            </a:r>
          </a:p>
          <a:p>
            <a:pPr>
              <a:buFont typeface="Wingdings" pitchFamily="2" charset="2"/>
              <a:buChar char="ü"/>
            </a:pPr>
            <a:r>
              <a:rPr lang="fi-FI" dirty="0" smtClean="0"/>
              <a:t>Aikuisten oltava selvillä JOKAISEN lapsen mahdollisista allergioista ja ruokarajoitteista</a:t>
            </a:r>
          </a:p>
          <a:p>
            <a:pPr>
              <a:buFont typeface="Wingdings" pitchFamily="2" charset="2"/>
              <a:buChar char="ü"/>
            </a:pPr>
            <a:r>
              <a:rPr lang="fi-FI" dirty="0" smtClean="0"/>
              <a:t>Reagointia ruoka-aineisiin  </a:t>
            </a:r>
          </a:p>
          <a:p>
            <a:pPr>
              <a:buNone/>
            </a:pPr>
            <a:r>
              <a:rPr lang="fi-FI" dirty="0" smtClean="0"/>
              <a:t> hyvä tarkkailla    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498080" cy="2304256"/>
          </a:xfrm>
        </p:spPr>
        <p:txBody>
          <a:bodyPr/>
          <a:lstStyle/>
          <a:p>
            <a:r>
              <a:rPr lang="fi-FI" dirty="0" smtClean="0"/>
              <a:t>Millaisia allergioihin liittyviä riskejä kuva herättää?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12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348880"/>
            <a:ext cx="2239966" cy="39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435608" y="620688"/>
            <a:ext cx="7498080" cy="5627712"/>
          </a:xfrm>
        </p:spPr>
        <p:txBody>
          <a:bodyPr/>
          <a:lstStyle/>
          <a:p>
            <a:pPr marL="82296" indent="0">
              <a:buNone/>
            </a:pPr>
            <a:r>
              <a:rPr lang="fi-FI" b="1" dirty="0" smtClean="0"/>
              <a:t>Turvallisuus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i-FI" dirty="0" smtClean="0"/>
              <a:t>Tärkeä arvioida lapsen kehitystasoon sopivat välineet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i-FI" dirty="0" smtClean="0"/>
              <a:t>Kuumat levyt, uunit, kiehuva vesi, kuuma uunipelti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i-FI" dirty="0" smtClean="0"/>
              <a:t>Turvallisuuskasvatusta!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i-FI" dirty="0" smtClean="0"/>
              <a:t>Työvälineiden oikea oppinen käyttö!</a:t>
            </a:r>
          </a:p>
          <a:p>
            <a:pPr marL="82296" indent="0">
              <a:buNone/>
            </a:pP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3851920" y="6305550"/>
            <a:ext cx="3096344" cy="476250"/>
          </a:xfrm>
        </p:spPr>
        <p:txBody>
          <a:bodyPr/>
          <a:lstStyle/>
          <a:p>
            <a:r>
              <a:rPr lang="fi-FI" dirty="0" smtClean="0"/>
              <a:t>Aistien avulla ruokamaailmaan.  Kuva 4.2</a:t>
            </a:r>
            <a:endParaRPr lang="fi-F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365104"/>
            <a:ext cx="1872208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0853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Aistien avulla ruokamaailmaan. Kuva 3.1.1</a:t>
            </a:r>
            <a:endParaRPr lang="fi-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1196752"/>
            <a:ext cx="7992888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iruutu 2"/>
          <p:cNvSpPr txBox="1"/>
          <p:nvPr/>
        </p:nvSpPr>
        <p:spPr>
          <a:xfrm>
            <a:off x="1187624" y="620688"/>
            <a:ext cx="76424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Päiväkodin juustoviikko. Kuvakorttien avulla lapset keskittyivät tutkittavaan </a:t>
            </a:r>
          </a:p>
          <a:p>
            <a:r>
              <a:rPr lang="fi-FI" dirty="0" smtClean="0"/>
              <a:t>asiaan yhden aistin kautta aina kerrallaan.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84519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196752"/>
            <a:ext cx="626469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ikehys 2"/>
          <p:cNvSpPr txBox="1"/>
          <p:nvPr/>
        </p:nvSpPr>
        <p:spPr>
          <a:xfrm>
            <a:off x="1187624" y="548680"/>
            <a:ext cx="8522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 smtClean="0"/>
              <a:t>Aistimatka porkkanaan alkoi tunnustelemalla ja haistelemalla</a:t>
            </a:r>
            <a:endParaRPr lang="fi-FI" sz="2000" b="1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Aistien avulla ruokamaailmaan. Kuva1</a:t>
            </a:r>
            <a:endParaRPr lang="fi-FI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2800" b="1" dirty="0" smtClean="0"/>
              <a:t>TOIMINTAESIMERKKI: </a:t>
            </a:r>
            <a:r>
              <a:rPr lang="fi-FI" sz="2800" dirty="0" smtClean="0"/>
              <a:t>Näkkileipää kaikille aisteille</a:t>
            </a:r>
            <a:br>
              <a:rPr lang="fi-FI" sz="2800" dirty="0" smtClean="0"/>
            </a:br>
            <a:r>
              <a:rPr lang="fi-FI" sz="2800" b="1" dirty="0" smtClean="0"/>
              <a:t/>
            </a:r>
            <a:br>
              <a:rPr lang="fi-FI" sz="2800" b="1" dirty="0" smtClean="0"/>
            </a:br>
            <a:endParaRPr lang="fi-FI" sz="2800" b="1" dirty="0"/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1435608" y="836712"/>
            <a:ext cx="7498080" cy="541168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i-FI" i="1" dirty="0" smtClean="0"/>
              <a:t>   Kaikkiin viiteen aistiin voi tutustua myös yhdellä kertaa tietyn ruoka-aineen avulla. Seuraavassa esimerkissä on otettu  näkkileipä tutkinnan alle.</a:t>
            </a:r>
          </a:p>
          <a:p>
            <a:pPr>
              <a:buNone/>
            </a:pPr>
            <a:r>
              <a:rPr lang="fi-FI" b="1" dirty="0" smtClean="0"/>
              <a:t>NÄKÖAISTI</a:t>
            </a:r>
          </a:p>
          <a:p>
            <a:r>
              <a:rPr lang="fi-FI" dirty="0" smtClean="0"/>
              <a:t> Miksi meillä on silmät? Mikä on se aisti, jota tarvitaan</a:t>
            </a:r>
          </a:p>
          <a:p>
            <a:pPr>
              <a:buNone/>
            </a:pPr>
            <a:r>
              <a:rPr lang="fi-FI" dirty="0" smtClean="0"/>
              <a:t>katsomiseen?</a:t>
            </a:r>
          </a:p>
          <a:p>
            <a:r>
              <a:rPr lang="fi-FI" dirty="0" smtClean="0"/>
              <a:t>Mitä tietoa saat näköaistin avulla tästä näkkileivästä?</a:t>
            </a:r>
          </a:p>
          <a:p>
            <a:r>
              <a:rPr lang="fi-FI" dirty="0" smtClean="0"/>
              <a:t>Mitä sille tapahtuu, </a:t>
            </a:r>
          </a:p>
          <a:p>
            <a:pPr>
              <a:buNone/>
            </a:pPr>
            <a:r>
              <a:rPr lang="fi-FI" dirty="0" smtClean="0"/>
              <a:t>kun sen halkaisee?</a:t>
            </a:r>
          </a:p>
          <a:p>
            <a:pPr>
              <a:buNone/>
            </a:pPr>
            <a:endParaRPr lang="fi-FI" dirty="0" smtClean="0"/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Kuvatekstiellipsi 7"/>
          <p:cNvSpPr/>
          <p:nvPr/>
        </p:nvSpPr>
        <p:spPr>
          <a:xfrm>
            <a:off x="5076056" y="4509120"/>
            <a:ext cx="4067944" cy="208823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fi-FI" dirty="0" smtClean="0"/>
              <a:t>Se on ruskea, litteä, rosoinen ja siinä on kuoppia.</a:t>
            </a:r>
          </a:p>
          <a:p>
            <a:pPr>
              <a:buNone/>
            </a:pPr>
            <a:r>
              <a:rPr lang="fi-FI" dirty="0" smtClean="0"/>
              <a:t>Se menee rikki, murenee. Siitä tulee roskia, ihan</a:t>
            </a:r>
          </a:p>
          <a:p>
            <a:pPr>
              <a:buNone/>
            </a:pPr>
            <a:r>
              <a:rPr lang="fi-FI" dirty="0" smtClean="0"/>
              <a:t>kuin hiekkaa”</a:t>
            </a:r>
          </a:p>
          <a:p>
            <a:endParaRPr lang="fi-FI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TUNTOAISTI</a:t>
            </a:r>
            <a:r>
              <a:rPr lang="fi-FI" b="1" dirty="0" smtClean="0"/>
              <a:t/>
            </a:r>
            <a:br>
              <a:rPr lang="fi-FI" b="1" dirty="0" smtClean="0"/>
            </a:br>
            <a:r>
              <a:rPr lang="fi-FI" dirty="0" smtClean="0"/>
              <a:t/>
            </a:r>
            <a:br>
              <a:rPr lang="fi-FI" dirty="0" smtClean="0"/>
            </a:b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1435608" y="692696"/>
            <a:ext cx="7498080" cy="5555704"/>
          </a:xfrm>
        </p:spPr>
        <p:txBody>
          <a:bodyPr/>
          <a:lstStyle/>
          <a:p>
            <a:r>
              <a:rPr lang="fi-FI" dirty="0" smtClean="0"/>
              <a:t>Mikä on se aisti, jota tarvitaan, että voit tuntea käsilläsi erilaisia asioita. Mitä tunnet suussasi?</a:t>
            </a:r>
          </a:p>
          <a:p>
            <a:r>
              <a:rPr lang="fi-FI" dirty="0" smtClean="0"/>
              <a:t>Miltä tämä näkkileipä tuntuu käsissäsi, suussasi?</a:t>
            </a:r>
          </a:p>
          <a:p>
            <a:pPr>
              <a:buNone/>
            </a:pPr>
            <a:endParaRPr lang="fi-FI" b="1" dirty="0"/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Kuvatekstiellipsi 6"/>
          <p:cNvSpPr/>
          <p:nvPr/>
        </p:nvSpPr>
        <p:spPr>
          <a:xfrm>
            <a:off x="3059832" y="3284984"/>
            <a:ext cx="5400600" cy="298891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fi-FI" dirty="0" smtClean="0"/>
              <a:t>”</a:t>
            </a:r>
            <a:r>
              <a:rPr lang="fi-FI" sz="2400" dirty="0" smtClean="0"/>
              <a:t>Se on kova, siinä on kuoppia. Se raapii kurkussa.</a:t>
            </a:r>
          </a:p>
          <a:p>
            <a:pPr>
              <a:buNone/>
            </a:pPr>
            <a:r>
              <a:rPr lang="fi-FI" sz="2400" dirty="0" smtClean="0"/>
              <a:t>Se on klönttinen, sen päälle pitää laittaa voita.”</a:t>
            </a:r>
            <a:endParaRPr lang="fi-FI" sz="2400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äivänseisaus">
  <a:themeElements>
    <a:clrScheme name="Päivänseisaus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äivänseisaus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äivänseisaus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143</TotalTime>
  <Words>423</Words>
  <Application>Microsoft Office PowerPoint</Application>
  <PresentationFormat>Näytössä katseltava diaesitys (4:3)</PresentationFormat>
  <Paragraphs>62</Paragraphs>
  <Slides>12</Slides>
  <Notes>1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3" baseType="lpstr">
      <vt:lpstr>Päivänseisaus</vt:lpstr>
      <vt:lpstr> SAPERE MENETELMÄ ”maistella, tuntea, olla rohkea” </vt:lpstr>
      <vt:lpstr>VALMISTAUTUMINEN</vt:lpstr>
      <vt:lpstr>PowerPoint-esitys</vt:lpstr>
      <vt:lpstr>Millaisia allergioihin liittyviä riskejä kuva herättää?</vt:lpstr>
      <vt:lpstr>PowerPoint-esitys</vt:lpstr>
      <vt:lpstr>PowerPoint-esitys</vt:lpstr>
      <vt:lpstr>PowerPoint-esitys</vt:lpstr>
      <vt:lpstr>TOIMINTAESIMERKKI: Näkkileipää kaikille aisteille  </vt:lpstr>
      <vt:lpstr>TUNTOAISTI  </vt:lpstr>
      <vt:lpstr>HAJUAISTI</vt:lpstr>
      <vt:lpstr>KUULOAISTI</vt:lpstr>
      <vt:lpstr>MAKUAISTI</vt:lpstr>
    </vt:vector>
  </TitlesOfParts>
  <Company>KSAO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SAPERE MENETELMÄ ”maistella, tuntea, olla rohkea”</dc:title>
  <dc:creator>.</dc:creator>
  <cp:lastModifiedBy>Nina</cp:lastModifiedBy>
  <cp:revision>18</cp:revision>
  <dcterms:created xsi:type="dcterms:W3CDTF">2013-09-11T08:59:04Z</dcterms:created>
  <dcterms:modified xsi:type="dcterms:W3CDTF">2018-12-17T04:49:18Z</dcterms:modified>
</cp:coreProperties>
</file>