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DA353-0650-4DBF-8124-8139E90AB8A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B13B26E-0913-4C26-9947-544967C1DC94}">
      <dgm:prSet phldrT="[Teksti]"/>
      <dgm:spPr/>
      <dgm:t>
        <a:bodyPr/>
        <a:lstStyle/>
        <a:p>
          <a:r>
            <a:rPr lang="fi-FI" dirty="0" smtClean="0">
              <a:latin typeface="Calibri"/>
            </a:rPr>
            <a:t>ŠINTOLAISUUS: liittyy luontoon ja yhteiskuntaan</a:t>
          </a:r>
          <a:endParaRPr lang="fi-FI" dirty="0"/>
        </a:p>
      </dgm:t>
    </dgm:pt>
    <dgm:pt modelId="{55C723D7-8DCE-4042-A61C-0766755FE6DC}" type="parTrans" cxnId="{47B65F10-FB07-43FA-9974-D4B31C0A7DB2}">
      <dgm:prSet/>
      <dgm:spPr/>
      <dgm:t>
        <a:bodyPr/>
        <a:lstStyle/>
        <a:p>
          <a:endParaRPr lang="fi-FI"/>
        </a:p>
      </dgm:t>
    </dgm:pt>
    <dgm:pt modelId="{154C47A5-25A2-4AFF-BF7A-C7706CFED36C}" type="sibTrans" cxnId="{47B65F10-FB07-43FA-9974-D4B31C0A7DB2}">
      <dgm:prSet/>
      <dgm:spPr/>
      <dgm:t>
        <a:bodyPr/>
        <a:lstStyle/>
        <a:p>
          <a:endParaRPr lang="fi-FI"/>
        </a:p>
      </dgm:t>
    </dgm:pt>
    <dgm:pt modelId="{9F194AE9-41B8-4C45-8954-77B36AE395F6}">
      <dgm:prSet phldrT="[Teksti]"/>
      <dgm:spPr/>
      <dgm:t>
        <a:bodyPr/>
        <a:lstStyle/>
        <a:p>
          <a:r>
            <a:rPr lang="fi-FI" dirty="0" smtClean="0"/>
            <a:t>BUDDHALAISUUS: kuolemaan liittyvät asiat</a:t>
          </a:r>
          <a:endParaRPr lang="fi-FI" dirty="0"/>
        </a:p>
      </dgm:t>
    </dgm:pt>
    <dgm:pt modelId="{525346FD-8B77-4E87-8E55-B397A25A29B0}" type="parTrans" cxnId="{B2744751-F119-4BEF-A53F-9F8761D14BFE}">
      <dgm:prSet/>
      <dgm:spPr/>
      <dgm:t>
        <a:bodyPr/>
        <a:lstStyle/>
        <a:p>
          <a:endParaRPr lang="fi-FI"/>
        </a:p>
      </dgm:t>
    </dgm:pt>
    <dgm:pt modelId="{00873187-C87C-4DC7-8BC3-13E2C3D6C83E}" type="sibTrans" cxnId="{B2744751-F119-4BEF-A53F-9F8761D14BFE}">
      <dgm:prSet/>
      <dgm:spPr/>
      <dgm:t>
        <a:bodyPr/>
        <a:lstStyle/>
        <a:p>
          <a:endParaRPr lang="fi-FI"/>
        </a:p>
      </dgm:t>
    </dgm:pt>
    <dgm:pt modelId="{206312CF-2BF4-4618-A345-429DB1275515}">
      <dgm:prSet phldrT="[Teksti]"/>
      <dgm:spPr/>
      <dgm:t>
        <a:bodyPr/>
        <a:lstStyle/>
        <a:p>
          <a:r>
            <a:rPr lang="fi-FI" dirty="0" smtClean="0"/>
            <a:t>KUNGFUTSELAISUUS: ihmissuhteisiin liittyvät tavat</a:t>
          </a:r>
          <a:endParaRPr lang="fi-FI" dirty="0"/>
        </a:p>
      </dgm:t>
    </dgm:pt>
    <dgm:pt modelId="{555FE53F-4F52-4BD9-A6AB-604F172A98C2}" type="parTrans" cxnId="{373EC8AA-5E59-4634-89B9-A0616B91AD8C}">
      <dgm:prSet/>
      <dgm:spPr/>
      <dgm:t>
        <a:bodyPr/>
        <a:lstStyle/>
        <a:p>
          <a:endParaRPr lang="fi-FI"/>
        </a:p>
      </dgm:t>
    </dgm:pt>
    <dgm:pt modelId="{8985CE2D-DA69-4AFA-B000-21544FF74CA5}" type="sibTrans" cxnId="{373EC8AA-5E59-4634-89B9-A0616B91AD8C}">
      <dgm:prSet/>
      <dgm:spPr/>
      <dgm:t>
        <a:bodyPr/>
        <a:lstStyle/>
        <a:p>
          <a:endParaRPr lang="fi-FI"/>
        </a:p>
      </dgm:t>
    </dgm:pt>
    <dgm:pt modelId="{1E778332-D84D-40F6-8EE6-4BFD4F047BAF}" type="pres">
      <dgm:prSet presAssocID="{57DDA353-0650-4DBF-8124-8139E90AB8A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015A8DD-7597-4A47-AE44-1E963B9A9613}" type="pres">
      <dgm:prSet presAssocID="{7B13B26E-0913-4C26-9947-544967C1DC94}" presName="node" presStyleLbl="node1" presStyleIdx="0" presStyleCnt="3" custScaleX="165981" custScaleY="175109" custRadScaleRad="87005" custRadScaleInc="-253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13B375C-50DA-4B75-9D08-0053058ADD90}" type="pres">
      <dgm:prSet presAssocID="{154C47A5-25A2-4AFF-BF7A-C7706CFED36C}" presName="sibTrans" presStyleLbl="sibTrans2D1" presStyleIdx="0" presStyleCnt="3"/>
      <dgm:spPr/>
      <dgm:t>
        <a:bodyPr/>
        <a:lstStyle/>
        <a:p>
          <a:endParaRPr lang="fi-FI"/>
        </a:p>
      </dgm:t>
    </dgm:pt>
    <dgm:pt modelId="{D424891D-CE55-46B9-A8BD-544AA50A3D35}" type="pres">
      <dgm:prSet presAssocID="{154C47A5-25A2-4AFF-BF7A-C7706CFED36C}" presName="connectorText" presStyleLbl="sibTrans2D1" presStyleIdx="0" presStyleCnt="3"/>
      <dgm:spPr/>
      <dgm:t>
        <a:bodyPr/>
        <a:lstStyle/>
        <a:p>
          <a:endParaRPr lang="fi-FI"/>
        </a:p>
      </dgm:t>
    </dgm:pt>
    <dgm:pt modelId="{F09133BC-9B37-4562-9636-FFFD2CBB2CAF}" type="pres">
      <dgm:prSet presAssocID="{9F194AE9-41B8-4C45-8954-77B36AE395F6}" presName="node" presStyleLbl="node1" presStyleIdx="1" presStyleCnt="3" custScaleX="145678" custScaleY="156696" custRadScaleRad="124828" custRadScaleInc="-2117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CAC9A53-B791-4BF2-9C17-219EA68CD94A}" type="pres">
      <dgm:prSet presAssocID="{00873187-C87C-4DC7-8BC3-13E2C3D6C83E}" presName="sibTrans" presStyleLbl="sibTrans2D1" presStyleIdx="1" presStyleCnt="3"/>
      <dgm:spPr/>
      <dgm:t>
        <a:bodyPr/>
        <a:lstStyle/>
        <a:p>
          <a:endParaRPr lang="fi-FI"/>
        </a:p>
      </dgm:t>
    </dgm:pt>
    <dgm:pt modelId="{8E03A5C9-B054-4055-B9BE-F9705172BBD7}" type="pres">
      <dgm:prSet presAssocID="{00873187-C87C-4DC7-8BC3-13E2C3D6C83E}" presName="connectorText" presStyleLbl="sibTrans2D1" presStyleIdx="1" presStyleCnt="3"/>
      <dgm:spPr/>
      <dgm:t>
        <a:bodyPr/>
        <a:lstStyle/>
        <a:p>
          <a:endParaRPr lang="fi-FI"/>
        </a:p>
      </dgm:t>
    </dgm:pt>
    <dgm:pt modelId="{E90921C2-72A8-47C6-8D42-1B9DCE84D8F5}" type="pres">
      <dgm:prSet presAssocID="{206312CF-2BF4-4618-A345-429DB1275515}" presName="node" presStyleLbl="node1" presStyleIdx="2" presStyleCnt="3" custScaleX="142176" custScaleY="164212" custRadScaleRad="129478" custRadScaleInc="2072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46E7BA8-1F65-4EB1-938C-34F6EC091987}" type="pres">
      <dgm:prSet presAssocID="{8985CE2D-DA69-4AFA-B000-21544FF74CA5}" presName="sibTrans" presStyleLbl="sibTrans2D1" presStyleIdx="2" presStyleCnt="3"/>
      <dgm:spPr/>
      <dgm:t>
        <a:bodyPr/>
        <a:lstStyle/>
        <a:p>
          <a:endParaRPr lang="fi-FI"/>
        </a:p>
      </dgm:t>
    </dgm:pt>
    <dgm:pt modelId="{3D1FE9B9-2F6D-41ED-954F-0710D472D64E}" type="pres">
      <dgm:prSet presAssocID="{8985CE2D-DA69-4AFA-B000-21544FF74CA5}" presName="connectorText" presStyleLbl="sibTrans2D1" presStyleIdx="2" presStyleCnt="3"/>
      <dgm:spPr/>
      <dgm:t>
        <a:bodyPr/>
        <a:lstStyle/>
        <a:p>
          <a:endParaRPr lang="fi-FI"/>
        </a:p>
      </dgm:t>
    </dgm:pt>
  </dgm:ptLst>
  <dgm:cxnLst>
    <dgm:cxn modelId="{67A6ADA5-28F6-4B9E-8B74-C6ED62D590C3}" type="presOf" srcId="{9F194AE9-41B8-4C45-8954-77B36AE395F6}" destId="{F09133BC-9B37-4562-9636-FFFD2CBB2CAF}" srcOrd="0" destOrd="0" presId="urn:microsoft.com/office/officeart/2005/8/layout/cycle7"/>
    <dgm:cxn modelId="{1957DC25-42EE-4162-9CD9-87B8DA98F2F4}" type="presOf" srcId="{00873187-C87C-4DC7-8BC3-13E2C3D6C83E}" destId="{8CAC9A53-B791-4BF2-9C17-219EA68CD94A}" srcOrd="0" destOrd="0" presId="urn:microsoft.com/office/officeart/2005/8/layout/cycle7"/>
    <dgm:cxn modelId="{B6AEEDCE-27E5-4A41-A4A4-3830BFCB3E97}" type="presOf" srcId="{7B13B26E-0913-4C26-9947-544967C1DC94}" destId="{B015A8DD-7597-4A47-AE44-1E963B9A9613}" srcOrd="0" destOrd="0" presId="urn:microsoft.com/office/officeart/2005/8/layout/cycle7"/>
    <dgm:cxn modelId="{373EC8AA-5E59-4634-89B9-A0616B91AD8C}" srcId="{57DDA353-0650-4DBF-8124-8139E90AB8A4}" destId="{206312CF-2BF4-4618-A345-429DB1275515}" srcOrd="2" destOrd="0" parTransId="{555FE53F-4F52-4BD9-A6AB-604F172A98C2}" sibTransId="{8985CE2D-DA69-4AFA-B000-21544FF74CA5}"/>
    <dgm:cxn modelId="{B2744751-F119-4BEF-A53F-9F8761D14BFE}" srcId="{57DDA353-0650-4DBF-8124-8139E90AB8A4}" destId="{9F194AE9-41B8-4C45-8954-77B36AE395F6}" srcOrd="1" destOrd="0" parTransId="{525346FD-8B77-4E87-8E55-B397A25A29B0}" sibTransId="{00873187-C87C-4DC7-8BC3-13E2C3D6C83E}"/>
    <dgm:cxn modelId="{405AAB20-2C75-41EE-93A4-6A86DD136F87}" type="presOf" srcId="{00873187-C87C-4DC7-8BC3-13E2C3D6C83E}" destId="{8E03A5C9-B054-4055-B9BE-F9705172BBD7}" srcOrd="1" destOrd="0" presId="urn:microsoft.com/office/officeart/2005/8/layout/cycle7"/>
    <dgm:cxn modelId="{F06B4C76-4460-4BEF-9A26-ED4A9064F2FB}" type="presOf" srcId="{154C47A5-25A2-4AFF-BF7A-C7706CFED36C}" destId="{D424891D-CE55-46B9-A8BD-544AA50A3D35}" srcOrd="1" destOrd="0" presId="urn:microsoft.com/office/officeart/2005/8/layout/cycle7"/>
    <dgm:cxn modelId="{705C9B00-B874-43DE-A159-A17AD8F67551}" type="presOf" srcId="{8985CE2D-DA69-4AFA-B000-21544FF74CA5}" destId="{3D1FE9B9-2F6D-41ED-954F-0710D472D64E}" srcOrd="1" destOrd="0" presId="urn:microsoft.com/office/officeart/2005/8/layout/cycle7"/>
    <dgm:cxn modelId="{98C1C65D-D18A-49A1-B227-A2A690548904}" type="presOf" srcId="{8985CE2D-DA69-4AFA-B000-21544FF74CA5}" destId="{646E7BA8-1F65-4EB1-938C-34F6EC091987}" srcOrd="0" destOrd="0" presId="urn:microsoft.com/office/officeart/2005/8/layout/cycle7"/>
    <dgm:cxn modelId="{47B65F10-FB07-43FA-9974-D4B31C0A7DB2}" srcId="{57DDA353-0650-4DBF-8124-8139E90AB8A4}" destId="{7B13B26E-0913-4C26-9947-544967C1DC94}" srcOrd="0" destOrd="0" parTransId="{55C723D7-8DCE-4042-A61C-0766755FE6DC}" sibTransId="{154C47A5-25A2-4AFF-BF7A-C7706CFED36C}"/>
    <dgm:cxn modelId="{E2FB7A83-02EC-440B-BF3D-55D2A7A0F286}" type="presOf" srcId="{206312CF-2BF4-4618-A345-429DB1275515}" destId="{E90921C2-72A8-47C6-8D42-1B9DCE84D8F5}" srcOrd="0" destOrd="0" presId="urn:microsoft.com/office/officeart/2005/8/layout/cycle7"/>
    <dgm:cxn modelId="{3B2851CA-7B95-448B-A399-A8B9E3FA468A}" type="presOf" srcId="{154C47A5-25A2-4AFF-BF7A-C7706CFED36C}" destId="{913B375C-50DA-4B75-9D08-0053058ADD90}" srcOrd="0" destOrd="0" presId="urn:microsoft.com/office/officeart/2005/8/layout/cycle7"/>
    <dgm:cxn modelId="{26C0ADDC-5ABF-4C82-98AF-C01F508B18C1}" type="presOf" srcId="{57DDA353-0650-4DBF-8124-8139E90AB8A4}" destId="{1E778332-D84D-40F6-8EE6-4BFD4F047BAF}" srcOrd="0" destOrd="0" presId="urn:microsoft.com/office/officeart/2005/8/layout/cycle7"/>
    <dgm:cxn modelId="{37D95542-6AE4-4926-B046-B804D4CEAC48}" type="presParOf" srcId="{1E778332-D84D-40F6-8EE6-4BFD4F047BAF}" destId="{B015A8DD-7597-4A47-AE44-1E963B9A9613}" srcOrd="0" destOrd="0" presId="urn:microsoft.com/office/officeart/2005/8/layout/cycle7"/>
    <dgm:cxn modelId="{BEA5EFA2-48B5-4E46-BF93-FFC76EE2F4B0}" type="presParOf" srcId="{1E778332-D84D-40F6-8EE6-4BFD4F047BAF}" destId="{913B375C-50DA-4B75-9D08-0053058ADD90}" srcOrd="1" destOrd="0" presId="urn:microsoft.com/office/officeart/2005/8/layout/cycle7"/>
    <dgm:cxn modelId="{48A4DB7F-604B-4E77-A89C-B4E37E62C323}" type="presParOf" srcId="{913B375C-50DA-4B75-9D08-0053058ADD90}" destId="{D424891D-CE55-46B9-A8BD-544AA50A3D35}" srcOrd="0" destOrd="0" presId="urn:microsoft.com/office/officeart/2005/8/layout/cycle7"/>
    <dgm:cxn modelId="{DAB04599-7D1C-4E6D-A46C-C50551A9D220}" type="presParOf" srcId="{1E778332-D84D-40F6-8EE6-4BFD4F047BAF}" destId="{F09133BC-9B37-4562-9636-FFFD2CBB2CAF}" srcOrd="2" destOrd="0" presId="urn:microsoft.com/office/officeart/2005/8/layout/cycle7"/>
    <dgm:cxn modelId="{B997D9C9-1F4A-47BF-BCEE-6AC7054A917D}" type="presParOf" srcId="{1E778332-D84D-40F6-8EE6-4BFD4F047BAF}" destId="{8CAC9A53-B791-4BF2-9C17-219EA68CD94A}" srcOrd="3" destOrd="0" presId="urn:microsoft.com/office/officeart/2005/8/layout/cycle7"/>
    <dgm:cxn modelId="{382F65D9-8AC0-4D61-8083-EA37C76ACDC1}" type="presParOf" srcId="{8CAC9A53-B791-4BF2-9C17-219EA68CD94A}" destId="{8E03A5C9-B054-4055-B9BE-F9705172BBD7}" srcOrd="0" destOrd="0" presId="urn:microsoft.com/office/officeart/2005/8/layout/cycle7"/>
    <dgm:cxn modelId="{9FD39B0F-5758-4C5A-A5AC-57B5CF29FB75}" type="presParOf" srcId="{1E778332-D84D-40F6-8EE6-4BFD4F047BAF}" destId="{E90921C2-72A8-47C6-8D42-1B9DCE84D8F5}" srcOrd="4" destOrd="0" presId="urn:microsoft.com/office/officeart/2005/8/layout/cycle7"/>
    <dgm:cxn modelId="{9A40CA69-68F1-4A49-9C82-6C491E7C01CA}" type="presParOf" srcId="{1E778332-D84D-40F6-8EE6-4BFD4F047BAF}" destId="{646E7BA8-1F65-4EB1-938C-34F6EC091987}" srcOrd="5" destOrd="0" presId="urn:microsoft.com/office/officeart/2005/8/layout/cycle7"/>
    <dgm:cxn modelId="{994681A0-E04A-4688-B0D4-1766DDB0433A}" type="presParOf" srcId="{646E7BA8-1F65-4EB1-938C-34F6EC091987}" destId="{3D1FE9B9-2F6D-41ED-954F-0710D472D64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5A8DD-7597-4A47-AE44-1E963B9A9613}">
      <dsp:nvSpPr>
        <dsp:cNvPr id="0" name=""/>
        <dsp:cNvSpPr/>
      </dsp:nvSpPr>
      <dsp:spPr>
        <a:xfrm>
          <a:off x="2098569" y="-115417"/>
          <a:ext cx="3888442" cy="20511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700" kern="1200" dirty="0" smtClean="0">
              <a:latin typeface="Calibri"/>
            </a:rPr>
            <a:t>ŠINTOLAISUUS: liittyy luontoon ja yhteiskuntaan</a:t>
          </a:r>
          <a:endParaRPr lang="fi-FI" sz="2700" kern="1200" dirty="0"/>
        </a:p>
      </dsp:txBody>
      <dsp:txXfrm>
        <a:off x="2158645" y="-55341"/>
        <a:ext cx="3768290" cy="1930990"/>
      </dsp:txXfrm>
    </dsp:sp>
    <dsp:sp modelId="{913B375C-50DA-4B75-9D08-0053058ADD90}">
      <dsp:nvSpPr>
        <dsp:cNvPr id="0" name=""/>
        <dsp:cNvSpPr/>
      </dsp:nvSpPr>
      <dsp:spPr>
        <a:xfrm rot="2890952">
          <a:off x="4897203" y="2145329"/>
          <a:ext cx="868062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700" kern="1200"/>
        </a:p>
      </dsp:txBody>
      <dsp:txXfrm>
        <a:off x="5020195" y="2227324"/>
        <a:ext cx="622078" cy="245983"/>
      </dsp:txXfrm>
    </dsp:sp>
    <dsp:sp modelId="{F09133BC-9B37-4562-9636-FFFD2CBB2CAF}">
      <dsp:nvSpPr>
        <dsp:cNvPr id="0" name=""/>
        <dsp:cNvSpPr/>
      </dsp:nvSpPr>
      <dsp:spPr>
        <a:xfrm>
          <a:off x="4816796" y="2764906"/>
          <a:ext cx="3412803" cy="1835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700" kern="1200" dirty="0" smtClean="0"/>
            <a:t>BUDDHALAISUUS: kuolemaan liittyvät asiat</a:t>
          </a:r>
          <a:endParaRPr lang="fi-FI" sz="2700" kern="1200" dirty="0"/>
        </a:p>
      </dsp:txBody>
      <dsp:txXfrm>
        <a:off x="4870555" y="2818665"/>
        <a:ext cx="3305285" cy="1727943"/>
      </dsp:txXfrm>
    </dsp:sp>
    <dsp:sp modelId="{8CAC9A53-B791-4BF2-9C17-219EA68CD94A}">
      <dsp:nvSpPr>
        <dsp:cNvPr id="0" name=""/>
        <dsp:cNvSpPr/>
      </dsp:nvSpPr>
      <dsp:spPr>
        <a:xfrm rot="10768856">
          <a:off x="3639748" y="3499841"/>
          <a:ext cx="868062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700" kern="1200"/>
        </a:p>
      </dsp:txBody>
      <dsp:txXfrm rot="10800000">
        <a:off x="3762740" y="3581836"/>
        <a:ext cx="622078" cy="245983"/>
      </dsp:txXfrm>
    </dsp:sp>
    <dsp:sp modelId="{E90921C2-72A8-47C6-8D42-1B9DCE84D8F5}">
      <dsp:nvSpPr>
        <dsp:cNvPr id="0" name=""/>
        <dsp:cNvSpPr/>
      </dsp:nvSpPr>
      <dsp:spPr>
        <a:xfrm>
          <a:off x="0" y="2764896"/>
          <a:ext cx="3330762" cy="19235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700" kern="1200" dirty="0" smtClean="0"/>
            <a:t>KUNGFUTSELAISUUS: ihmissuhteisiin liittyvät tavat</a:t>
          </a:r>
          <a:endParaRPr lang="fi-FI" sz="2700" kern="1200" dirty="0"/>
        </a:p>
      </dsp:txBody>
      <dsp:txXfrm>
        <a:off x="56337" y="2821233"/>
        <a:ext cx="3218088" cy="1810826"/>
      </dsp:txXfrm>
    </dsp:sp>
    <dsp:sp modelId="{646E7BA8-1F65-4EB1-938C-34F6EC091987}">
      <dsp:nvSpPr>
        <dsp:cNvPr id="0" name=""/>
        <dsp:cNvSpPr/>
      </dsp:nvSpPr>
      <dsp:spPr>
        <a:xfrm rot="18610068">
          <a:off x="2393118" y="2145324"/>
          <a:ext cx="868062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700" kern="1200"/>
        </a:p>
      </dsp:txBody>
      <dsp:txXfrm>
        <a:off x="2516110" y="2227319"/>
        <a:ext cx="622078" cy="245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AC99-A9B2-40E4-AA64-0D93020D423E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005C-0384-41F7-B499-D9E7A51F4B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1616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AC99-A9B2-40E4-AA64-0D93020D423E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005C-0384-41F7-B499-D9E7A51F4B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399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AC99-A9B2-40E4-AA64-0D93020D423E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005C-0384-41F7-B499-D9E7A51F4B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039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AC99-A9B2-40E4-AA64-0D93020D423E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005C-0384-41F7-B499-D9E7A51F4B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63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AC99-A9B2-40E4-AA64-0D93020D423E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005C-0384-41F7-B499-D9E7A51F4B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95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AC99-A9B2-40E4-AA64-0D93020D423E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005C-0384-41F7-B499-D9E7A51F4B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688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AC99-A9B2-40E4-AA64-0D93020D423E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005C-0384-41F7-B499-D9E7A51F4B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005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AC99-A9B2-40E4-AA64-0D93020D423E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005C-0384-41F7-B499-D9E7A51F4B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890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AC99-A9B2-40E4-AA64-0D93020D423E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005C-0384-41F7-B499-D9E7A51F4B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02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AC99-A9B2-40E4-AA64-0D93020D423E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005C-0384-41F7-B499-D9E7A51F4B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717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AC99-A9B2-40E4-AA64-0D93020D423E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A005C-0384-41F7-B499-D9E7A51F4B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AC99-A9B2-40E4-AA64-0D93020D423E}" type="datetimeFigureOut">
              <a:rPr lang="fi-FI" smtClean="0"/>
              <a:t>21.3.2017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A005C-0384-41F7-B499-D9E7A51F4B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76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780928"/>
            <a:ext cx="7772400" cy="1512168"/>
          </a:xfrm>
        </p:spPr>
        <p:txBody>
          <a:bodyPr/>
          <a:lstStyle/>
          <a:p>
            <a:r>
              <a:rPr lang="fi-FI" b="1" dirty="0" smtClean="0">
                <a:solidFill>
                  <a:srgbClr val="7030A0"/>
                </a:solidFill>
              </a:rPr>
              <a:t>JAPANIN USKONNOT</a:t>
            </a:r>
            <a:endParaRPr lang="fi-FI" b="1" dirty="0">
              <a:solidFill>
                <a:srgbClr val="7030A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/>
          <a:p>
            <a:r>
              <a:rPr lang="fi-FI" dirty="0" smtClean="0">
                <a:solidFill>
                  <a:srgbClr val="7030A0"/>
                </a:solidFill>
              </a:rPr>
              <a:t>7.lk</a:t>
            </a:r>
            <a:endParaRPr lang="fi-FI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000357"/>
            <a:ext cx="2381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06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5">
                    <a:lumMod val="75000"/>
                  </a:schemeClr>
                </a:solidFill>
              </a:rPr>
              <a:t>USKONTOJA EI EROTELLA</a:t>
            </a:r>
            <a:endParaRPr lang="fi-FI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338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43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7030A0"/>
                </a:solidFill>
                <a:latin typeface="Calibri"/>
              </a:rPr>
              <a:t>ŠINTOLAISUUS</a:t>
            </a:r>
            <a:endParaRPr lang="fi-FI" b="1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Etninen </a:t>
            </a:r>
            <a:r>
              <a:rPr lang="fi-FI" dirty="0" smtClean="0"/>
              <a:t>uskonto: luonto ja kulttuuri</a:t>
            </a:r>
            <a:endParaRPr lang="fi-FI" dirty="0" smtClean="0"/>
          </a:p>
          <a:p>
            <a:r>
              <a:rPr lang="fi-FI" dirty="0" smtClean="0"/>
              <a:t>Luonnon kunnioitus              </a:t>
            </a:r>
            <a:r>
              <a:rPr lang="fi-FI" dirty="0" err="1" smtClean="0"/>
              <a:t>anime</a:t>
            </a:r>
            <a:r>
              <a:rPr lang="fi-FI" dirty="0" smtClean="0"/>
              <a:t> ja </a:t>
            </a:r>
            <a:r>
              <a:rPr lang="fi-FI" dirty="0" err="1" smtClean="0"/>
              <a:t>manga</a:t>
            </a:r>
            <a:endParaRPr lang="fi-FI" dirty="0" smtClean="0"/>
          </a:p>
          <a:p>
            <a:r>
              <a:rPr lang="fi-FI" dirty="0" smtClean="0">
                <a:solidFill>
                  <a:srgbClr val="7030A0"/>
                </a:solidFill>
              </a:rPr>
              <a:t>KAMI</a:t>
            </a:r>
            <a:r>
              <a:rPr lang="fi-FI" dirty="0" smtClean="0"/>
              <a:t>: </a:t>
            </a:r>
            <a:endParaRPr lang="fi-FI" dirty="0" smtClean="0"/>
          </a:p>
          <a:p>
            <a:r>
              <a:rPr lang="fi-FI" dirty="0" smtClean="0"/>
              <a:t>- </a:t>
            </a:r>
            <a:r>
              <a:rPr lang="fi-FI" dirty="0" smtClean="0"/>
              <a:t>Vuoret</a:t>
            </a:r>
            <a:r>
              <a:rPr lang="fi-FI" dirty="0" smtClean="0"/>
              <a:t>, kivet, vesiputoukset, kasvit, </a:t>
            </a:r>
            <a:r>
              <a:rPr lang="fi-FI" dirty="0" smtClean="0"/>
              <a:t>puut</a:t>
            </a:r>
          </a:p>
          <a:p>
            <a:r>
              <a:rPr lang="fi-FI" dirty="0" smtClean="0"/>
              <a:t>- </a:t>
            </a:r>
            <a:r>
              <a:rPr lang="fi-FI" dirty="0" smtClean="0"/>
              <a:t>Eläimet</a:t>
            </a:r>
            <a:r>
              <a:rPr lang="fi-FI" dirty="0" smtClean="0"/>
              <a:t>, </a:t>
            </a:r>
            <a:r>
              <a:rPr lang="fi-FI" dirty="0" smtClean="0"/>
              <a:t>ihmiset</a:t>
            </a:r>
          </a:p>
          <a:p>
            <a:r>
              <a:rPr lang="fi-FI" dirty="0"/>
              <a:t>- Ihmisen tekemät </a:t>
            </a:r>
            <a:r>
              <a:rPr lang="fi-FI" dirty="0" smtClean="0"/>
              <a:t>esineet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7030A0"/>
                </a:solidFill>
              </a:rPr>
              <a:t>ŠINTO</a:t>
            </a:r>
            <a:r>
              <a:rPr lang="fi-FI" dirty="0"/>
              <a:t>: </a:t>
            </a:r>
            <a:r>
              <a:rPr lang="fi-FI" dirty="0" err="1"/>
              <a:t>kamin</a:t>
            </a:r>
            <a:r>
              <a:rPr lang="fi-FI" dirty="0"/>
              <a:t> tie               myytit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7030A0"/>
                </a:solidFill>
              </a:rPr>
              <a:t>TORII: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Nuoli oikealle 3"/>
          <p:cNvSpPr/>
          <p:nvPr/>
        </p:nvSpPr>
        <p:spPr>
          <a:xfrm>
            <a:off x="4378036" y="2334103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Nuoli oikealle 4"/>
          <p:cNvSpPr/>
          <p:nvPr/>
        </p:nvSpPr>
        <p:spPr>
          <a:xfrm>
            <a:off x="3439553" y="4941168"/>
            <a:ext cx="86409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10372"/>
            <a:ext cx="1626909" cy="243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25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7030A0"/>
                </a:solidFill>
              </a:rPr>
              <a:t>ŠINTOLAISUUS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i="1" dirty="0" smtClean="0">
                <a:solidFill>
                  <a:schemeClr val="accent3">
                    <a:lumMod val="50000"/>
                  </a:schemeClr>
                </a:solidFill>
              </a:rPr>
              <a:t>TOISTEN KUNNIOITTAMINEN, KOHTELIAISUUS JA TIETTYJEN ODOTUSTEN MUKAAN ELÄMINEN KESKEISTÄ JAPANILAISESSA KULTTUURISSA</a:t>
            </a:r>
          </a:p>
          <a:p>
            <a:pPr marL="0" indent="0">
              <a:buNone/>
            </a:pPr>
            <a:endParaRPr lang="fi-FI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379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68" y="3573773"/>
            <a:ext cx="4032448" cy="25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7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rgbClr val="FF0000"/>
                </a:solidFill>
              </a:rPr>
              <a:t>JAPANIN BUDDHALAISUUS</a:t>
            </a:r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MAHAJANA-BUDDHALAISUUS: myös maallikot voivat tavoitella valaistumista</a:t>
            </a:r>
          </a:p>
          <a:p>
            <a:r>
              <a:rPr lang="fi-FI" dirty="0" err="1" smtClean="0"/>
              <a:t>Butsudana</a:t>
            </a:r>
            <a:r>
              <a:rPr lang="fi-FI" dirty="0" smtClean="0"/>
              <a:t>:</a:t>
            </a:r>
            <a:endParaRPr lang="fi-FI" dirty="0"/>
          </a:p>
          <a:p>
            <a:r>
              <a:rPr lang="fi-FI" dirty="0" err="1" smtClean="0"/>
              <a:t>Kamidana</a:t>
            </a:r>
            <a:r>
              <a:rPr lang="fi-FI" dirty="0" smtClean="0"/>
              <a:t>:</a:t>
            </a:r>
            <a:endParaRPr lang="fi-FI" dirty="0"/>
          </a:p>
          <a:p>
            <a:r>
              <a:rPr lang="fi-FI" dirty="0" smtClean="0"/>
              <a:t>BON: Esi-isien muistoksi pidettävä juhla</a:t>
            </a:r>
          </a:p>
          <a:p>
            <a:r>
              <a:rPr lang="fi-FI" dirty="0" smtClean="0"/>
              <a:t>Hautajaisriitit: </a:t>
            </a:r>
            <a:r>
              <a:rPr lang="fi-FI" dirty="0" smtClean="0"/>
              <a:t>munkit</a:t>
            </a:r>
          </a:p>
          <a:p>
            <a:r>
              <a:rPr lang="fi-FI" smtClean="0"/>
              <a:t>Zenbuddhalaisuus</a:t>
            </a:r>
            <a:endParaRPr lang="fi-F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3813448" cy="214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46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KOTITEHTÄVÄ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Tee tehtävä 7. S. 59: </a:t>
            </a:r>
          </a:p>
          <a:p>
            <a:pPr marL="0" indent="0">
              <a:buNone/>
            </a:pPr>
            <a:r>
              <a:rPr lang="fi-FI" dirty="0"/>
              <a:t>	</a:t>
            </a:r>
            <a:r>
              <a:rPr lang="fi-FI" dirty="0" smtClean="0"/>
              <a:t>Miten eri tavoin </a:t>
            </a:r>
            <a:r>
              <a:rPr lang="fi-FI" dirty="0" err="1" smtClean="0"/>
              <a:t>zenbuddhalaisuus</a:t>
            </a:r>
            <a:r>
              <a:rPr lang="fi-FI" dirty="0" smtClean="0"/>
              <a:t> on 	vaikuttanut japanilaiseen kulttuuriin.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81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106</Words>
  <Application>Microsoft Office PowerPoint</Application>
  <PresentationFormat>Näytössä katseltava diaesitys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7" baseType="lpstr">
      <vt:lpstr>Office-teema</vt:lpstr>
      <vt:lpstr>JAPANIN USKONNOT</vt:lpstr>
      <vt:lpstr>USKONTOJA EI EROTELLA</vt:lpstr>
      <vt:lpstr>ŠINTOLAISUUS</vt:lpstr>
      <vt:lpstr>ŠINTOLAISUUS</vt:lpstr>
      <vt:lpstr>JAPANIN BUDDHALAISUUS</vt:lpstr>
      <vt:lpstr>KOTITEHTÄVÄ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Rautio Marja</dc:creator>
  <cp:lastModifiedBy>Rautio Marja</cp:lastModifiedBy>
  <cp:revision>9</cp:revision>
  <dcterms:created xsi:type="dcterms:W3CDTF">2016-04-12T06:00:18Z</dcterms:created>
  <dcterms:modified xsi:type="dcterms:W3CDTF">2017-03-21T08:45:59Z</dcterms:modified>
</cp:coreProperties>
</file>