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1" r:id="rId9"/>
    <p:sldId id="263" r:id="rId10"/>
    <p:sldId id="264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F3AA692-1F4A-4A8C-89CF-6B0FC13E76F2}" type="datetimeFigureOut">
              <a:rPr lang="fi-FI" smtClean="0"/>
              <a:t>12.4.2018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6D53A89-33FE-438F-A6F1-1849A7BDB72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i="1" dirty="0" smtClean="0"/>
              <a:t>JUUTALAISUUS</a:t>
            </a:r>
            <a:endParaRPr lang="fi-FI" b="1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b="1" i="1" dirty="0" smtClean="0"/>
          </a:p>
          <a:p>
            <a:r>
              <a:rPr lang="fi-FI" b="1" i="1" dirty="0" smtClean="0"/>
              <a:t>15 miljoonan ihmisen uskonto</a:t>
            </a:r>
            <a:endParaRPr lang="fi-FI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1" y="1268760"/>
            <a:ext cx="428625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ANTISEMITISMI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>
                <a:solidFill>
                  <a:srgbClr val="0070C0"/>
                </a:solidFill>
              </a:rPr>
              <a:t>Tee lista tavoista, millä antisemitismiä on </a:t>
            </a:r>
            <a:r>
              <a:rPr lang="fi-FI" sz="3200" dirty="0" smtClean="0">
                <a:solidFill>
                  <a:srgbClr val="0070C0"/>
                </a:solidFill>
              </a:rPr>
              <a:t>harjoitettu (7).</a:t>
            </a:r>
          </a:p>
          <a:p>
            <a:endParaRPr lang="fi-FI" sz="3200" dirty="0">
              <a:solidFill>
                <a:srgbClr val="0070C0"/>
              </a:solidFill>
            </a:endParaRPr>
          </a:p>
          <a:p>
            <a:r>
              <a:rPr lang="fi-FI" sz="3200" dirty="0" smtClean="0">
                <a:solidFill>
                  <a:srgbClr val="0070C0"/>
                </a:solidFill>
              </a:rPr>
              <a:t>Selvitä </a:t>
            </a:r>
            <a:r>
              <a:rPr lang="fi-FI" sz="3200" dirty="0" smtClean="0">
                <a:solidFill>
                  <a:srgbClr val="0070C0"/>
                </a:solidFill>
              </a:rPr>
              <a:t>miksi Israelin lipussa on kuusisakarainen tähti?</a:t>
            </a:r>
            <a:endParaRPr lang="fi-FI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2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/>
              <a:t>JUUTALAISUUDEN SYNTY</a:t>
            </a:r>
            <a:endParaRPr lang="fi-FI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rgbClr val="0070C0"/>
                </a:solidFill>
              </a:rPr>
              <a:t>1200-luvulla eKr. </a:t>
            </a:r>
            <a:r>
              <a:rPr lang="fi-FI" b="1" i="1" dirty="0" err="1" smtClean="0">
                <a:solidFill>
                  <a:srgbClr val="0070C0"/>
                </a:solidFill>
              </a:rPr>
              <a:t>Lähi-Idässä</a:t>
            </a:r>
            <a:endParaRPr lang="fi-FI" b="1" i="1" dirty="0" smtClean="0">
              <a:solidFill>
                <a:srgbClr val="0070C0"/>
              </a:solidFill>
            </a:endParaRPr>
          </a:p>
          <a:p>
            <a:r>
              <a:rPr lang="fi-FI" b="1" i="1" dirty="0" smtClean="0">
                <a:solidFill>
                  <a:srgbClr val="0070C0"/>
                </a:solidFill>
              </a:rPr>
              <a:t>Ei varsinaista perustajaa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Syntyyn vaikuttaneet </a:t>
            </a:r>
          </a:p>
          <a:p>
            <a:pPr lvl="1"/>
            <a:r>
              <a:rPr lang="fi-FI" b="1" i="1" dirty="0" smtClean="0">
                <a:solidFill>
                  <a:srgbClr val="0070C0"/>
                </a:solidFill>
              </a:rPr>
              <a:t>uskonnon kantaisä </a:t>
            </a:r>
            <a:r>
              <a:rPr lang="fi-FI" b="1" i="1" u="sng" dirty="0" smtClean="0">
                <a:solidFill>
                  <a:srgbClr val="0070C0"/>
                </a:solidFill>
              </a:rPr>
              <a:t>Abraham</a:t>
            </a:r>
            <a:endParaRPr lang="fi-FI" b="1" i="1" dirty="0">
              <a:solidFill>
                <a:srgbClr val="0070C0"/>
              </a:solidFill>
            </a:endParaRPr>
          </a:p>
          <a:p>
            <a:pPr lvl="1"/>
            <a:r>
              <a:rPr lang="fi-FI" b="1" i="1" dirty="0" smtClean="0">
                <a:solidFill>
                  <a:srgbClr val="0070C0"/>
                </a:solidFill>
              </a:rPr>
              <a:t>juutalaisten johtajan toiminut </a:t>
            </a:r>
            <a:r>
              <a:rPr lang="fi-FI" b="1" i="1" u="sng" dirty="0" smtClean="0">
                <a:solidFill>
                  <a:srgbClr val="0070C0"/>
                </a:solidFill>
              </a:rPr>
              <a:t>Mooses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Juutalaisuus on </a:t>
            </a:r>
            <a:r>
              <a:rPr lang="fi-FI" b="1" i="1" u="sng" dirty="0" smtClean="0">
                <a:solidFill>
                  <a:srgbClr val="0070C0"/>
                </a:solidFill>
              </a:rPr>
              <a:t>etninen</a:t>
            </a:r>
            <a:r>
              <a:rPr lang="fi-FI" b="1" i="1" dirty="0" smtClean="0">
                <a:solidFill>
                  <a:srgbClr val="0070C0"/>
                </a:solidFill>
              </a:rPr>
              <a:t> ja </a:t>
            </a:r>
            <a:r>
              <a:rPr lang="fi-FI" b="1" i="1" u="sng" dirty="0" smtClean="0">
                <a:solidFill>
                  <a:srgbClr val="0070C0"/>
                </a:solidFill>
              </a:rPr>
              <a:t>monoteistinen </a:t>
            </a:r>
            <a:r>
              <a:rPr lang="fi-FI" b="1" i="1" dirty="0" smtClean="0">
                <a:solidFill>
                  <a:srgbClr val="0070C0"/>
                </a:solidFill>
              </a:rPr>
              <a:t>uskonto</a:t>
            </a:r>
            <a:endParaRPr lang="fi-FI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9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/>
              <a:t>JUUTALAISUUS TÄNÄÄN</a:t>
            </a:r>
            <a:endParaRPr lang="fi-FI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i-FI" b="1" i="1" dirty="0" smtClean="0">
                <a:solidFill>
                  <a:srgbClr val="0070C0"/>
                </a:solidFill>
              </a:rPr>
              <a:t>15 miljoonaa juutalaista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Pääkannatusalue </a:t>
            </a:r>
            <a:r>
              <a:rPr lang="fi-FI" b="1" i="1" u="sng" dirty="0" smtClean="0">
                <a:solidFill>
                  <a:srgbClr val="0070C0"/>
                </a:solidFill>
              </a:rPr>
              <a:t>Israel</a:t>
            </a:r>
            <a:r>
              <a:rPr lang="fi-FI" b="1" i="1" dirty="0" smtClean="0">
                <a:solidFill>
                  <a:srgbClr val="0070C0"/>
                </a:solidFill>
              </a:rPr>
              <a:t>: 5 </a:t>
            </a:r>
            <a:r>
              <a:rPr lang="fi-FI" b="1" i="1" dirty="0" smtClean="0">
                <a:solidFill>
                  <a:srgbClr val="0070C0"/>
                </a:solidFill>
              </a:rPr>
              <a:t>milj. </a:t>
            </a:r>
            <a:r>
              <a:rPr lang="fi-FI" b="1" i="1" dirty="0" smtClean="0">
                <a:solidFill>
                  <a:srgbClr val="0070C0"/>
                </a:solidFill>
              </a:rPr>
              <a:t>juutalaista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Lisäksi juutalaisia on Yhdysvalloissa, Euroopassa ja Venäjällä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Vaikuttanut </a:t>
            </a:r>
            <a:r>
              <a:rPr lang="fi-FI" b="1" i="1" dirty="0" smtClean="0">
                <a:solidFill>
                  <a:srgbClr val="0070C0"/>
                </a:solidFill>
              </a:rPr>
              <a:t>sekä kristinuskon </a:t>
            </a:r>
            <a:endParaRPr lang="fi-FI" b="1" i="1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fi-FI" b="1" i="1" dirty="0">
                <a:solidFill>
                  <a:srgbClr val="0070C0"/>
                </a:solidFill>
              </a:rPr>
              <a:t> </a:t>
            </a:r>
            <a:r>
              <a:rPr lang="fi-FI" b="1" i="1" dirty="0" smtClean="0">
                <a:solidFill>
                  <a:srgbClr val="0070C0"/>
                </a:solidFill>
              </a:rPr>
              <a:t>   </a:t>
            </a:r>
            <a:r>
              <a:rPr lang="fi-FI" b="1" i="1" dirty="0" smtClean="0">
                <a:solidFill>
                  <a:srgbClr val="0070C0"/>
                </a:solidFill>
              </a:rPr>
              <a:t>että </a:t>
            </a:r>
            <a:r>
              <a:rPr lang="fi-FI" b="1" i="1" dirty="0" smtClean="0">
                <a:solidFill>
                  <a:srgbClr val="0070C0"/>
                </a:solidFill>
              </a:rPr>
              <a:t>islamin syntyyn</a:t>
            </a:r>
            <a:endParaRPr lang="fi-FI" b="1" i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25144"/>
            <a:ext cx="2217043" cy="161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10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i="1" dirty="0" smtClean="0"/>
              <a:t>JUUTALAISUUDEN HISTORIASTA</a:t>
            </a:r>
            <a:endParaRPr lang="fi-FI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i="1" dirty="0" smtClean="0">
                <a:solidFill>
                  <a:srgbClr val="0070C0"/>
                </a:solidFill>
              </a:rPr>
              <a:t>Kansan vaiheilla erityinen merkitys </a:t>
            </a:r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 Valittu kansa</a:t>
            </a:r>
          </a:p>
          <a:p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Luvattu maa: Jumalan Abrahamille osoittama </a:t>
            </a:r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maa</a:t>
            </a:r>
          </a:p>
          <a:p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Nälänhätä → Israelin kansa Egyptissä</a:t>
            </a:r>
          </a:p>
          <a:p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Mooseksen johdolla paluu → liitto (10 käskyä)</a:t>
            </a:r>
          </a:p>
          <a:p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Israelin kuningaskunta jakautui: Israel ja </a:t>
            </a:r>
            <a:r>
              <a:rPr lang="fi-FI" b="1" i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Juuda</a:t>
            </a:r>
            <a:r>
              <a:rPr lang="fi-FI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→ </a:t>
            </a:r>
            <a:r>
              <a:rPr lang="fi-FI" b="1" i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juudalaiset</a:t>
            </a:r>
            <a:endParaRPr lang="fi-FI" b="1" i="1" dirty="0" smtClean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endParaRPr lang="fi-FI" b="1" i="1" dirty="0" smtClean="0">
              <a:solidFill>
                <a:srgbClr val="0070C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5466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i="1" dirty="0"/>
              <a:t>JUUTALAISUUDEN HISTORIASTA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Muut maat ja Rooma valloittivat Israelin</a:t>
            </a:r>
          </a:p>
          <a:p>
            <a:r>
              <a:rPr lang="fi-FI" sz="28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Juutalaiset </a:t>
            </a:r>
            <a:r>
              <a:rPr lang="fi-FI" sz="2800" b="1" i="1" dirty="0">
                <a:solidFill>
                  <a:srgbClr val="0070C0"/>
                </a:solidFill>
                <a:sym typeface="Wingdings" panose="05000000000000000000" pitchFamily="2" charset="2"/>
              </a:rPr>
              <a:t>hajanaisina ilman omaa maata (diaspora)</a:t>
            </a:r>
          </a:p>
          <a:p>
            <a:r>
              <a:rPr lang="fi-FI" sz="2800" b="1" i="1" dirty="0">
                <a:solidFill>
                  <a:srgbClr val="0070C0"/>
                </a:solidFill>
                <a:sym typeface="Wingdings" panose="05000000000000000000" pitchFamily="2" charset="2"/>
              </a:rPr>
              <a:t>1948 YK:n päätöksellä perustettiin </a:t>
            </a:r>
            <a:r>
              <a:rPr lang="fi-FI" sz="28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Israel  → Lähi-idän kriisi</a:t>
            </a:r>
            <a:endParaRPr lang="fi-FI" sz="2800" b="1" i="1" dirty="0">
              <a:solidFill>
                <a:srgbClr val="0070C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056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/>
              <a:t>JUUTALAINEN OPPI</a:t>
            </a:r>
            <a:endParaRPr lang="fi-FI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 smtClean="0">
                <a:solidFill>
                  <a:srgbClr val="0070C0"/>
                </a:solidFill>
              </a:rPr>
              <a:t>Tärkein pyhä kirja on ______ = </a:t>
            </a:r>
            <a:r>
              <a:rPr lang="fi-FI" b="1" i="1" dirty="0" smtClean="0">
                <a:solidFill>
                  <a:srgbClr val="0070C0"/>
                </a:solidFill>
              </a:rPr>
              <a:t>_______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Muut </a:t>
            </a:r>
            <a:r>
              <a:rPr lang="fi-FI" b="1" i="1" dirty="0" smtClean="0">
                <a:solidFill>
                  <a:srgbClr val="0070C0"/>
                </a:solidFill>
              </a:rPr>
              <a:t>pyhät kirjat: Profeetat ja Kirjoitukset</a:t>
            </a:r>
          </a:p>
          <a:p>
            <a:r>
              <a:rPr lang="fi-FI" b="1" i="1" dirty="0" smtClean="0">
                <a:solidFill>
                  <a:srgbClr val="0070C0"/>
                </a:solidFill>
              </a:rPr>
              <a:t>Talmud selittää </a:t>
            </a:r>
            <a:r>
              <a:rPr lang="fi-FI" b="1" i="1" dirty="0" smtClean="0">
                <a:solidFill>
                  <a:srgbClr val="0070C0"/>
                </a:solidFill>
              </a:rPr>
              <a:t>Tooran </a:t>
            </a:r>
            <a:r>
              <a:rPr lang="fi-FI" b="1" i="1" dirty="0" smtClean="0">
                <a:solidFill>
                  <a:srgbClr val="0070C0"/>
                </a:solidFill>
              </a:rPr>
              <a:t>määräyksiä</a:t>
            </a:r>
          </a:p>
          <a:p>
            <a:pPr marL="68580" indent="0">
              <a:buNone/>
            </a:pPr>
            <a:endParaRPr lang="fi-FI" b="1" i="1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fi-FI" b="1" i="1" dirty="0" smtClean="0">
                <a:solidFill>
                  <a:srgbClr val="C00000"/>
                </a:solidFill>
              </a:rPr>
              <a:t>JUUTALAISEN USKON </a:t>
            </a:r>
          </a:p>
          <a:p>
            <a:pPr marL="68580" indent="0">
              <a:buNone/>
            </a:pPr>
            <a:r>
              <a:rPr lang="fi-FI" b="1" i="1" dirty="0" smtClean="0">
                <a:solidFill>
                  <a:srgbClr val="C00000"/>
                </a:solidFill>
              </a:rPr>
              <a:t>YDIN:</a:t>
            </a:r>
            <a:r>
              <a:rPr lang="fi-FI" b="1" i="1" dirty="0" smtClean="0">
                <a:solidFill>
                  <a:srgbClr val="0070C0"/>
                </a:solidFill>
              </a:rPr>
              <a:t> LAIN NOUDATTA-</a:t>
            </a:r>
          </a:p>
          <a:p>
            <a:pPr marL="68580" indent="0">
              <a:buNone/>
            </a:pPr>
            <a:r>
              <a:rPr lang="fi-FI" b="1" i="1" dirty="0" smtClean="0">
                <a:solidFill>
                  <a:srgbClr val="0070C0"/>
                </a:solidFill>
              </a:rPr>
              <a:t>MINEN</a:t>
            </a:r>
            <a:endParaRPr lang="fi-FI" b="1" i="1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3672408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59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/>
              <a:t>JUUTALAINEN OPPI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</a:rPr>
              <a:t>Yksi Jumala = </a:t>
            </a:r>
            <a:r>
              <a:rPr lang="fi-FI" b="1" dirty="0" smtClean="0">
                <a:solidFill>
                  <a:srgbClr val="0070C0"/>
                </a:solidFill>
              </a:rPr>
              <a:t>_________ (nimi pyhä, ei lausuta ääneen)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 smtClean="0">
                <a:solidFill>
                  <a:srgbClr val="0070C0"/>
                </a:solidFill>
              </a:rPr>
              <a:t>Taivaan ja maan luoja ja tuomari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Toorassa laki: 613 määräystä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Valittu kansa = </a:t>
            </a:r>
            <a:r>
              <a:rPr lang="fi-FI" b="1" dirty="0" smtClean="0">
                <a:solidFill>
                  <a:srgbClr val="0070C0"/>
                </a:solidFill>
              </a:rPr>
              <a:t>välittää ______________________</a:t>
            </a:r>
            <a:endParaRPr lang="fi-FI" b="1" dirty="0" smtClean="0">
              <a:solidFill>
                <a:srgbClr val="0070C0"/>
              </a:solidFill>
            </a:endParaRPr>
          </a:p>
          <a:p>
            <a:r>
              <a:rPr lang="fi-FI" b="1" dirty="0" smtClean="0">
                <a:solidFill>
                  <a:srgbClr val="0070C0"/>
                </a:solidFill>
              </a:rPr>
              <a:t>Messias-odotus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Messias = _______________</a:t>
            </a:r>
          </a:p>
          <a:p>
            <a:endParaRPr lang="fi-FI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280710"/>
            <a:ext cx="3081989" cy="2043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38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1" dirty="0" smtClean="0"/>
              <a:t>JUUTALAINEN ELÄMÄNTAPA</a:t>
            </a:r>
            <a:endParaRPr lang="fi-FI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b="1" i="1" dirty="0" smtClean="0">
                <a:solidFill>
                  <a:srgbClr val="0070C0"/>
                </a:solidFill>
              </a:rPr>
              <a:t>Ympärileikkaus: liiton merkki</a:t>
            </a:r>
          </a:p>
          <a:p>
            <a:r>
              <a:rPr lang="fi-FI" sz="3200" b="1" i="1" dirty="0" smtClean="0">
                <a:solidFill>
                  <a:srgbClr val="0070C0"/>
                </a:solidFill>
              </a:rPr>
              <a:t>Bar </a:t>
            </a:r>
            <a:r>
              <a:rPr lang="fi-FI" sz="3200" b="1" i="1" dirty="0" err="1" smtClean="0">
                <a:solidFill>
                  <a:srgbClr val="0070C0"/>
                </a:solidFill>
              </a:rPr>
              <a:t>mitsva/Bat</a:t>
            </a:r>
            <a:r>
              <a:rPr lang="fi-FI" sz="3200" b="1" i="1" dirty="0" smtClean="0">
                <a:solidFill>
                  <a:srgbClr val="0070C0"/>
                </a:solidFill>
              </a:rPr>
              <a:t> </a:t>
            </a:r>
            <a:r>
              <a:rPr lang="fi-FI" sz="3200" b="1" i="1" dirty="0" err="1" smtClean="0">
                <a:solidFill>
                  <a:srgbClr val="0070C0"/>
                </a:solidFill>
              </a:rPr>
              <a:t>mitsva</a:t>
            </a:r>
            <a:endParaRPr lang="fi-FI" sz="3200" b="1" i="1" dirty="0" smtClean="0">
              <a:solidFill>
                <a:srgbClr val="0070C0"/>
              </a:solidFill>
            </a:endParaRPr>
          </a:p>
          <a:p>
            <a:r>
              <a:rPr lang="fi-FI" sz="3200" b="1" i="1" dirty="0" smtClean="0">
                <a:solidFill>
                  <a:srgbClr val="0070C0"/>
                </a:solidFill>
              </a:rPr>
              <a:t>Sapatti</a:t>
            </a:r>
          </a:p>
          <a:p>
            <a:r>
              <a:rPr lang="fi-FI" sz="3200" b="1" i="1" dirty="0" smtClean="0">
                <a:solidFill>
                  <a:srgbClr val="0070C0"/>
                </a:solidFill>
              </a:rPr>
              <a:t>Synagoga = ________________</a:t>
            </a:r>
          </a:p>
          <a:p>
            <a:r>
              <a:rPr lang="fi-FI" sz="3200" b="1" i="1" dirty="0" err="1" smtClean="0">
                <a:solidFill>
                  <a:srgbClr val="0070C0"/>
                </a:solidFill>
              </a:rPr>
              <a:t>Košer</a:t>
            </a:r>
            <a:r>
              <a:rPr lang="fi-FI" sz="3200" b="1" i="1" dirty="0" smtClean="0">
                <a:solidFill>
                  <a:srgbClr val="0070C0"/>
                </a:solidFill>
              </a:rPr>
              <a:t> </a:t>
            </a:r>
            <a:r>
              <a:rPr lang="fi-FI" sz="3200" b="1" i="1" dirty="0" smtClean="0">
                <a:solidFill>
                  <a:srgbClr val="0070C0"/>
                </a:solidFill>
              </a:rPr>
              <a:t>= </a:t>
            </a:r>
            <a:r>
              <a:rPr lang="fi-FI" b="1" i="1" dirty="0" smtClean="0">
                <a:solidFill>
                  <a:srgbClr val="0070C0"/>
                </a:solidFill>
              </a:rPr>
              <a:t>_______________________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9144000" y="8101908"/>
            <a:ext cx="202171" cy="15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Kuvahaun tulos haulle turun synago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32560"/>
            <a:ext cx="3673293" cy="275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76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i="1" dirty="0" smtClean="0"/>
              <a:t>JUUTALAINEN JUHLAPERINNE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70C0"/>
                </a:solidFill>
              </a:rPr>
              <a:t>Uusivuosi syksyllä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Suuri sovintopäivä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Pääsiäinen keskeisin juhla</a:t>
            </a:r>
          </a:p>
          <a:p>
            <a:r>
              <a:rPr lang="fi-FI" b="1" dirty="0" smtClean="0">
                <a:solidFill>
                  <a:srgbClr val="0070C0"/>
                </a:solidFill>
              </a:rPr>
              <a:t>Lehtimajanjuhla</a:t>
            </a:r>
          </a:p>
          <a:p>
            <a:r>
              <a:rPr lang="fi-FI" b="1" dirty="0" err="1" smtClean="0">
                <a:solidFill>
                  <a:srgbClr val="0070C0"/>
                </a:solidFill>
              </a:rPr>
              <a:t>Hanukka-juhla</a:t>
            </a:r>
            <a:r>
              <a:rPr lang="fi-FI" b="1" dirty="0" smtClean="0">
                <a:solidFill>
                  <a:srgbClr val="0070C0"/>
                </a:solidFill>
              </a:rPr>
              <a:t>: 8-haarainen </a:t>
            </a:r>
          </a:p>
          <a:p>
            <a:pPr marL="68580" indent="0">
              <a:buNone/>
            </a:pPr>
            <a:r>
              <a:rPr lang="fi-FI" b="1" dirty="0">
                <a:solidFill>
                  <a:srgbClr val="0070C0"/>
                </a:solidFill>
              </a:rPr>
              <a:t> </a:t>
            </a:r>
            <a:r>
              <a:rPr lang="fi-FI" b="1" dirty="0" smtClean="0">
                <a:solidFill>
                  <a:srgbClr val="0070C0"/>
                </a:solidFill>
              </a:rPr>
              <a:t>   kynttelikkö</a:t>
            </a:r>
            <a:endParaRPr lang="fi-FI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300" y="2564904"/>
            <a:ext cx="2564805" cy="3623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79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232</TotalTime>
  <Words>231</Words>
  <Application>Microsoft Office PowerPoint</Application>
  <PresentationFormat>Bildspel på skärmen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Century Gothic</vt:lpstr>
      <vt:lpstr>Wingdings</vt:lpstr>
      <vt:lpstr>Wingdings 2</vt:lpstr>
      <vt:lpstr>Austin</vt:lpstr>
      <vt:lpstr>JUUTALAISUUS</vt:lpstr>
      <vt:lpstr>JUUTALAISUUDEN SYNTY</vt:lpstr>
      <vt:lpstr>JUUTALAISUUS TÄNÄÄN</vt:lpstr>
      <vt:lpstr>JUUTALAISUUDEN HISTORIASTA</vt:lpstr>
      <vt:lpstr>JUUTALAISUUDEN HISTORIASTA</vt:lpstr>
      <vt:lpstr>JUUTALAINEN OPPI</vt:lpstr>
      <vt:lpstr>JUUTALAINEN OPPI</vt:lpstr>
      <vt:lpstr>JUUTALAINEN ELÄMÄNTAPA</vt:lpstr>
      <vt:lpstr>JUUTALAINEN JUHLAPERINNE</vt:lpstr>
      <vt:lpstr>ANTISEMITISMI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JUUTALAISUUS</dc:title>
  <dc:creator>Rintanen Ari</dc:creator>
  <cp:lastModifiedBy>Rautio Marja</cp:lastModifiedBy>
  <cp:revision>23</cp:revision>
  <dcterms:created xsi:type="dcterms:W3CDTF">2015-04-13T06:48:39Z</dcterms:created>
  <dcterms:modified xsi:type="dcterms:W3CDTF">2018-04-12T06:31:29Z</dcterms:modified>
</cp:coreProperties>
</file>