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8" r:id="rId5"/>
    <p:sldId id="269" r:id="rId6"/>
    <p:sldId id="260" r:id="rId7"/>
    <p:sldId id="271" r:id="rId8"/>
    <p:sldId id="272" r:id="rId9"/>
    <p:sldId id="258" r:id="rId10"/>
    <p:sldId id="265" r:id="rId11"/>
    <p:sldId id="273" r:id="rId12"/>
    <p:sldId id="270" r:id="rId13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81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F573-5EFF-4044-AEA8-8CF34F46E7EF}" type="datetimeFigureOut">
              <a:rPr lang="fi-FI" smtClean="0"/>
              <a:t>19.4.2018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33817-9390-4559-9E05-AC2BB30378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3188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F573-5EFF-4044-AEA8-8CF34F46E7EF}" type="datetimeFigureOut">
              <a:rPr lang="fi-FI" smtClean="0"/>
              <a:t>19.4.2018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33817-9390-4559-9E05-AC2BB30378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182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F573-5EFF-4044-AEA8-8CF34F46E7EF}" type="datetimeFigureOut">
              <a:rPr lang="fi-FI" smtClean="0"/>
              <a:t>19.4.2018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33817-9390-4559-9E05-AC2BB30378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2510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F573-5EFF-4044-AEA8-8CF34F46E7EF}" type="datetimeFigureOut">
              <a:rPr lang="fi-FI" smtClean="0"/>
              <a:t>19.4.2018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33817-9390-4559-9E05-AC2BB30378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6537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F573-5EFF-4044-AEA8-8CF34F46E7EF}" type="datetimeFigureOut">
              <a:rPr lang="fi-FI" smtClean="0"/>
              <a:t>19.4.2018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33817-9390-4559-9E05-AC2BB30378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728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F573-5EFF-4044-AEA8-8CF34F46E7EF}" type="datetimeFigureOut">
              <a:rPr lang="fi-FI" smtClean="0"/>
              <a:t>19.4.2018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33817-9390-4559-9E05-AC2BB30378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5661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F573-5EFF-4044-AEA8-8CF34F46E7EF}" type="datetimeFigureOut">
              <a:rPr lang="fi-FI" smtClean="0"/>
              <a:t>19.4.2018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33817-9390-4559-9E05-AC2BB30378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078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F573-5EFF-4044-AEA8-8CF34F46E7EF}" type="datetimeFigureOut">
              <a:rPr lang="fi-FI" smtClean="0"/>
              <a:t>19.4.2018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33817-9390-4559-9E05-AC2BB30378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1710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F573-5EFF-4044-AEA8-8CF34F46E7EF}" type="datetimeFigureOut">
              <a:rPr lang="fi-FI" smtClean="0"/>
              <a:t>19.4.2018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33817-9390-4559-9E05-AC2BB30378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3468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F573-5EFF-4044-AEA8-8CF34F46E7EF}" type="datetimeFigureOut">
              <a:rPr lang="fi-FI" smtClean="0"/>
              <a:t>19.4.2018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33817-9390-4559-9E05-AC2BB30378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362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F573-5EFF-4044-AEA8-8CF34F46E7EF}" type="datetimeFigureOut">
              <a:rPr lang="fi-FI" smtClean="0"/>
              <a:t>19.4.2018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33817-9390-4559-9E05-AC2BB30378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2688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FF573-5EFF-4044-AEA8-8CF34F46E7EF}" type="datetimeFigureOut">
              <a:rPr lang="fi-FI" smtClean="0"/>
              <a:t>19.4.2018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33817-9390-4559-9E05-AC2BB30378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5738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1" i="1" dirty="0" smtClean="0">
                <a:solidFill>
                  <a:schemeClr val="accent3">
                    <a:lumMod val="50000"/>
                  </a:schemeClr>
                </a:solidFill>
              </a:rPr>
              <a:t>ISLAM</a:t>
            </a:r>
            <a:endParaRPr lang="fi-FI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i="1" dirty="0" smtClean="0">
                <a:solidFill>
                  <a:schemeClr val="accent3">
                    <a:lumMod val="50000"/>
                  </a:schemeClr>
                </a:solidFill>
              </a:rPr>
              <a:t>Nuorin ja toiseksi suurin uskonto</a:t>
            </a:r>
            <a:endParaRPr lang="fi-FI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2043"/>
            <a:ext cx="3600400" cy="2691299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40670"/>
            <a:ext cx="324036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29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i="1" dirty="0" smtClean="0">
                <a:solidFill>
                  <a:schemeClr val="accent3">
                    <a:lumMod val="50000"/>
                  </a:schemeClr>
                </a:solidFill>
              </a:rPr>
              <a:t>JIHAD</a:t>
            </a:r>
            <a:endParaRPr lang="fi-FI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i="1" dirty="0" smtClean="0"/>
              <a:t>Ihmisen on jatkuvasti kilvoiteltava hyvän elämän puolesta</a:t>
            </a:r>
          </a:p>
          <a:p>
            <a:r>
              <a:rPr lang="fi-FI" i="1" dirty="0" smtClean="0"/>
              <a:t>Kilvoittelusta käytetään nimeä </a:t>
            </a:r>
            <a:r>
              <a:rPr lang="fi-FI" i="1" dirty="0" err="1" smtClean="0"/>
              <a:t>Jihad</a:t>
            </a:r>
            <a:endParaRPr lang="fi-FI" i="1" dirty="0" smtClean="0"/>
          </a:p>
          <a:p>
            <a:r>
              <a:rPr lang="fi-FI" i="1" dirty="0" smtClean="0"/>
              <a:t>Islamin ulkoista puolustamista, tarvittaessa vaikka asein </a:t>
            </a:r>
            <a:r>
              <a:rPr lang="fi-FI" i="1" dirty="0" smtClean="0">
                <a:sym typeface="Wingdings" panose="05000000000000000000" pitchFamily="2" charset="2"/>
              </a:rPr>
              <a:t> pyhä sota</a:t>
            </a:r>
            <a:endParaRPr lang="fi-FI" i="1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4351555"/>
            <a:ext cx="4283968" cy="248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43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i="1" dirty="0" smtClean="0">
                <a:solidFill>
                  <a:schemeClr val="accent3">
                    <a:lumMod val="50000"/>
                  </a:schemeClr>
                </a:solidFill>
              </a:rPr>
              <a:t>ŠARIA</a:t>
            </a:r>
            <a:endParaRPr lang="fi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smtClean="0"/>
              <a:t>Sisältää Koraanin tulkintaa</a:t>
            </a:r>
          </a:p>
          <a:p>
            <a:r>
              <a:rPr lang="fi-FI" dirty="0" smtClean="0"/>
              <a:t>Sääntöjä ja ohjeita esim. rituaaleihin, pukeutumiseen, ruokailuun, miehen ja naisen tehtäviin</a:t>
            </a:r>
          </a:p>
          <a:p>
            <a:r>
              <a:rPr lang="fi-FI" dirty="0" err="1" smtClean="0"/>
              <a:t>Halal</a:t>
            </a:r>
            <a:r>
              <a:rPr lang="fi-FI" dirty="0" smtClean="0"/>
              <a:t>-ruoka puhdasta</a:t>
            </a:r>
          </a:p>
          <a:p>
            <a:r>
              <a:rPr lang="fi-FI" dirty="0" smtClean="0"/>
              <a:t>Erilaiset roolit</a:t>
            </a:r>
          </a:p>
          <a:p>
            <a:pPr lvl="1"/>
            <a:r>
              <a:rPr lang="fi-FI" dirty="0" smtClean="0"/>
              <a:t>Ei tekemisissä vastakkaisen sukupuolen kanssa kuin avioliitossa ja perheessä, ei kätellä tai katsota silmiin</a:t>
            </a:r>
          </a:p>
          <a:p>
            <a:pPr lvl="1"/>
            <a:r>
              <a:rPr lang="fi-FI" dirty="0" smtClean="0"/>
              <a:t>Koti ja perhe naisten aluetta</a:t>
            </a:r>
          </a:p>
          <a:p>
            <a:pPr lvl="1"/>
            <a:r>
              <a:rPr lang="fi-FI" dirty="0" smtClean="0"/>
              <a:t>Miehillä vastuu taloudesta ja asioista ulos päin</a:t>
            </a:r>
            <a:endParaRPr lang="fi-FI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3181" y="24760"/>
            <a:ext cx="3350819" cy="2036088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08" y="0"/>
            <a:ext cx="1550665" cy="155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92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i="1" u="sng" dirty="0" smtClean="0">
                <a:solidFill>
                  <a:schemeClr val="accent3">
                    <a:lumMod val="50000"/>
                  </a:schemeClr>
                </a:solidFill>
              </a:rPr>
              <a:t>ELÄMÄNKAARIJUHLAT</a:t>
            </a:r>
            <a:endParaRPr lang="fi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Nimenantojuhlassa ympärileikkaus</a:t>
            </a:r>
          </a:p>
          <a:p>
            <a:r>
              <a:rPr lang="fi-FI" dirty="0" smtClean="0"/>
              <a:t>Avioliitto</a:t>
            </a:r>
          </a:p>
          <a:p>
            <a:pPr lvl="1"/>
            <a:r>
              <a:rPr lang="fi-FI" dirty="0"/>
              <a:t>Miehet voivat avioitua juutalaisen tai kristityn kanssa</a:t>
            </a:r>
          </a:p>
          <a:p>
            <a:pPr lvl="1"/>
            <a:r>
              <a:rPr lang="fi-FI" dirty="0"/>
              <a:t>Naiset vain muslimin</a:t>
            </a:r>
          </a:p>
          <a:p>
            <a:pPr lvl="1"/>
            <a:r>
              <a:rPr lang="fi-FI" dirty="0"/>
              <a:t>Lapset kuuluvat aina isän sukuun ja </a:t>
            </a:r>
            <a:r>
              <a:rPr lang="fi-FI" dirty="0" smtClean="0"/>
              <a:t>uskontoon</a:t>
            </a:r>
          </a:p>
          <a:p>
            <a:r>
              <a:rPr lang="fi-FI" dirty="0" smtClean="0"/>
              <a:t>Hautajaiset</a:t>
            </a:r>
          </a:p>
          <a:p>
            <a:pPr lvl="1"/>
            <a:r>
              <a:rPr lang="fi-FI" dirty="0" smtClean="0"/>
              <a:t>Mahdollisimman pian kasvot kohti Mekkaa</a:t>
            </a:r>
          </a:p>
          <a:p>
            <a:pPr lvl="1"/>
            <a:r>
              <a:rPr lang="fi-FI" dirty="0" smtClean="0"/>
              <a:t>Vain miehet osallistuvat</a:t>
            </a:r>
          </a:p>
        </p:txBody>
      </p:sp>
    </p:spTree>
    <p:extLst>
      <p:ext uri="{BB962C8B-B14F-4D97-AF65-F5344CB8AC3E}">
        <p14:creationId xmlns:p14="http://schemas.microsoft.com/office/powerpoint/2010/main" val="62466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i="1" dirty="0" smtClean="0">
                <a:solidFill>
                  <a:schemeClr val="accent3">
                    <a:lumMod val="50000"/>
                  </a:schemeClr>
                </a:solidFill>
              </a:rPr>
              <a:t>ISLAM</a:t>
            </a:r>
            <a:endParaRPr lang="fi-FI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i="1" dirty="0" err="1" smtClean="0">
                <a:solidFill>
                  <a:schemeClr val="accent3">
                    <a:lumMod val="50000"/>
                  </a:schemeClr>
                </a:solidFill>
              </a:rPr>
              <a:t>Muslim</a:t>
            </a:r>
            <a:r>
              <a:rPr lang="fi-FI" i="1" dirty="0" smtClean="0">
                <a:solidFill>
                  <a:schemeClr val="accent3">
                    <a:lumMod val="50000"/>
                  </a:schemeClr>
                </a:solidFill>
              </a:rPr>
              <a:t> –sana </a:t>
            </a:r>
            <a:r>
              <a:rPr lang="fi-FI" i="1" dirty="0" smtClean="0"/>
              <a:t>= </a:t>
            </a:r>
          </a:p>
          <a:p>
            <a:r>
              <a:rPr lang="fi-FI" i="1" dirty="0" smtClean="0">
                <a:solidFill>
                  <a:schemeClr val="accent3">
                    <a:lumMod val="50000"/>
                  </a:schemeClr>
                </a:solidFill>
              </a:rPr>
              <a:t>Islam –sana = </a:t>
            </a:r>
          </a:p>
          <a:p>
            <a:r>
              <a:rPr lang="fi-FI" i="1" dirty="0" smtClean="0"/>
              <a:t>Kannattajia n. </a:t>
            </a:r>
            <a:r>
              <a:rPr lang="fi-FI" i="1" dirty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fi-FI" i="1" dirty="0" smtClean="0"/>
              <a:t> </a:t>
            </a:r>
            <a:r>
              <a:rPr lang="fi-FI" i="1" dirty="0" smtClean="0"/>
              <a:t>miljardia</a:t>
            </a:r>
          </a:p>
          <a:p>
            <a:r>
              <a:rPr lang="fi-FI" i="1" dirty="0" smtClean="0"/>
              <a:t>Syntyi 600-luvulla Arabian </a:t>
            </a:r>
            <a:r>
              <a:rPr lang="fi-FI" i="1" dirty="0" smtClean="0"/>
              <a:t>niemimaalla </a:t>
            </a:r>
            <a:r>
              <a:rPr lang="fi-FI" i="1" dirty="0" err="1"/>
              <a:t>M</a:t>
            </a:r>
            <a:r>
              <a:rPr lang="fi-FI" i="1" dirty="0" err="1" smtClean="0"/>
              <a:t>ekassa</a:t>
            </a:r>
            <a:endParaRPr lang="fi-FI" i="1" dirty="0" smtClean="0"/>
          </a:p>
          <a:p>
            <a:r>
              <a:rPr lang="fi-FI" i="1" dirty="0" smtClean="0"/>
              <a:t>Käyttävät Jumalasta nimeä Allah</a:t>
            </a:r>
          </a:p>
          <a:p>
            <a:r>
              <a:rPr lang="fi-FI" i="1" dirty="0">
                <a:solidFill>
                  <a:schemeClr val="accent3">
                    <a:lumMod val="50000"/>
                  </a:schemeClr>
                </a:solidFill>
              </a:rPr>
              <a:t>Pyhä </a:t>
            </a:r>
            <a:r>
              <a:rPr lang="fi-FI" i="1" dirty="0" smtClean="0">
                <a:solidFill>
                  <a:schemeClr val="accent3">
                    <a:lumMod val="50000"/>
                  </a:schemeClr>
                </a:solidFill>
              </a:rPr>
              <a:t>Kirja = </a:t>
            </a:r>
            <a:endParaRPr lang="fi-FI" i="1" dirty="0" smtClean="0"/>
          </a:p>
          <a:p>
            <a:r>
              <a:rPr lang="fi-FI" i="1" dirty="0" smtClean="0"/>
              <a:t>Perustaja Muhammad </a:t>
            </a:r>
            <a:r>
              <a:rPr lang="fi-FI" i="1" dirty="0" smtClean="0"/>
              <a:t>on profeetta eli Jumalan lähettiläs</a:t>
            </a:r>
            <a:endParaRPr lang="fi-FI" i="1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182" y="82451"/>
            <a:ext cx="2302818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i="1" dirty="0" smtClean="0">
                <a:solidFill>
                  <a:schemeClr val="accent3">
                    <a:lumMod val="50000"/>
                  </a:schemeClr>
                </a:solidFill>
              </a:rPr>
              <a:t>ISLAM</a:t>
            </a:r>
            <a:endParaRPr lang="fi-FI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i="1" dirty="0" smtClean="0"/>
              <a:t>Yksijumalainen uskonto eli monoteistinen</a:t>
            </a:r>
          </a:p>
          <a:p>
            <a:r>
              <a:rPr lang="fi-FI" i="1" dirty="0" smtClean="0"/>
              <a:t>Islamin kieli on arabia</a:t>
            </a:r>
          </a:p>
          <a:p>
            <a:r>
              <a:rPr lang="fi-FI" i="1" dirty="0" smtClean="0"/>
              <a:t>Uskotaan enkeleihin ja tuomiopäivään (toiset pääsevät paratiisiin ja toiset joutuvat helvettiin)</a:t>
            </a:r>
          </a:p>
          <a:p>
            <a:r>
              <a:rPr lang="fi-FI" i="1" dirty="0" smtClean="0"/>
              <a:t>Rukoushetket tärkeitä, vietetään mieluummin moskeijassa ja rukoillaan kääntyneinä Mekkaan, joka on Islamin pyhä kaupunki</a:t>
            </a:r>
          </a:p>
          <a:p>
            <a:endParaRPr lang="fi-FI" i="1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232" y="22982"/>
            <a:ext cx="1646312" cy="1646312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82"/>
            <a:ext cx="2125322" cy="159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2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i="1" dirty="0">
                <a:solidFill>
                  <a:schemeClr val="accent3">
                    <a:lumMod val="50000"/>
                  </a:schemeClr>
                </a:solidFill>
              </a:rPr>
              <a:t>ISLAM</a:t>
            </a:r>
            <a:endParaRPr lang="fi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Muhammed joutui muuttamaan Medinaan, profeetan kaupunkiin v. 622 jKr. → ensimmäinen uskonyhteisö eli </a:t>
            </a:r>
            <a:r>
              <a:rPr lang="fi-FI" dirty="0" err="1" smtClean="0"/>
              <a:t>umma</a:t>
            </a:r>
            <a:r>
              <a:rPr lang="fi-FI" dirty="0" smtClean="0"/>
              <a:t> ja ajanlaskun alku</a:t>
            </a:r>
          </a:p>
          <a:p>
            <a:r>
              <a:rPr lang="fi-FI" dirty="0" smtClean="0"/>
              <a:t>Muhammed laati islamin perusopit ja uskonelämän käytännöt</a:t>
            </a:r>
          </a:p>
          <a:p>
            <a:r>
              <a:rPr lang="fi-FI" dirty="0" smtClean="0"/>
              <a:t>V. 630 valloitti </a:t>
            </a:r>
            <a:r>
              <a:rPr lang="fi-FI" dirty="0" err="1" smtClean="0"/>
              <a:t>Mekan</a:t>
            </a:r>
            <a:r>
              <a:rPr lang="fi-FI" dirty="0" smtClean="0"/>
              <a:t> → </a:t>
            </a:r>
            <a:r>
              <a:rPr lang="fi-FI" dirty="0" err="1" smtClean="0"/>
              <a:t>Kaaban</a:t>
            </a:r>
            <a:r>
              <a:rPr lang="fi-FI" dirty="0" smtClean="0"/>
              <a:t> temppeli</a:t>
            </a:r>
          </a:p>
          <a:p>
            <a:r>
              <a:rPr lang="fi-FI" dirty="0" smtClean="0"/>
              <a:t>Muhammed kuoli</a:t>
            </a:r>
            <a:endParaRPr lang="fi-FI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339367"/>
            <a:ext cx="2699792" cy="151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94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i="1" dirty="0">
                <a:solidFill>
                  <a:schemeClr val="accent3">
                    <a:lumMod val="50000"/>
                  </a:schemeClr>
                </a:solidFill>
              </a:rPr>
              <a:t>ISLAM</a:t>
            </a:r>
            <a:endParaRPr lang="fi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Islam jakautui kahteen suuntaukseen</a:t>
            </a:r>
          </a:p>
          <a:p>
            <a:pPr lvl="1"/>
            <a:r>
              <a:rPr lang="fi-FI" dirty="0">
                <a:solidFill>
                  <a:schemeClr val="accent3">
                    <a:lumMod val="75000"/>
                  </a:schemeClr>
                </a:solidFill>
              </a:rPr>
              <a:t>Sunnalaisuus</a:t>
            </a:r>
            <a:r>
              <a:rPr lang="fi-FI" dirty="0"/>
              <a:t>: tärkeää Koraani ja sunna eli Muhammedin antama elämänmalli → Suurin islamilainen suuntaus (90%)</a:t>
            </a:r>
          </a:p>
          <a:p>
            <a:pPr lvl="1"/>
            <a:r>
              <a:rPr lang="fi-FI" dirty="0">
                <a:solidFill>
                  <a:schemeClr val="accent3">
                    <a:lumMod val="75000"/>
                  </a:schemeClr>
                </a:solidFill>
              </a:rPr>
              <a:t>Šiialaisuus: </a:t>
            </a:r>
            <a:r>
              <a:rPr lang="fi-FI" dirty="0"/>
              <a:t>johtajien tehtävänä tulkita Koraania ja soveltaa sitä eri tilanteisiin → johtajaksi valittiin Muhammedin serkku Ali (10</a:t>
            </a:r>
            <a:r>
              <a:rPr lang="fi-FI" dirty="0" smtClean="0"/>
              <a:t>%)</a:t>
            </a:r>
          </a:p>
          <a:p>
            <a:r>
              <a:rPr lang="fi-FI" dirty="0"/>
              <a:t>Levisi nopeasti ja vaikutti eurooppalaiseen </a:t>
            </a:r>
            <a:r>
              <a:rPr lang="fi-FI" dirty="0" smtClean="0"/>
              <a:t>kulttuuriin</a:t>
            </a:r>
          </a:p>
        </p:txBody>
      </p:sp>
    </p:spTree>
    <p:extLst>
      <p:ext uri="{BB962C8B-B14F-4D97-AF65-F5344CB8AC3E}">
        <p14:creationId xmlns:p14="http://schemas.microsoft.com/office/powerpoint/2010/main" val="361694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i="1" u="sng" dirty="0" smtClean="0">
                <a:solidFill>
                  <a:schemeClr val="accent3">
                    <a:lumMod val="50000"/>
                  </a:schemeClr>
                </a:solidFill>
              </a:rPr>
              <a:t>USKON </a:t>
            </a:r>
            <a:r>
              <a:rPr lang="fi-FI" b="1" i="1" u="sng" dirty="0" smtClean="0">
                <a:solidFill>
                  <a:schemeClr val="accent3">
                    <a:lumMod val="50000"/>
                  </a:schemeClr>
                </a:solidFill>
              </a:rPr>
              <a:t>VIISI </a:t>
            </a:r>
            <a:r>
              <a:rPr lang="fi-FI" b="1" i="1" u="sng" dirty="0" smtClean="0">
                <a:solidFill>
                  <a:schemeClr val="accent3">
                    <a:lumMod val="50000"/>
                  </a:schemeClr>
                </a:solidFill>
              </a:rPr>
              <a:t>PERUSPILARIA</a:t>
            </a:r>
            <a:endParaRPr lang="fi-FI" b="1" i="1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i="1" dirty="0" smtClean="0"/>
              <a:t>Uskontunnustus</a:t>
            </a:r>
            <a:endParaRPr lang="fi-FI" i="1" dirty="0" smtClean="0"/>
          </a:p>
          <a:p>
            <a:pPr lvl="1"/>
            <a:r>
              <a:rPr lang="fi-FI" i="1" dirty="0" smtClean="0"/>
              <a:t>”Ei </a:t>
            </a:r>
            <a:r>
              <a:rPr lang="fi-FI" i="1" dirty="0" smtClean="0"/>
              <a:t>ole muuta herraa kuin Jumala ja </a:t>
            </a:r>
            <a:r>
              <a:rPr lang="fi-FI" i="1" dirty="0" smtClean="0"/>
              <a:t>Muhammed </a:t>
            </a:r>
            <a:r>
              <a:rPr lang="fi-FI" i="1" dirty="0" smtClean="0"/>
              <a:t>on hänen </a:t>
            </a:r>
            <a:r>
              <a:rPr lang="fi-FI" i="1" dirty="0" smtClean="0"/>
              <a:t>profeettansa”</a:t>
            </a:r>
          </a:p>
          <a:p>
            <a:pPr lvl="1"/>
            <a:r>
              <a:rPr lang="fi-FI" i="1" dirty="0" smtClean="0"/>
              <a:t>Allah tuomitsee paratiisiin tai helvettiin</a:t>
            </a:r>
            <a:endParaRPr lang="fi-FI" i="1" dirty="0" smtClean="0"/>
          </a:p>
          <a:p>
            <a:r>
              <a:rPr lang="fi-FI" i="1" dirty="0" smtClean="0"/>
              <a:t>Rukous</a:t>
            </a:r>
          </a:p>
          <a:p>
            <a:pPr lvl="1"/>
            <a:r>
              <a:rPr lang="fi-FI" i="1" dirty="0" smtClean="0"/>
              <a:t>Suoritetaan viisi kertaa päivässä kumartaen Mekkaan</a:t>
            </a:r>
          </a:p>
          <a:p>
            <a:pPr lvl="1"/>
            <a:r>
              <a:rPr lang="fi-FI" i="1" dirty="0" smtClean="0"/>
              <a:t>Rukousmatto</a:t>
            </a:r>
          </a:p>
          <a:p>
            <a:pPr lvl="1"/>
            <a:r>
              <a:rPr lang="fi-FI" i="1" dirty="0" smtClean="0"/>
              <a:t>Moskeijassa johtaa imaami</a:t>
            </a:r>
            <a:endParaRPr lang="fi-FI" i="1" dirty="0" smtClean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4461390"/>
            <a:ext cx="3598128" cy="239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0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i="1" u="sng" dirty="0" smtClean="0">
                <a:solidFill>
                  <a:schemeClr val="accent3">
                    <a:lumMod val="50000"/>
                  </a:schemeClr>
                </a:solidFill>
              </a:rPr>
              <a:t>USKON </a:t>
            </a:r>
            <a:r>
              <a:rPr lang="fi-FI" b="1" i="1" u="sng" dirty="0" smtClean="0">
                <a:solidFill>
                  <a:schemeClr val="accent3">
                    <a:lumMod val="50000"/>
                  </a:schemeClr>
                </a:solidFill>
              </a:rPr>
              <a:t>VIISI </a:t>
            </a:r>
            <a:r>
              <a:rPr lang="fi-FI" b="1" i="1" u="sng" dirty="0" smtClean="0">
                <a:solidFill>
                  <a:schemeClr val="accent3">
                    <a:lumMod val="50000"/>
                  </a:schemeClr>
                </a:solidFill>
              </a:rPr>
              <a:t>PERUSPILARIA</a:t>
            </a:r>
            <a:endParaRPr lang="fi-FI" b="1" i="1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i="1" dirty="0" smtClean="0"/>
              <a:t>Almuvero</a:t>
            </a:r>
          </a:p>
          <a:p>
            <a:pPr lvl="1"/>
            <a:r>
              <a:rPr lang="fi-FI" i="1" dirty="0" smtClean="0"/>
              <a:t>Tuloista ja omaisuudesta 2,5% vähävaraisille</a:t>
            </a:r>
            <a:endParaRPr lang="fi-FI" i="1" dirty="0" smtClean="0"/>
          </a:p>
          <a:p>
            <a:r>
              <a:rPr lang="fi-FI" i="1" dirty="0" smtClean="0"/>
              <a:t>Paasto</a:t>
            </a:r>
          </a:p>
          <a:p>
            <a:pPr lvl="1"/>
            <a:r>
              <a:rPr lang="fi-FI" i="1" dirty="0" smtClean="0"/>
              <a:t>Pidättäytyminen ruoasta, juomasta, tupakasta ja seksuaalisesta kanssakäymisestä</a:t>
            </a:r>
          </a:p>
          <a:p>
            <a:pPr lvl="1"/>
            <a:r>
              <a:rPr lang="fi-FI" i="1" dirty="0" smtClean="0"/>
              <a:t>Opiskellaan Koraania</a:t>
            </a:r>
          </a:p>
          <a:p>
            <a:pPr lvl="1"/>
            <a:r>
              <a:rPr lang="fi-FI" i="1" dirty="0" smtClean="0"/>
              <a:t>Ramadan-kuukauden ajan päivisin</a:t>
            </a:r>
          </a:p>
          <a:p>
            <a:pPr lvl="1"/>
            <a:r>
              <a:rPr lang="fi-FI" i="1" dirty="0" smtClean="0"/>
              <a:t>Paaston loputtua ’id </a:t>
            </a:r>
            <a:r>
              <a:rPr lang="fi-FI" i="1" dirty="0" err="1" smtClean="0"/>
              <a:t>al-fitr</a:t>
            </a:r>
            <a:r>
              <a:rPr lang="fi-FI" i="1" dirty="0" smtClean="0"/>
              <a:t> -juhla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3" y="4014193"/>
            <a:ext cx="2843808" cy="284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1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i="1" u="sng" dirty="0" smtClean="0">
                <a:solidFill>
                  <a:schemeClr val="accent3">
                    <a:lumMod val="50000"/>
                  </a:schemeClr>
                </a:solidFill>
              </a:rPr>
              <a:t>USKON </a:t>
            </a:r>
            <a:r>
              <a:rPr lang="fi-FI" b="1" i="1" u="sng" dirty="0" smtClean="0">
                <a:solidFill>
                  <a:schemeClr val="accent3">
                    <a:lumMod val="50000"/>
                  </a:schemeClr>
                </a:solidFill>
              </a:rPr>
              <a:t>VIISI </a:t>
            </a:r>
            <a:r>
              <a:rPr lang="fi-FI" b="1" i="1" u="sng" dirty="0" smtClean="0">
                <a:solidFill>
                  <a:schemeClr val="accent3">
                    <a:lumMod val="50000"/>
                  </a:schemeClr>
                </a:solidFill>
              </a:rPr>
              <a:t>PERUSPILARIA</a:t>
            </a:r>
            <a:endParaRPr lang="fi-FI" b="1" i="1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i="1" dirty="0" smtClean="0"/>
              <a:t>Pyhiinvaellus</a:t>
            </a:r>
          </a:p>
          <a:p>
            <a:pPr lvl="1"/>
            <a:r>
              <a:rPr lang="fi-FI" i="1" dirty="0" smtClean="0"/>
              <a:t>Kerran elämässä Mekkaan</a:t>
            </a:r>
          </a:p>
          <a:p>
            <a:pPr lvl="1"/>
            <a:r>
              <a:rPr lang="fi-FI" i="1" dirty="0" smtClean="0"/>
              <a:t>Valkoiset vaatteet tasa-arvon vuoksi</a:t>
            </a:r>
          </a:p>
          <a:p>
            <a:pPr lvl="1"/>
            <a:r>
              <a:rPr lang="fi-FI" i="1" dirty="0" err="1" smtClean="0"/>
              <a:t>Kaaban</a:t>
            </a:r>
            <a:r>
              <a:rPr lang="fi-FI" i="1" dirty="0" smtClean="0"/>
              <a:t> temppelin kiertäminen</a:t>
            </a:r>
          </a:p>
          <a:p>
            <a:pPr lvl="1"/>
            <a:r>
              <a:rPr lang="fi-FI" i="1" dirty="0" smtClean="0"/>
              <a:t>’id </a:t>
            </a:r>
            <a:r>
              <a:rPr lang="fi-FI" i="1" dirty="0" err="1" smtClean="0"/>
              <a:t>al-adha</a:t>
            </a:r>
            <a:r>
              <a:rPr lang="fi-FI" i="1" dirty="0" smtClean="0"/>
              <a:t> eli uhrijuhla</a:t>
            </a:r>
          </a:p>
          <a:p>
            <a:pPr lvl="1"/>
            <a:endParaRPr lang="fi-FI" i="1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021" y="3717032"/>
            <a:ext cx="4176819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87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i="1" dirty="0" smtClean="0">
                <a:solidFill>
                  <a:schemeClr val="accent3">
                    <a:lumMod val="50000"/>
                  </a:schemeClr>
                </a:solidFill>
              </a:rPr>
              <a:t>KORAANI</a:t>
            </a:r>
            <a:endParaRPr lang="fi-FI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i="1" dirty="0" smtClean="0"/>
              <a:t>Pyhä eli taivaallinen kirja ja myös pyhä esine</a:t>
            </a:r>
          </a:p>
          <a:p>
            <a:r>
              <a:rPr lang="fi-FI" i="1" dirty="0" smtClean="0"/>
              <a:t>Sisältää Muhammedin taivaasta saaman arabiankielisen sanoman</a:t>
            </a:r>
          </a:p>
          <a:p>
            <a:r>
              <a:rPr lang="fi-FI" i="1" dirty="0" smtClean="0"/>
              <a:t>Koraanissa </a:t>
            </a:r>
            <a:r>
              <a:rPr lang="fi-FI" i="1" dirty="0" smtClean="0"/>
              <a:t>on 114 suuraa eli </a:t>
            </a:r>
            <a:r>
              <a:rPr lang="fi-FI" i="1" dirty="0" smtClean="0"/>
              <a:t>lukua</a:t>
            </a:r>
            <a:endParaRPr lang="fi-FI" i="1" dirty="0" smtClean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116" y="3841437"/>
            <a:ext cx="4207768" cy="304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7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368</Words>
  <Application>Microsoft Office PowerPoint</Application>
  <PresentationFormat>Bildspel på skärmen (4:3)</PresentationFormat>
  <Paragraphs>72</Paragraphs>
  <Slides>12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Office-teema</vt:lpstr>
      <vt:lpstr>ISLAM</vt:lpstr>
      <vt:lpstr>ISLAM</vt:lpstr>
      <vt:lpstr>ISLAM</vt:lpstr>
      <vt:lpstr>ISLAM</vt:lpstr>
      <vt:lpstr>ISLAM</vt:lpstr>
      <vt:lpstr>USKON VIISI PERUSPILARIA</vt:lpstr>
      <vt:lpstr>USKON VIISI PERUSPILARIA</vt:lpstr>
      <vt:lpstr>USKON VIISI PERUSPILARIA</vt:lpstr>
      <vt:lpstr>KORAANI</vt:lpstr>
      <vt:lpstr>JIHAD</vt:lpstr>
      <vt:lpstr>ŠARIA</vt:lpstr>
      <vt:lpstr>ELÄMÄNKAARIJUHLAT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ISLAM</dc:title>
  <dc:creator>Rintanen Ari</dc:creator>
  <cp:lastModifiedBy>Rautio Marja</cp:lastModifiedBy>
  <cp:revision>18</cp:revision>
  <dcterms:created xsi:type="dcterms:W3CDTF">2014-01-17T09:26:39Z</dcterms:created>
  <dcterms:modified xsi:type="dcterms:W3CDTF">2018-04-19T12:25:52Z</dcterms:modified>
</cp:coreProperties>
</file>