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8" r:id="rId2"/>
    <p:sldId id="259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2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40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365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8389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646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39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53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44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3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7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7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8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8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1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4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0C9B5C-D25E-4A2D-A354-6D1E4C4F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Lapsettomuus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974C61-92BE-4EDD-B459-C66FC04EF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351929"/>
            <a:ext cx="4396338" cy="576262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Tahaton lapsettomuus (15% kaikista pariskunnista)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1E93CA-2990-4DE1-8685-9F52C5114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1928191"/>
            <a:ext cx="4396339" cy="4328147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Primaarinen lapsettomuus</a:t>
            </a:r>
            <a:r>
              <a:rPr lang="fi-FI" dirty="0">
                <a:solidFill>
                  <a:schemeClr val="bg1"/>
                </a:solidFill>
              </a:rPr>
              <a:t>: lapsettomuus ilman aikaisempia raskauksia.</a:t>
            </a:r>
          </a:p>
          <a:p>
            <a:r>
              <a:rPr lang="fi-FI" b="1" dirty="0">
                <a:solidFill>
                  <a:schemeClr val="bg1"/>
                </a:solidFill>
              </a:rPr>
              <a:t>Sekundaarinen lapsettomuus</a:t>
            </a:r>
            <a:r>
              <a:rPr lang="fi-FI" dirty="0">
                <a:solidFill>
                  <a:schemeClr val="bg1"/>
                </a:solidFill>
              </a:rPr>
              <a:t>: lapsettomuus aikaisemmista raskauksista huolimatta.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Kummassakaan tapauksessa raskaus ei ala.</a:t>
            </a:r>
          </a:p>
          <a:p>
            <a:r>
              <a:rPr lang="fi-FI" b="1" dirty="0">
                <a:solidFill>
                  <a:schemeClr val="bg1"/>
                </a:solidFill>
              </a:rPr>
              <a:t>Olosuhteiden aiheuttama lapsettomuus</a:t>
            </a:r>
            <a:r>
              <a:rPr lang="fi-FI" dirty="0">
                <a:solidFill>
                  <a:schemeClr val="bg1"/>
                </a:solidFill>
              </a:rPr>
              <a:t>: Toive lapsesta, mutta sopivaa partneria tai halua/mahdollisuutta adoptoida ei ole.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B7CE9A-47F7-4B9C-8732-C94EDC4E2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351929"/>
            <a:ext cx="4396339" cy="576262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Harkittu lapsettomuus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53B6225-B2E1-4AC3-90D6-79EAE7145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1928191"/>
            <a:ext cx="4396339" cy="432814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Henkilökohtainen valinta olla hankkimatta lapsia.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8301568-39F9-413A-B99B-BBE69264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18" y="2752459"/>
            <a:ext cx="6097253" cy="381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4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512BF3-3B62-4A9C-B50E-A54CA499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Miesten lapsettomuuden syyt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0BBADF-096B-4259-82B5-12314612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7252"/>
            <a:ext cx="9551436" cy="5035826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Suuri osa miesten hedelmättömyydestä johtuu siittiöiden harvalukuisuudesta, hidasliikkeisyydestä tai epämuotoisuudesta</a:t>
            </a:r>
          </a:p>
          <a:p>
            <a:r>
              <a:rPr lang="fi-FI" dirty="0">
                <a:solidFill>
                  <a:schemeClr val="bg1"/>
                </a:solidFill>
              </a:rPr>
              <a:t>Näistä suuri osa johtuu useimmiten tulehduksien jälkitiloista tai muista sairauksista.</a:t>
            </a:r>
          </a:p>
          <a:p>
            <a:r>
              <a:rPr lang="fi-FI" dirty="0">
                <a:solidFill>
                  <a:schemeClr val="bg1"/>
                </a:solidFill>
              </a:rPr>
              <a:t>Seksuaaliset häiriöt kuten impotenssi voivat olla lapsettomuuden taustalla. </a:t>
            </a:r>
          </a:p>
          <a:p>
            <a:r>
              <a:rPr lang="fi-FI" dirty="0">
                <a:solidFill>
                  <a:schemeClr val="bg1"/>
                </a:solidFill>
              </a:rPr>
              <a:t>Myös tupakointi ja liiallinen alkoholin käyttö altistavat lapsettomuudelle.</a:t>
            </a:r>
          </a:p>
          <a:p>
            <a:r>
              <a:rPr lang="fi-FI" dirty="0">
                <a:solidFill>
                  <a:schemeClr val="bg1"/>
                </a:solidFill>
              </a:rPr>
              <a:t>Muita syitä esimerkiksi korkea ikä, ylipaino ja sukupuolitaudit.</a:t>
            </a:r>
          </a:p>
          <a:p>
            <a:r>
              <a:rPr lang="fi-FI" dirty="0">
                <a:solidFill>
                  <a:schemeClr val="bg1"/>
                </a:solidFill>
              </a:rPr>
              <a:t>Yleinen terveydentila ja mahdolliset lääkkeet voivat myös vaikuttaa lapsettomuuteen.</a:t>
            </a:r>
          </a:p>
        </p:txBody>
      </p:sp>
    </p:spTree>
    <p:extLst>
      <p:ext uri="{BB962C8B-B14F-4D97-AF65-F5344CB8AC3E}">
        <p14:creationId xmlns:p14="http://schemas.microsoft.com/office/powerpoint/2010/main" val="70943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4891C-FC5C-46BD-AF59-5167A08A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Naisten lapsettomuuden syyt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4DB5B4-F32D-46E5-A6C0-B89E0C0C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10231438" cy="529590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Suurimpia syitä naisten lapsettomuudelle ovat erilaiset sairaudet ja häiriöt esim.</a:t>
            </a:r>
          </a:p>
          <a:p>
            <a:r>
              <a:rPr lang="fi-FI" dirty="0">
                <a:solidFill>
                  <a:schemeClr val="bg1"/>
                </a:solidFill>
              </a:rPr>
              <a:t>Ovulaatiohäiriöt (n.30%)</a:t>
            </a:r>
          </a:p>
          <a:p>
            <a:r>
              <a:rPr lang="fi-FI" dirty="0">
                <a:solidFill>
                  <a:schemeClr val="bg1"/>
                </a:solidFill>
              </a:rPr>
              <a:t> Munajohdinvauriot (n.15%) </a:t>
            </a:r>
          </a:p>
          <a:p>
            <a:r>
              <a:rPr lang="fi-FI" dirty="0">
                <a:solidFill>
                  <a:schemeClr val="bg1"/>
                </a:solidFill>
              </a:rPr>
              <a:t> Endometrioosi (n. 15%)</a:t>
            </a:r>
          </a:p>
          <a:p>
            <a:r>
              <a:rPr lang="fi-FI" dirty="0">
                <a:solidFill>
                  <a:schemeClr val="bg1"/>
                </a:solidFill>
              </a:rPr>
              <a:t>Muita </a:t>
            </a:r>
            <a:r>
              <a:rPr lang="fi-FI">
                <a:solidFill>
                  <a:schemeClr val="bg1"/>
                </a:solidFill>
              </a:rPr>
              <a:t>syitä esimerkiksi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Liiallinen liikunta ja  stressi </a:t>
            </a:r>
          </a:p>
          <a:p>
            <a:r>
              <a:rPr lang="fi-FI" dirty="0">
                <a:solidFill>
                  <a:schemeClr val="bg1"/>
                </a:solidFill>
              </a:rPr>
              <a:t>Yli- tai alipaino ja syömishäiriöt</a:t>
            </a:r>
          </a:p>
          <a:p>
            <a:r>
              <a:rPr lang="fi-FI" dirty="0">
                <a:solidFill>
                  <a:schemeClr val="bg1"/>
                </a:solidFill>
              </a:rPr>
              <a:t>Tulehdukset ja sukupuolitaudit</a:t>
            </a:r>
          </a:p>
          <a:p>
            <a:pPr lvl="1"/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8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F1D3AD-D934-4A36-AA45-C5F0A29A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2341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Lapsettomuuden hoitokeinot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09A495-6899-4A6B-842C-F0737F99D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0192217" cy="4195763"/>
          </a:xfrm>
        </p:spPr>
        <p:txBody>
          <a:bodyPr/>
          <a:lstStyle/>
          <a:p>
            <a:pPr marL="0" indent="0">
              <a:buNone/>
            </a:pPr>
            <a:r>
              <a:rPr lang="fi-FI" sz="2000" u="sng" dirty="0">
                <a:solidFill>
                  <a:schemeClr val="bg1"/>
                </a:solidFill>
              </a:rPr>
              <a:t>Ovulaation induktio</a:t>
            </a:r>
            <a:r>
              <a:rPr lang="fi-FI" sz="2000" dirty="0">
                <a:solidFill>
                  <a:schemeClr val="bg1"/>
                </a:solidFill>
              </a:rPr>
              <a:t>: lääkehoito ovulaation edesauttamiseen</a:t>
            </a:r>
          </a:p>
          <a:p>
            <a:pPr marL="0" indent="0">
              <a:buNone/>
            </a:pPr>
            <a:r>
              <a:rPr lang="fi-FI" sz="2000" u="sng" dirty="0">
                <a:solidFill>
                  <a:schemeClr val="bg1"/>
                </a:solidFill>
              </a:rPr>
              <a:t>Inseminaatio eli keinohedelmöitys:</a:t>
            </a:r>
            <a:r>
              <a:rPr lang="fi-FI" sz="2000" dirty="0">
                <a:solidFill>
                  <a:schemeClr val="bg1"/>
                </a:solidFill>
              </a:rPr>
              <a:t> Siittiöt ruiskutetaan naisen kohtuun, voidaan toteuttaa miehen omilla tai lahjoitetuilla siittiöillä, ja voidaan toteuttaa yhtäaikaisesti ovulaation induktion kanssa.</a:t>
            </a:r>
          </a:p>
          <a:p>
            <a:pPr marL="0" indent="0">
              <a:buNone/>
            </a:pPr>
            <a:r>
              <a:rPr lang="fi-FI" sz="2000" u="sng" dirty="0">
                <a:solidFill>
                  <a:schemeClr val="bg1"/>
                </a:solidFill>
              </a:rPr>
              <a:t>IVF eli koeputkihedelmöityshoito:</a:t>
            </a:r>
            <a:r>
              <a:rPr lang="fi-FI" sz="2000" dirty="0">
                <a:solidFill>
                  <a:schemeClr val="bg1"/>
                </a:solidFill>
              </a:rPr>
              <a:t> Munarakkuloiden kasvua edesautetaan ihon alle pistettävän FSH-hormonin avulla. Munasolut otetaan talteen munasolujen keräyksessä ja myöhemmin hedelmöitetään pestyillä siittiöillä.</a:t>
            </a:r>
          </a:p>
          <a:p>
            <a:pPr marL="0" indent="0">
              <a:buNone/>
            </a:pPr>
            <a:r>
              <a:rPr lang="fi-FI" sz="2000" u="sng" dirty="0">
                <a:solidFill>
                  <a:schemeClr val="bg1"/>
                </a:solidFill>
              </a:rPr>
              <a:t>Kirurgiset hoidot: 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</a:rPr>
              <a:t>Endometrioositapauksien hoito kirurgisella toimenpiteellä jossa endometrioosipesäkkeitä poistetaan  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1"/>
                </a:solidFill>
              </a:rPr>
              <a:t>Munanjohdinvaurioita voidaan myös hoitaa kirurgisilla hoidoilla</a:t>
            </a:r>
          </a:p>
          <a:p>
            <a:pPr marL="0" indent="0">
              <a:buNone/>
            </a:pPr>
            <a:endParaRPr lang="fi-FI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7C37DE-72CC-484D-885C-857DEE520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45035" y="2235386"/>
            <a:ext cx="1057835" cy="420024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8705D6A-E65A-4AE7-9D7F-2DDFD225331E}"/>
              </a:ext>
            </a:extLst>
          </p:cNvPr>
          <p:cNvSpPr txBox="1"/>
          <p:nvPr/>
        </p:nvSpPr>
        <p:spPr>
          <a:xfrm>
            <a:off x="918581" y="1470909"/>
            <a:ext cx="1108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Lapsettomuuden hoitokeinot vaihtelevat lapsettomuuden syystä riippuen</a:t>
            </a:r>
          </a:p>
        </p:txBody>
      </p:sp>
    </p:spTree>
    <p:extLst>
      <p:ext uri="{BB962C8B-B14F-4D97-AF65-F5344CB8AC3E}">
        <p14:creationId xmlns:p14="http://schemas.microsoft.com/office/powerpoint/2010/main" val="927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E581CD5-AA9A-45C7-A659-636813AD0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/>
          <a:stretch/>
        </p:blipFill>
        <p:spPr>
          <a:xfrm>
            <a:off x="1524937" y="114300"/>
            <a:ext cx="91421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52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Mukautettu 1">
      <a:dk1>
        <a:sysClr val="windowText" lastClr="000000"/>
      </a:dk1>
      <a:lt1>
        <a:sysClr val="window" lastClr="FFFFFF"/>
      </a:lt1>
      <a:dk2>
        <a:srgbClr val="EBEBEB"/>
      </a:dk2>
      <a:lt2>
        <a:srgbClr val="EBEBEB"/>
      </a:lt2>
      <a:accent1>
        <a:srgbClr val="F9C5E0"/>
      </a:accent1>
      <a:accent2>
        <a:srgbClr val="F9D8E2"/>
      </a:accent2>
      <a:accent3>
        <a:srgbClr val="F9C5E0"/>
      </a:accent3>
      <a:accent4>
        <a:srgbClr val="F9DFD8"/>
      </a:accent4>
      <a:accent5>
        <a:srgbClr val="F48CC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158</TotalTime>
  <Words>248</Words>
  <Application>Microsoft Office PowerPoint</Application>
  <PresentationFormat>Laajakuva</PresentationFormat>
  <Paragraphs>33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Ioni</vt:lpstr>
      <vt:lpstr>Lapsettomuus</vt:lpstr>
      <vt:lpstr>Miesten lapsettomuuden syyt</vt:lpstr>
      <vt:lpstr>Naisten lapsettomuuden syyt</vt:lpstr>
      <vt:lpstr>Lapsettomuuden hoitokeinot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Lapsettomuus</dc:title>
  <dc:creator>Mila Borg</dc:creator>
  <cp:lastModifiedBy>Mila Borg</cp:lastModifiedBy>
  <cp:revision>15</cp:revision>
  <dcterms:created xsi:type="dcterms:W3CDTF">2019-09-03T12:19:49Z</dcterms:created>
  <dcterms:modified xsi:type="dcterms:W3CDTF">2019-09-11T07:13:19Z</dcterms:modified>
</cp:coreProperties>
</file>