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07" r:id="rId2"/>
    <p:sldId id="300" r:id="rId3"/>
    <p:sldId id="299" r:id="rId4"/>
    <p:sldId id="298" r:id="rId5"/>
    <p:sldId id="296" r:id="rId6"/>
    <p:sldId id="297" r:id="rId7"/>
    <p:sldId id="305" r:id="rId8"/>
    <p:sldId id="306" r:id="rId9"/>
    <p:sldId id="287" r:id="rId10"/>
    <p:sldId id="288" r:id="rId11"/>
    <p:sldId id="289" r:id="rId12"/>
    <p:sldId id="291" r:id="rId13"/>
    <p:sldId id="292" r:id="rId14"/>
    <p:sldId id="293" r:id="rId15"/>
    <p:sldId id="294" r:id="rId16"/>
    <p:sldId id="295" r:id="rId17"/>
    <p:sldId id="267" r:id="rId18"/>
    <p:sldId id="264" r:id="rId19"/>
    <p:sldId id="266" r:id="rId20"/>
    <p:sldId id="271" r:id="rId21"/>
    <p:sldId id="273" r:id="rId22"/>
    <p:sldId id="274" r:id="rId23"/>
    <p:sldId id="275" r:id="rId24"/>
    <p:sldId id="303" r:id="rId25"/>
    <p:sldId id="304" r:id="rId26"/>
    <p:sldId id="308" r:id="rId27"/>
    <p:sldId id="309" r:id="rId28"/>
    <p:sldId id="276" r:id="rId29"/>
    <p:sldId id="310" r:id="rId30"/>
    <p:sldId id="311" r:id="rId31"/>
    <p:sldId id="312" r:id="rId32"/>
    <p:sldId id="301" r:id="rId33"/>
    <p:sldId id="283" r:id="rId34"/>
    <p:sldId id="284" r:id="rId35"/>
    <p:sldId id="285" r:id="rId36"/>
    <p:sldId id="286" r:id="rId37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D92C0-CB04-4325-8635-A295EFDCD571}" type="datetimeFigureOut">
              <a:rPr lang="fi-FI" smtClean="0"/>
              <a:pPr/>
              <a:t>9.4.2013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E8DADA-319F-4390-A6DF-4C52B431045B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6099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447C4-ECA2-41C9-BB3F-D7C29AB36E5A}" type="slidenum">
              <a:rPr lang="fi-FI">
                <a:ea typeface="ＭＳ Ｐゴシック" pitchFamily="48" charset="-128"/>
              </a:rPr>
              <a:pPr/>
              <a:t>12</a:t>
            </a:fld>
            <a:endParaRPr lang="fi-FI">
              <a:ea typeface="ＭＳ Ｐゴシック" pitchFamily="48" charset="-128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6300"/>
            <a:ext cx="4221163" cy="3165475"/>
          </a:xfrm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8163"/>
            <a:ext cx="4740275" cy="3516312"/>
          </a:xfrm>
          <a:noFill/>
          <a:ln/>
        </p:spPr>
        <p:txBody>
          <a:bodyPr wrap="none" lIns="76801" tIns="38400" rIns="76801" bIns="38400" anchor="ctr"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FF79C9-731A-4515-952F-5EF9A647E925}" type="slidenum">
              <a:rPr lang="fi-FI">
                <a:ea typeface="ＭＳ Ｐゴシック" pitchFamily="48" charset="-128"/>
              </a:rPr>
              <a:pPr/>
              <a:t>13</a:t>
            </a:fld>
            <a:endParaRPr lang="fi-FI">
              <a:ea typeface="ＭＳ Ｐゴシック" pitchFamily="48" charset="-128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6300"/>
            <a:ext cx="4221163" cy="3165475"/>
          </a:xfrm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8163"/>
            <a:ext cx="4740275" cy="3516312"/>
          </a:xfrm>
          <a:noFill/>
          <a:ln/>
        </p:spPr>
        <p:txBody>
          <a:bodyPr wrap="none" lIns="76801" tIns="38400" rIns="76801" bIns="38400" anchor="ctr"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D29F5-EF3A-4CD7-9223-D804D0D5BAB9}" type="slidenum">
              <a:rPr lang="fi-FI">
                <a:ea typeface="ＭＳ Ｐゴシック" pitchFamily="48" charset="-128"/>
              </a:rPr>
              <a:pPr/>
              <a:t>14</a:t>
            </a:fld>
            <a:endParaRPr lang="fi-FI">
              <a:ea typeface="ＭＳ Ｐゴシック" pitchFamily="48" charset="-128"/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6300"/>
            <a:ext cx="4221163" cy="3165475"/>
          </a:xfrm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8163"/>
            <a:ext cx="4740275" cy="3516312"/>
          </a:xfrm>
          <a:noFill/>
          <a:ln/>
        </p:spPr>
        <p:txBody>
          <a:bodyPr wrap="none" lIns="76801" tIns="38400" rIns="76801" bIns="38400" anchor="ctr"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A2AA1-4BF2-466D-96E8-BDDB83CD3D17}" type="slidenum">
              <a:rPr lang="fi-FI">
                <a:ea typeface="ＭＳ Ｐゴシック" pitchFamily="48" charset="-128"/>
              </a:rPr>
              <a:pPr/>
              <a:t>15</a:t>
            </a:fld>
            <a:endParaRPr lang="fi-FI">
              <a:ea typeface="ＭＳ Ｐゴシック" pitchFamily="48" charset="-128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6300"/>
            <a:ext cx="4221163" cy="3165475"/>
          </a:xfrm>
          <a:solidFill>
            <a:srgbClr val="FFFFFF"/>
          </a:solidFill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8163"/>
            <a:ext cx="4740275" cy="3516312"/>
          </a:xfrm>
          <a:noFill/>
          <a:ln/>
        </p:spPr>
        <p:txBody>
          <a:bodyPr wrap="none" lIns="76801" tIns="38400" rIns="76801" bIns="38400" anchor="ctr"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9E9C0-992E-4B92-B4DB-6C927B485058}" type="slidenum">
              <a:rPr lang="fi-FI">
                <a:ea typeface="ＭＳ Ｐゴシック" pitchFamily="48" charset="-128"/>
              </a:rPr>
              <a:pPr/>
              <a:t>16</a:t>
            </a:fld>
            <a:endParaRPr lang="fi-FI">
              <a:ea typeface="ＭＳ Ｐゴシック" pitchFamily="48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20800" y="876300"/>
            <a:ext cx="4221163" cy="3165475"/>
          </a:xfrm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2038" y="4348163"/>
            <a:ext cx="4740275" cy="3516312"/>
          </a:xfrm>
          <a:noFill/>
          <a:ln/>
        </p:spPr>
        <p:txBody>
          <a:bodyPr wrap="none" lIns="76801" tIns="38400" rIns="76801" bIns="38400" anchor="ctr"/>
          <a:lstStyle/>
          <a:p>
            <a:pPr eaLnBrk="1" hangingPunct="1"/>
            <a:endParaRPr lang="fi-F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6695-5D48-4B04-805E-3CFF3E555220}" type="datetimeFigureOut">
              <a:rPr lang="fi-FI" smtClean="0"/>
              <a:pPr/>
              <a:t>9.4.2013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F47-BB15-40E9-B2F9-84EB5A25B66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6695-5D48-4B04-805E-3CFF3E555220}" type="datetimeFigureOut">
              <a:rPr lang="fi-FI" smtClean="0"/>
              <a:pPr/>
              <a:t>9.4.2013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F47-BB15-40E9-B2F9-84EB5A25B66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6695-5D48-4B04-805E-3CFF3E555220}" type="datetimeFigureOut">
              <a:rPr lang="fi-FI" smtClean="0"/>
              <a:pPr/>
              <a:t>9.4.2013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F47-BB15-40E9-B2F9-84EB5A25B66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6695-5D48-4B04-805E-3CFF3E555220}" type="datetimeFigureOut">
              <a:rPr lang="fi-FI" smtClean="0"/>
              <a:pPr/>
              <a:t>9.4.2013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F47-BB15-40E9-B2F9-84EB5A25B66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6695-5D48-4B04-805E-3CFF3E555220}" type="datetimeFigureOut">
              <a:rPr lang="fi-FI" smtClean="0"/>
              <a:pPr/>
              <a:t>9.4.2013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F47-BB15-40E9-B2F9-84EB5A25B66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6695-5D48-4B04-805E-3CFF3E555220}" type="datetimeFigureOut">
              <a:rPr lang="fi-FI" smtClean="0"/>
              <a:pPr/>
              <a:t>9.4.2013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F47-BB15-40E9-B2F9-84EB5A25B66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6695-5D48-4B04-805E-3CFF3E555220}" type="datetimeFigureOut">
              <a:rPr lang="fi-FI" smtClean="0"/>
              <a:pPr/>
              <a:t>9.4.2013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F47-BB15-40E9-B2F9-84EB5A25B66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6695-5D48-4B04-805E-3CFF3E555220}" type="datetimeFigureOut">
              <a:rPr lang="fi-FI" smtClean="0"/>
              <a:pPr/>
              <a:t>9.4.2013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F47-BB15-40E9-B2F9-84EB5A25B66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6695-5D48-4B04-805E-3CFF3E555220}" type="datetimeFigureOut">
              <a:rPr lang="fi-FI" smtClean="0"/>
              <a:pPr/>
              <a:t>9.4.2013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F47-BB15-40E9-B2F9-84EB5A25B66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6695-5D48-4B04-805E-3CFF3E555220}" type="datetimeFigureOut">
              <a:rPr lang="fi-FI" smtClean="0"/>
              <a:pPr/>
              <a:t>9.4.2013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F47-BB15-40E9-B2F9-84EB5A25B66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6695-5D48-4B04-805E-3CFF3E555220}" type="datetimeFigureOut">
              <a:rPr lang="fi-FI" smtClean="0"/>
              <a:pPr/>
              <a:t>9.4.2013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27F47-BB15-40E9-B2F9-84EB5A25B661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86695-5D48-4B04-805E-3CFF3E555220}" type="datetimeFigureOut">
              <a:rPr lang="fi-FI" smtClean="0"/>
              <a:pPr/>
              <a:t>9.4.2013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C27F47-BB15-40E9-B2F9-84EB5A25B661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fi.wikipedia.org/wiki/Mies_ja_elokuvakamera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fi-FI" b="1" u="sng" dirty="0" smtClean="0"/>
              <a:t>ELOKUVAN HISTORIAA</a:t>
            </a:r>
            <a:endParaRPr lang="fi-FI" b="1" u="sng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>
          <a:xfrm>
            <a:off x="357158" y="1214422"/>
            <a:ext cx="4138642" cy="4911741"/>
          </a:xfrm>
        </p:spPr>
        <p:txBody>
          <a:bodyPr>
            <a:normAutofit fontScale="92500" lnSpcReduction="10000"/>
          </a:bodyPr>
          <a:lstStyle/>
          <a:p>
            <a:r>
              <a:rPr lang="fi-FI" b="1" dirty="0" smtClean="0"/>
              <a:t>Viktoriaaninen yhteiskunta</a:t>
            </a:r>
          </a:p>
          <a:p>
            <a:pPr>
              <a:buNone/>
            </a:pPr>
            <a:r>
              <a:rPr lang="fi-FI" b="1" dirty="0" smtClean="0"/>
              <a:t>	1837-1900</a:t>
            </a:r>
            <a:endParaRPr lang="fi-FI" dirty="0" smtClean="0"/>
          </a:p>
          <a:p>
            <a:endParaRPr lang="fi-FI" dirty="0" smtClean="0"/>
          </a:p>
          <a:p>
            <a:r>
              <a:rPr lang="fi-FI" dirty="0" smtClean="0"/>
              <a:t>luokkajako</a:t>
            </a:r>
          </a:p>
          <a:p>
            <a:r>
              <a:rPr lang="fi-FI" dirty="0" smtClean="0"/>
              <a:t>yleinen yhteiskunnallinen kehitys/muutos</a:t>
            </a:r>
          </a:p>
          <a:p>
            <a:r>
              <a:rPr lang="fi-FI" dirty="0" smtClean="0"/>
              <a:t>kaupunkikulttuurin </a:t>
            </a:r>
            <a:r>
              <a:rPr lang="fi-FI" i="1" dirty="0" smtClean="0"/>
              <a:t>visualisoituminen</a:t>
            </a:r>
          </a:p>
          <a:p>
            <a:r>
              <a:rPr lang="fi-FI" dirty="0" smtClean="0"/>
              <a:t>julkinen viihdekulttuuri</a:t>
            </a:r>
          </a:p>
          <a:p>
            <a:r>
              <a:rPr lang="fi-FI" dirty="0" smtClean="0"/>
              <a:t>teknologiset innovaatiot</a:t>
            </a:r>
            <a:endParaRPr lang="fi-FI" dirty="0"/>
          </a:p>
        </p:txBody>
      </p:sp>
      <p:pic>
        <p:nvPicPr>
          <p:cNvPr id="337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428736"/>
            <a:ext cx="4186237" cy="2286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86190"/>
            <a:ext cx="2500330" cy="2667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err="1" smtClean="0"/>
              <a:t>Pathé</a:t>
            </a:r>
            <a:r>
              <a:rPr lang="en-GB" u="sng" dirty="0" smtClean="0"/>
              <a:t> :  </a:t>
            </a:r>
            <a:r>
              <a:rPr lang="en-GB" u="sng" dirty="0" err="1" smtClean="0"/>
              <a:t>laaja-alainen</a:t>
            </a:r>
            <a:r>
              <a:rPr lang="en-GB" u="sng" dirty="0" smtClean="0"/>
              <a:t> </a:t>
            </a:r>
            <a:r>
              <a:rPr lang="en-GB" u="sng" dirty="0" err="1" smtClean="0"/>
              <a:t>yhtiö</a:t>
            </a:r>
            <a:endParaRPr lang="fi-FI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/>
              <a:t>Pyrki</a:t>
            </a:r>
            <a:r>
              <a:rPr lang="en-GB" sz="2400" dirty="0" smtClean="0"/>
              <a:t> </a:t>
            </a:r>
            <a:r>
              <a:rPr lang="en-GB" sz="2400" b="1" dirty="0" err="1" smtClean="0"/>
              <a:t>vertikaaliseen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integraatioon</a:t>
            </a:r>
            <a:r>
              <a:rPr lang="en-GB" sz="2400" dirty="0" smtClean="0"/>
              <a:t> (</a:t>
            </a:r>
            <a:r>
              <a:rPr lang="en-GB" sz="2400" dirty="0" err="1" smtClean="0"/>
              <a:t>levittäytyminen</a:t>
            </a:r>
            <a:r>
              <a:rPr lang="en-GB" sz="2400" dirty="0" smtClean="0"/>
              <a:t> </a:t>
            </a:r>
            <a:r>
              <a:rPr lang="en-GB" sz="2400" dirty="0" err="1" smtClean="0"/>
              <a:t>alan</a:t>
            </a:r>
            <a:r>
              <a:rPr lang="en-GB" sz="2400" dirty="0" smtClean="0"/>
              <a:t> </a:t>
            </a:r>
            <a:r>
              <a:rPr lang="en-GB" sz="2400" dirty="0" err="1" smtClean="0"/>
              <a:t>kaikille</a:t>
            </a:r>
            <a:r>
              <a:rPr lang="en-GB" sz="2400" dirty="0" smtClean="0"/>
              <a:t> </a:t>
            </a:r>
            <a:r>
              <a:rPr lang="en-GB" sz="2400" dirty="0" err="1" smtClean="0"/>
              <a:t>osa-alueille</a:t>
            </a:r>
            <a:r>
              <a:rPr lang="en-GB" sz="2400" dirty="0" smtClean="0"/>
              <a:t>) 1905 </a:t>
            </a:r>
            <a:r>
              <a:rPr lang="en-GB" sz="2400" dirty="0" err="1" smtClean="0"/>
              <a:t>lähtien</a:t>
            </a:r>
            <a:endParaRPr lang="en-GB" sz="2400" dirty="0" smtClean="0"/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/>
              <a:t>elokuvalaitteiston</a:t>
            </a:r>
            <a:r>
              <a:rPr lang="en-GB" sz="2400" dirty="0" smtClean="0"/>
              <a:t> </a:t>
            </a:r>
            <a:r>
              <a:rPr lang="en-GB" sz="2400" dirty="0" err="1" smtClean="0"/>
              <a:t>ja</a:t>
            </a:r>
            <a:r>
              <a:rPr lang="en-GB" sz="2400" dirty="0" smtClean="0"/>
              <a:t> </a:t>
            </a:r>
            <a:r>
              <a:rPr lang="en-GB" sz="2400" dirty="0" err="1" smtClean="0"/>
              <a:t>filmimateriaalien</a:t>
            </a:r>
            <a:r>
              <a:rPr lang="en-GB" sz="2400" dirty="0" smtClean="0"/>
              <a:t> </a:t>
            </a:r>
            <a:r>
              <a:rPr lang="en-GB" sz="2400" dirty="0" err="1" smtClean="0"/>
              <a:t>valmistus</a:t>
            </a:r>
            <a:endParaRPr lang="en-GB" sz="2400" dirty="0" smtClean="0"/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/>
              <a:t>tuotanto</a:t>
            </a:r>
            <a:endParaRPr lang="en-GB" sz="2400" dirty="0" smtClean="0"/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/>
              <a:t>levitys</a:t>
            </a:r>
            <a:endParaRPr lang="en-GB" sz="2400" dirty="0" smtClean="0"/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/>
              <a:t>esitystoiminta</a:t>
            </a:r>
            <a:endParaRPr lang="en-GB" sz="2400" dirty="0" smtClean="0"/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/>
              <a:t>Myös</a:t>
            </a:r>
            <a:r>
              <a:rPr lang="en-GB" sz="2400" dirty="0" smtClean="0"/>
              <a:t> </a:t>
            </a:r>
            <a:r>
              <a:rPr lang="en-GB" sz="2400" b="1" dirty="0" err="1" smtClean="0"/>
              <a:t>horisontaalista</a:t>
            </a:r>
            <a:r>
              <a:rPr lang="en-GB" sz="2400" b="1" dirty="0" smtClean="0"/>
              <a:t> </a:t>
            </a:r>
            <a:r>
              <a:rPr lang="en-GB" sz="2400" b="1" dirty="0" err="1" smtClean="0"/>
              <a:t>integraatiota</a:t>
            </a:r>
            <a:endParaRPr lang="en-GB" sz="2400" b="1" dirty="0" smtClean="0"/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err="1" smtClean="0"/>
              <a:t>levittäytyminen</a:t>
            </a:r>
            <a:r>
              <a:rPr lang="en-GB" sz="2400" dirty="0" smtClean="0"/>
              <a:t> </a:t>
            </a:r>
            <a:r>
              <a:rPr lang="en-GB" sz="2400" dirty="0" err="1" smtClean="0"/>
              <a:t>eri</a:t>
            </a:r>
            <a:r>
              <a:rPr lang="en-GB" sz="2400" dirty="0" smtClean="0"/>
              <a:t> </a:t>
            </a:r>
            <a:r>
              <a:rPr lang="en-GB" sz="2400" dirty="0" err="1" smtClean="0"/>
              <a:t>maihin</a:t>
            </a:r>
            <a:r>
              <a:rPr lang="en-GB" sz="2400" dirty="0" smtClean="0"/>
              <a:t> (Italia, </a:t>
            </a:r>
            <a:r>
              <a:rPr lang="en-GB" sz="2400" dirty="0" err="1" smtClean="0"/>
              <a:t>Venäjä</a:t>
            </a:r>
            <a:r>
              <a:rPr lang="en-GB" sz="2400" dirty="0" smtClean="0"/>
              <a:t>, USA)</a:t>
            </a:r>
          </a:p>
          <a:p>
            <a:pPr marL="863600" lvl="1" indent="-287338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400" dirty="0" smtClean="0"/>
              <a:t>1909-1911 </a:t>
            </a:r>
            <a:r>
              <a:rPr lang="en-GB" sz="2400" dirty="0" err="1" smtClean="0"/>
              <a:t>Pathén</a:t>
            </a:r>
            <a:r>
              <a:rPr lang="en-GB" sz="2400" dirty="0" smtClean="0"/>
              <a:t> </a:t>
            </a:r>
            <a:r>
              <a:rPr lang="en-GB" sz="2400" dirty="0" err="1" smtClean="0"/>
              <a:t>Moskovan</a:t>
            </a:r>
            <a:r>
              <a:rPr lang="en-GB" sz="2400" dirty="0" smtClean="0"/>
              <a:t> studio </a:t>
            </a:r>
            <a:r>
              <a:rPr lang="en-GB" sz="2400" dirty="0" err="1" smtClean="0"/>
              <a:t>tuotti</a:t>
            </a:r>
            <a:r>
              <a:rPr lang="en-GB" sz="2400" dirty="0" smtClean="0"/>
              <a:t> </a:t>
            </a:r>
            <a:r>
              <a:rPr lang="en-GB" sz="2400" dirty="0" err="1" smtClean="0"/>
              <a:t>jo</a:t>
            </a:r>
            <a:r>
              <a:rPr lang="en-GB" sz="2400" dirty="0" smtClean="0"/>
              <a:t> </a:t>
            </a:r>
            <a:r>
              <a:rPr lang="en-GB" sz="2400" dirty="0" err="1" smtClean="0"/>
              <a:t>noin</a:t>
            </a:r>
            <a:r>
              <a:rPr lang="en-GB" sz="2400" dirty="0" smtClean="0"/>
              <a:t> </a:t>
            </a:r>
            <a:r>
              <a:rPr lang="en-GB" sz="2400" dirty="0" err="1" smtClean="0"/>
              <a:t>puolet</a:t>
            </a:r>
            <a:r>
              <a:rPr lang="en-GB" sz="2400" dirty="0" smtClean="0"/>
              <a:t> </a:t>
            </a:r>
            <a:r>
              <a:rPr lang="en-GB" sz="2400" dirty="0" err="1" smtClean="0"/>
              <a:t>Venäjällä</a:t>
            </a:r>
            <a:r>
              <a:rPr lang="en-GB" sz="2400" dirty="0" smtClean="0"/>
              <a:t> </a:t>
            </a:r>
            <a:r>
              <a:rPr lang="en-GB" sz="2400" dirty="0" err="1" smtClean="0"/>
              <a:t>tehdyistä</a:t>
            </a:r>
            <a:r>
              <a:rPr lang="en-GB" sz="2400" dirty="0" smtClean="0"/>
              <a:t> </a:t>
            </a:r>
            <a:r>
              <a:rPr lang="en-GB" sz="2400" dirty="0" err="1" smtClean="0"/>
              <a:t>elokuvista</a:t>
            </a:r>
            <a:endParaRPr lang="en-GB" sz="2400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Fantomas</a:t>
            </a:r>
            <a:endParaRPr lang="fi-FI" dirty="0"/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500174"/>
            <a:ext cx="5857917" cy="4178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ITALIA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7853" y="1539672"/>
            <a:ext cx="6208266" cy="4554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u="sng" dirty="0" smtClean="0"/>
              <a:t>Italia: </a:t>
            </a:r>
            <a:r>
              <a:rPr lang="en-GB" b="1" u="sng" dirty="0" err="1"/>
              <a:t>P</a:t>
            </a:r>
            <a:r>
              <a:rPr lang="en-GB" b="1" u="sng" dirty="0" err="1" smtClean="0"/>
              <a:t>itkän</a:t>
            </a:r>
            <a:r>
              <a:rPr lang="en-GB" u="sng" dirty="0" smtClean="0"/>
              <a:t> </a:t>
            </a:r>
            <a:r>
              <a:rPr lang="en-GB" u="sng" dirty="0" err="1" smtClean="0"/>
              <a:t>elokuvan</a:t>
            </a:r>
            <a:r>
              <a:rPr lang="en-GB" u="sng" dirty="0" smtClean="0"/>
              <a:t> </a:t>
            </a:r>
            <a:r>
              <a:rPr lang="en-GB" u="sng" dirty="0" err="1" smtClean="0"/>
              <a:t>synty</a:t>
            </a:r>
            <a:endParaRPr lang="en-GB" u="sng" dirty="0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628775"/>
            <a:ext cx="8231187" cy="4532313"/>
          </a:xfrm>
        </p:spPr>
        <p:txBody>
          <a:bodyPr lIns="0" tIns="0" rIns="0" bIns="0">
            <a:normAutofit/>
          </a:bodyPr>
          <a:lstStyle/>
          <a:p>
            <a:pPr marL="457200" indent="0"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 smtClean="0"/>
              <a:t> </a:t>
            </a:r>
            <a:r>
              <a:rPr lang="en-GB" sz="2800" dirty="0" err="1" smtClean="0"/>
              <a:t>Italiassa</a:t>
            </a:r>
            <a:r>
              <a:rPr lang="en-GB" sz="2800" dirty="0" smtClean="0"/>
              <a:t> </a:t>
            </a:r>
            <a:r>
              <a:rPr lang="en-GB" sz="2800" dirty="0" err="1" smtClean="0"/>
              <a:t>elokuvateatterit</a:t>
            </a:r>
            <a:r>
              <a:rPr lang="en-GB" sz="2800" dirty="0" smtClean="0"/>
              <a:t> </a:t>
            </a:r>
            <a:r>
              <a:rPr lang="en-GB" sz="2800" dirty="0" err="1" smtClean="0"/>
              <a:t>heti</a:t>
            </a:r>
            <a:r>
              <a:rPr lang="en-GB" sz="2800" dirty="0" smtClean="0"/>
              <a:t> </a:t>
            </a:r>
            <a:r>
              <a:rPr lang="en-GB" sz="2800" i="1" dirty="0" err="1" smtClean="0"/>
              <a:t>kiinteitä</a:t>
            </a:r>
            <a:endParaRPr lang="en-GB" sz="2800" i="1" dirty="0" smtClean="0"/>
          </a:p>
          <a:p>
            <a:pPr marL="457200" indent="0" defTabSz="449263" eaLnBrk="1" hangingPunct="1"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 smtClean="0"/>
              <a:t>-&gt; </a:t>
            </a:r>
            <a:r>
              <a:rPr lang="en-GB" sz="2800" dirty="0" err="1" smtClean="0"/>
              <a:t>mahdollisti</a:t>
            </a:r>
            <a:r>
              <a:rPr lang="en-GB" sz="2800" dirty="0" smtClean="0"/>
              <a:t> </a:t>
            </a:r>
            <a:r>
              <a:rPr lang="en-GB" sz="2800" dirty="0" err="1" smtClean="0"/>
              <a:t>pidempien</a:t>
            </a:r>
            <a:r>
              <a:rPr lang="en-GB" sz="2800" dirty="0" smtClean="0"/>
              <a:t> </a:t>
            </a:r>
            <a:r>
              <a:rPr lang="en-GB" sz="2800" dirty="0" err="1" smtClean="0"/>
              <a:t>elokuvien</a:t>
            </a:r>
            <a:r>
              <a:rPr lang="en-GB" sz="2800" dirty="0" smtClean="0"/>
              <a:t> </a:t>
            </a:r>
            <a:r>
              <a:rPr lang="en-GB" sz="2800" dirty="0" err="1" smtClean="0"/>
              <a:t>esitykset</a:t>
            </a:r>
            <a:endParaRPr lang="en-GB" sz="2800" dirty="0" smtClean="0"/>
          </a:p>
          <a:p>
            <a:pPr marL="457200" indent="0"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 smtClean="0"/>
              <a:t> 1910:  Giovanni </a:t>
            </a:r>
            <a:r>
              <a:rPr lang="en-GB" sz="2800" dirty="0" err="1" smtClean="0"/>
              <a:t>Pastrone</a:t>
            </a:r>
            <a:r>
              <a:rPr lang="en-GB" sz="2800" dirty="0" smtClean="0"/>
              <a:t>:  Il </a:t>
            </a:r>
            <a:r>
              <a:rPr lang="en-GB" sz="2800" dirty="0" err="1" smtClean="0"/>
              <a:t>Caduta</a:t>
            </a:r>
            <a:r>
              <a:rPr lang="en-GB" sz="2800" dirty="0" smtClean="0"/>
              <a:t> de </a:t>
            </a:r>
            <a:r>
              <a:rPr lang="en-GB" sz="2800" dirty="0" err="1" smtClean="0"/>
              <a:t>Troija</a:t>
            </a:r>
            <a:r>
              <a:rPr lang="en-GB" sz="2800" dirty="0" smtClean="0"/>
              <a:t> (</a:t>
            </a:r>
            <a:r>
              <a:rPr lang="en-GB" sz="2800" dirty="0" err="1" smtClean="0"/>
              <a:t>Troijan</a:t>
            </a:r>
            <a:r>
              <a:rPr lang="en-GB" sz="2800" dirty="0" smtClean="0"/>
              <a:t> </a:t>
            </a:r>
            <a:r>
              <a:rPr lang="en-GB" sz="2800" dirty="0" err="1" smtClean="0"/>
              <a:t>tuho</a:t>
            </a:r>
            <a:r>
              <a:rPr lang="en-GB" sz="2800" dirty="0" smtClean="0"/>
              <a:t>)</a:t>
            </a:r>
          </a:p>
          <a:p>
            <a:pPr marL="647700" lvl="1" indent="-215900"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 </a:t>
            </a:r>
            <a:r>
              <a:rPr lang="en-GB" dirty="0" err="1" smtClean="0"/>
              <a:t>kolme</a:t>
            </a:r>
            <a:r>
              <a:rPr lang="en-GB" dirty="0" smtClean="0"/>
              <a:t> </a:t>
            </a:r>
            <a:r>
              <a:rPr lang="en-GB" dirty="0" err="1" smtClean="0"/>
              <a:t>kelaa</a:t>
            </a:r>
            <a:r>
              <a:rPr lang="en-GB" dirty="0" smtClean="0"/>
              <a:t> (n. 45 min)</a:t>
            </a:r>
          </a:p>
          <a:p>
            <a:pPr marL="457200" indent="0"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 smtClean="0"/>
              <a:t> </a:t>
            </a:r>
            <a:r>
              <a:rPr lang="en-GB" sz="2800" dirty="0" err="1" smtClean="0"/>
              <a:t>suosio</a:t>
            </a:r>
            <a:r>
              <a:rPr lang="en-GB" sz="2800" dirty="0" smtClean="0"/>
              <a:t> </a:t>
            </a:r>
            <a:r>
              <a:rPr lang="en-GB" sz="2800" dirty="0" err="1" smtClean="0"/>
              <a:t>rohkaisi</a:t>
            </a:r>
            <a:r>
              <a:rPr lang="en-GB" sz="2800" dirty="0" smtClean="0"/>
              <a:t> </a:t>
            </a:r>
            <a:r>
              <a:rPr lang="en-GB" sz="2800" dirty="0" err="1" smtClean="0"/>
              <a:t>tekemään</a:t>
            </a:r>
            <a:r>
              <a:rPr lang="en-GB" sz="2800" dirty="0" smtClean="0"/>
              <a:t> </a:t>
            </a:r>
            <a:r>
              <a:rPr lang="en-GB" sz="2800" dirty="0" err="1" smtClean="0"/>
              <a:t>pidempiä</a:t>
            </a:r>
            <a:r>
              <a:rPr lang="en-GB" sz="2800" dirty="0" smtClean="0"/>
              <a:t> </a:t>
            </a:r>
            <a:r>
              <a:rPr lang="en-GB" sz="2800" dirty="0" err="1" smtClean="0"/>
              <a:t>ja</a:t>
            </a:r>
            <a:r>
              <a:rPr lang="en-GB" sz="2800" dirty="0" smtClean="0"/>
              <a:t> </a:t>
            </a:r>
            <a:r>
              <a:rPr lang="en-GB" sz="2800" dirty="0" err="1" smtClean="0"/>
              <a:t>näyttävämpiä</a:t>
            </a:r>
            <a:r>
              <a:rPr lang="en-GB" sz="2800" dirty="0" smtClean="0"/>
              <a:t>    	</a:t>
            </a:r>
            <a:r>
              <a:rPr lang="en-GB" sz="2800" dirty="0" err="1" smtClean="0"/>
              <a:t>elokuvia</a:t>
            </a:r>
            <a:endParaRPr lang="en-GB" sz="2800" dirty="0" smtClean="0"/>
          </a:p>
          <a:p>
            <a:pPr marL="457200" indent="0"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800" dirty="0" smtClean="0"/>
              <a:t> </a:t>
            </a:r>
            <a:r>
              <a:rPr lang="en-GB" sz="2800" dirty="0" err="1" smtClean="0"/>
              <a:t>pitkien</a:t>
            </a:r>
            <a:r>
              <a:rPr lang="en-GB" sz="2800" dirty="0" smtClean="0"/>
              <a:t> </a:t>
            </a:r>
            <a:r>
              <a:rPr lang="en-GB" sz="2800" dirty="0" err="1" smtClean="0"/>
              <a:t>elokuvien</a:t>
            </a:r>
            <a:r>
              <a:rPr lang="en-GB" sz="2800" dirty="0" smtClean="0"/>
              <a:t> </a:t>
            </a:r>
            <a:r>
              <a:rPr lang="en-GB" sz="2800" dirty="0" err="1" smtClean="0"/>
              <a:t>tuotanto</a:t>
            </a:r>
            <a:r>
              <a:rPr lang="en-GB" sz="2800" dirty="0" smtClean="0"/>
              <a:t> </a:t>
            </a:r>
            <a:r>
              <a:rPr lang="en-GB" sz="2800" dirty="0" err="1" smtClean="0"/>
              <a:t>huipussaan</a:t>
            </a:r>
            <a:r>
              <a:rPr lang="en-GB" sz="2800" dirty="0" smtClean="0"/>
              <a:t> 1910-luvun  	</a:t>
            </a:r>
            <a:r>
              <a:rPr lang="en-GB" sz="2800" dirty="0" err="1" smtClean="0"/>
              <a:t>puolivälissä</a:t>
            </a:r>
            <a:endParaRPr lang="en-GB" sz="2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u="sng" dirty="0" err="1" smtClean="0"/>
              <a:t>Historiallinen</a:t>
            </a:r>
            <a:r>
              <a:rPr lang="en-GB" u="sng" dirty="0" smtClean="0"/>
              <a:t> </a:t>
            </a:r>
            <a:r>
              <a:rPr lang="en-GB" u="sng" dirty="0" err="1" smtClean="0"/>
              <a:t>elokuva</a:t>
            </a:r>
            <a:endParaRPr lang="en-GB" u="sng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335088" y="1906588"/>
            <a:ext cx="7808912" cy="4419600"/>
          </a:xfrm>
        </p:spPr>
        <p:txBody>
          <a:bodyPr lIns="0" tIns="0" rIns="0" bIns="0"/>
          <a:lstStyle/>
          <a:p>
            <a:pPr marL="431800" indent="-323850"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/>
              <a:t>Tärkein</a:t>
            </a:r>
            <a:r>
              <a:rPr lang="en-GB" dirty="0" smtClean="0"/>
              <a:t> </a:t>
            </a:r>
            <a:r>
              <a:rPr lang="en-GB" dirty="0" err="1" smtClean="0"/>
              <a:t>ohjaaja</a:t>
            </a:r>
            <a:r>
              <a:rPr lang="en-GB" dirty="0" smtClean="0"/>
              <a:t> Giovanni </a:t>
            </a:r>
            <a:r>
              <a:rPr lang="en-GB" i="1" dirty="0" err="1" smtClean="0"/>
              <a:t>Pastrone</a:t>
            </a:r>
            <a:endParaRPr lang="en-GB" i="1" dirty="0" smtClean="0"/>
          </a:p>
          <a:p>
            <a:pPr marL="431800" indent="-323850"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1913:  Quo Vadis</a:t>
            </a:r>
          </a:p>
          <a:p>
            <a:pPr marL="431800" indent="-323850"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smtClean="0"/>
              <a:t>1914: </a:t>
            </a:r>
            <a:r>
              <a:rPr lang="en-GB" dirty="0" err="1" smtClean="0"/>
              <a:t>Cabiria</a:t>
            </a:r>
            <a:r>
              <a:rPr lang="en-GB" dirty="0" smtClean="0"/>
              <a:t> </a:t>
            </a:r>
          </a:p>
          <a:p>
            <a:pPr marL="863600" lvl="1" indent="-287338"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 err="1" smtClean="0"/>
              <a:t>Rooman</a:t>
            </a:r>
            <a:r>
              <a:rPr lang="en-GB" sz="2000" dirty="0" smtClean="0"/>
              <a:t> </a:t>
            </a:r>
            <a:r>
              <a:rPr lang="en-GB" sz="2000" dirty="0" err="1" smtClean="0"/>
              <a:t>valtakunta</a:t>
            </a:r>
            <a:r>
              <a:rPr lang="en-GB" sz="2000" dirty="0" smtClean="0"/>
              <a:t> 300-l </a:t>
            </a:r>
            <a:r>
              <a:rPr lang="en-GB" sz="2000" dirty="0" err="1" smtClean="0"/>
              <a:t>eKr</a:t>
            </a:r>
            <a:endParaRPr lang="en-GB" sz="2000" dirty="0" smtClean="0"/>
          </a:p>
          <a:p>
            <a:pPr marL="863600" lvl="1" indent="-287338"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 err="1" smtClean="0"/>
              <a:t>Ihmisryöstöjä</a:t>
            </a:r>
            <a:r>
              <a:rPr lang="en-GB" sz="2000" dirty="0" smtClean="0"/>
              <a:t>, </a:t>
            </a:r>
            <a:r>
              <a:rPr lang="en-GB" sz="2000" dirty="0" err="1" smtClean="0"/>
              <a:t>ihmisuhreja</a:t>
            </a:r>
            <a:endParaRPr lang="en-GB" sz="2000" dirty="0" smtClean="0"/>
          </a:p>
          <a:p>
            <a:pPr marL="863600" lvl="1" indent="-287338"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 err="1" smtClean="0"/>
              <a:t>megakohtauksia</a:t>
            </a:r>
            <a:r>
              <a:rPr lang="en-GB" sz="2000" dirty="0" smtClean="0"/>
              <a:t>:  </a:t>
            </a:r>
            <a:r>
              <a:rPr lang="en-GB" sz="2000" dirty="0" err="1" smtClean="0"/>
              <a:t>palatsi</a:t>
            </a:r>
            <a:r>
              <a:rPr lang="en-GB" sz="2000" dirty="0" smtClean="0"/>
              <a:t> </a:t>
            </a:r>
            <a:r>
              <a:rPr lang="en-GB" sz="2000" dirty="0" err="1" smtClean="0"/>
              <a:t>tuhoutuu</a:t>
            </a:r>
            <a:r>
              <a:rPr lang="en-GB" sz="2000" dirty="0" smtClean="0"/>
              <a:t> </a:t>
            </a:r>
            <a:r>
              <a:rPr lang="en-GB" sz="2000" dirty="0" err="1" smtClean="0"/>
              <a:t>tulivuorenpurkauksessa</a:t>
            </a:r>
            <a:r>
              <a:rPr lang="en-GB" sz="2000" dirty="0" smtClean="0"/>
              <a:t>; </a:t>
            </a:r>
            <a:r>
              <a:rPr lang="en-GB" sz="2000" dirty="0" err="1" smtClean="0"/>
              <a:t>temppeli</a:t>
            </a:r>
            <a:r>
              <a:rPr lang="en-GB" sz="2000" dirty="0" smtClean="0"/>
              <a:t>, </a:t>
            </a:r>
            <a:r>
              <a:rPr lang="en-GB" sz="2000" dirty="0" err="1" smtClean="0"/>
              <a:t>jossa</a:t>
            </a:r>
            <a:r>
              <a:rPr lang="en-GB" sz="2000" dirty="0" smtClean="0"/>
              <a:t> </a:t>
            </a:r>
            <a:r>
              <a:rPr lang="en-GB" sz="2000" dirty="0" err="1" smtClean="0"/>
              <a:t>lapsia</a:t>
            </a:r>
            <a:r>
              <a:rPr lang="en-GB" sz="2000" dirty="0" smtClean="0"/>
              <a:t> </a:t>
            </a:r>
            <a:r>
              <a:rPr lang="en-GB" sz="2000" dirty="0" err="1" smtClean="0"/>
              <a:t>heitetään</a:t>
            </a:r>
            <a:r>
              <a:rPr lang="en-GB" sz="2000" dirty="0" smtClean="0"/>
              <a:t> </a:t>
            </a:r>
            <a:r>
              <a:rPr lang="en-GB" sz="2000" dirty="0" err="1" smtClean="0"/>
              <a:t>Moolok-jumalan</a:t>
            </a:r>
            <a:r>
              <a:rPr lang="en-GB" sz="2000" dirty="0" smtClean="0"/>
              <a:t> </a:t>
            </a:r>
            <a:r>
              <a:rPr lang="en-GB" sz="2000" dirty="0" err="1" smtClean="0"/>
              <a:t>tuliseen</a:t>
            </a:r>
            <a:r>
              <a:rPr lang="en-GB" sz="2000" dirty="0" smtClean="0"/>
              <a:t> </a:t>
            </a:r>
            <a:r>
              <a:rPr lang="en-GB" sz="2000" dirty="0" err="1" smtClean="0"/>
              <a:t>kitaan</a:t>
            </a:r>
            <a:endParaRPr lang="en-GB" sz="2000" dirty="0" smtClean="0"/>
          </a:p>
          <a:p>
            <a:pPr marL="863600" lvl="1" indent="-287338"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 err="1" smtClean="0"/>
              <a:t>hitaat</a:t>
            </a:r>
            <a:r>
              <a:rPr lang="en-GB" sz="2000" dirty="0" smtClean="0"/>
              <a:t> </a:t>
            </a:r>
            <a:r>
              <a:rPr lang="en-GB" sz="2000" dirty="0" err="1" smtClean="0"/>
              <a:t>kamera-ajot</a:t>
            </a:r>
            <a:r>
              <a:rPr lang="en-GB" sz="2000" dirty="0" smtClean="0"/>
              <a:t> – ns. ”</a:t>
            </a:r>
            <a:r>
              <a:rPr lang="en-GB" sz="2000" dirty="0" err="1" smtClean="0"/>
              <a:t>cabiria</a:t>
            </a:r>
            <a:r>
              <a:rPr lang="en-GB" sz="2000" dirty="0" smtClean="0"/>
              <a:t>-movement”</a:t>
            </a:r>
          </a:p>
          <a:p>
            <a:pPr marL="863600" lvl="1" indent="-287338"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z="2000" dirty="0" err="1" smtClean="0"/>
              <a:t>vaikutti</a:t>
            </a:r>
            <a:r>
              <a:rPr lang="en-GB" sz="2000" dirty="0" smtClean="0"/>
              <a:t> </a:t>
            </a:r>
            <a:r>
              <a:rPr lang="en-GB" sz="2000" dirty="0" err="1" smtClean="0"/>
              <a:t>D.W.Griffithin</a:t>
            </a:r>
            <a:r>
              <a:rPr lang="en-GB" sz="2000" dirty="0" smtClean="0"/>
              <a:t> </a:t>
            </a:r>
            <a:r>
              <a:rPr lang="en-GB" sz="2000" i="1" dirty="0" err="1" smtClean="0"/>
              <a:t>Suvaitsemattomuuteen</a:t>
            </a:r>
            <a:endParaRPr lang="en-GB" sz="20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8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8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Quo Vadis (1913)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1922" y="1643050"/>
            <a:ext cx="6311392" cy="451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0" tIns="0" rIns="0" bIns="0"/>
          <a:lstStyle/>
          <a:p>
            <a:pPr defTabSz="449263" eaLnBrk="1" hangingPunct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smtClean="0"/>
              <a:t>Cabiria (1914)</a:t>
            </a: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1300" y="1893888"/>
            <a:ext cx="5929313" cy="434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u="sng" dirty="0" smtClean="0"/>
              <a:t>USA </a:t>
            </a:r>
            <a:r>
              <a:rPr lang="fi-FI" u="sng" dirty="0" err="1" smtClean="0"/>
              <a:t>-Nickelodeon-buumi</a:t>
            </a:r>
            <a:r>
              <a:rPr lang="fi-FI" dirty="0" smtClean="0"/>
              <a:t>: kiinteät</a:t>
            </a:r>
            <a:br>
              <a:rPr lang="fi-FI" dirty="0" smtClean="0"/>
            </a:br>
            <a:r>
              <a:rPr lang="fi-FI" dirty="0" smtClean="0"/>
              <a:t>elokuvateatterit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929222"/>
          </a:xfrm>
        </p:spPr>
        <p:txBody>
          <a:bodyPr>
            <a:normAutofit fontScale="77500" lnSpcReduction="20000"/>
          </a:bodyPr>
          <a:lstStyle/>
          <a:p>
            <a:endParaRPr lang="fi-FI" dirty="0"/>
          </a:p>
          <a:p>
            <a:r>
              <a:rPr lang="fi-FI" sz="3400" dirty="0" smtClean="0"/>
              <a:t>1905-07</a:t>
            </a:r>
            <a:r>
              <a:rPr lang="fi-FI" sz="3400" dirty="0"/>
              <a:t>: kiinteiden elokuvateatterin määrä</a:t>
            </a:r>
          </a:p>
          <a:p>
            <a:pPr>
              <a:buNone/>
            </a:pPr>
            <a:r>
              <a:rPr lang="fi-FI" sz="3400" dirty="0" smtClean="0"/>
              <a:t>	kasvoi </a:t>
            </a:r>
            <a:r>
              <a:rPr lang="fi-FI" sz="3400" dirty="0"/>
              <a:t>huimasti: NICKELODEONIT</a:t>
            </a:r>
          </a:p>
          <a:p>
            <a:r>
              <a:rPr lang="fi-FI" sz="3400" dirty="0" err="1" smtClean="0"/>
              <a:t>Nickelodeon</a:t>
            </a:r>
            <a:r>
              <a:rPr lang="fi-FI" sz="3400" dirty="0"/>
              <a:t>: ”</a:t>
            </a:r>
            <a:r>
              <a:rPr lang="fi-FI" sz="3400" dirty="0" err="1"/>
              <a:t>nickel</a:t>
            </a:r>
            <a:r>
              <a:rPr lang="fi-FI" sz="3400" dirty="0"/>
              <a:t>”= 5 sentin kolikko,</a:t>
            </a:r>
          </a:p>
          <a:p>
            <a:r>
              <a:rPr lang="fi-FI" sz="3400" dirty="0"/>
              <a:t>tavallinen sisäänpääsyn hinta; ”</a:t>
            </a:r>
            <a:r>
              <a:rPr lang="fi-FI" sz="3400" dirty="0" err="1"/>
              <a:t>odeon</a:t>
            </a:r>
            <a:r>
              <a:rPr lang="fi-FI" sz="3400" dirty="0"/>
              <a:t>”= teatteri</a:t>
            </a:r>
          </a:p>
          <a:p>
            <a:r>
              <a:rPr lang="fi-FI" sz="3400" dirty="0" smtClean="0"/>
              <a:t>eräänlainen </a:t>
            </a:r>
            <a:r>
              <a:rPr lang="fi-FI" sz="3400" dirty="0"/>
              <a:t>markkinateltan ja </a:t>
            </a:r>
            <a:r>
              <a:rPr lang="fi-FI" sz="3400" dirty="0" smtClean="0"/>
              <a:t>nykyisen</a:t>
            </a:r>
            <a:endParaRPr lang="fi-FI" sz="3400" dirty="0"/>
          </a:p>
          <a:p>
            <a:pPr>
              <a:buNone/>
            </a:pPr>
            <a:r>
              <a:rPr lang="fi-FI" sz="3400" dirty="0" smtClean="0"/>
              <a:t>	elokuvateatterin </a:t>
            </a:r>
            <a:r>
              <a:rPr lang="fi-FI" sz="3400" dirty="0"/>
              <a:t>välimuoto; kuitenkin kiinteä.</a:t>
            </a:r>
          </a:p>
          <a:p>
            <a:r>
              <a:rPr lang="fi-FI" sz="3400" dirty="0" smtClean="0"/>
              <a:t>pieniä</a:t>
            </a:r>
            <a:r>
              <a:rPr lang="fi-FI" sz="3400" dirty="0"/>
              <a:t>, 50-300 </a:t>
            </a:r>
            <a:r>
              <a:rPr lang="fi-FI" sz="3400" dirty="0" smtClean="0"/>
              <a:t>paikkaa</a:t>
            </a:r>
            <a:endParaRPr lang="fi-FI" sz="3400" dirty="0"/>
          </a:p>
          <a:p>
            <a:r>
              <a:rPr lang="fi-FI" sz="3400" dirty="0" smtClean="0"/>
              <a:t>ohjelma </a:t>
            </a:r>
            <a:r>
              <a:rPr lang="fi-FI" sz="3400" dirty="0"/>
              <a:t>15-60 min</a:t>
            </a:r>
          </a:p>
          <a:p>
            <a:r>
              <a:rPr lang="fi-FI" sz="3400" dirty="0" smtClean="0"/>
              <a:t>yleensä </a:t>
            </a:r>
            <a:r>
              <a:rPr lang="fi-FI" sz="3400" dirty="0"/>
              <a:t>vain 1 projektori, joten filmikelojen vaihdon</a:t>
            </a:r>
          </a:p>
          <a:p>
            <a:pPr>
              <a:buNone/>
            </a:pPr>
            <a:r>
              <a:rPr lang="fi-FI" sz="3400" dirty="0" smtClean="0"/>
              <a:t>	aikana </a:t>
            </a:r>
            <a:r>
              <a:rPr lang="fi-FI" sz="3400" dirty="0"/>
              <a:t>esitettiin muuta ohjelmaa </a:t>
            </a:r>
            <a:r>
              <a:rPr lang="fi-FI" sz="3400" dirty="0" smtClean="0"/>
              <a:t>(</a:t>
            </a:r>
            <a:r>
              <a:rPr lang="fi-FI" sz="3400" dirty="0"/>
              <a:t>lauluja,</a:t>
            </a:r>
          </a:p>
          <a:p>
            <a:pPr>
              <a:buNone/>
            </a:pPr>
            <a:r>
              <a:rPr lang="fi-FI" sz="3400" dirty="0" smtClean="0"/>
              <a:t>	taikalyhtykuvia</a:t>
            </a:r>
            <a:endParaRPr lang="fi-FI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Nickelodeonit</a:t>
            </a:r>
            <a:r>
              <a:rPr lang="fi-FI" dirty="0"/>
              <a:t>: leviämisen syitä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i-FI" dirty="0" smtClean="0"/>
              <a:t>Halpoja - </a:t>
            </a:r>
            <a:r>
              <a:rPr lang="fi-FI" dirty="0"/>
              <a:t>vrt. </a:t>
            </a:r>
            <a:r>
              <a:rPr lang="fi-FI" dirty="0" smtClean="0"/>
              <a:t>vaudeville-teatterit -</a:t>
            </a:r>
            <a:endParaRPr lang="fi-FI" dirty="0"/>
          </a:p>
          <a:p>
            <a:pPr>
              <a:buNone/>
            </a:pPr>
            <a:r>
              <a:rPr lang="fi-FI" dirty="0" smtClean="0"/>
              <a:t>	</a:t>
            </a:r>
            <a:r>
              <a:rPr lang="fi-FI" dirty="0" smtClean="0"/>
              <a:t>tavallisilla </a:t>
            </a:r>
            <a:r>
              <a:rPr lang="fi-FI" dirty="0"/>
              <a:t>työläisilläkin oli varaa.</a:t>
            </a:r>
          </a:p>
          <a:p>
            <a:r>
              <a:rPr lang="fi-FI" dirty="0"/>
              <a:t>M</a:t>
            </a:r>
            <a:r>
              <a:rPr lang="fi-FI" dirty="0" smtClean="0"/>
              <a:t>onien </a:t>
            </a:r>
            <a:r>
              <a:rPr lang="fi-FI" dirty="0"/>
              <a:t>myöhempien elokuvamogulien</a:t>
            </a:r>
          </a:p>
          <a:p>
            <a:pPr>
              <a:buNone/>
            </a:pPr>
            <a:r>
              <a:rPr lang="fi-FI" dirty="0" smtClean="0"/>
              <a:t>	uran </a:t>
            </a:r>
            <a:r>
              <a:rPr lang="fi-FI" dirty="0" smtClean="0"/>
              <a:t>alku</a:t>
            </a:r>
            <a:r>
              <a:rPr lang="fi-FI" dirty="0" smtClean="0"/>
              <a:t>.</a:t>
            </a:r>
            <a:endParaRPr lang="fi-FI" dirty="0"/>
          </a:p>
          <a:p>
            <a:r>
              <a:rPr lang="en-US" b="1" dirty="0" smtClean="0"/>
              <a:t>Warner </a:t>
            </a:r>
            <a:r>
              <a:rPr lang="en-US" b="1" dirty="0"/>
              <a:t>Brothers</a:t>
            </a:r>
            <a:r>
              <a:rPr lang="en-US" dirty="0"/>
              <a:t>, Jack, Albert, Sam </a:t>
            </a:r>
            <a:r>
              <a:rPr lang="en-US" dirty="0" err="1"/>
              <a:t>ja</a:t>
            </a:r>
            <a:r>
              <a:rPr lang="en-US" dirty="0"/>
              <a:t> Harry Warner</a:t>
            </a:r>
          </a:p>
          <a:p>
            <a:pPr>
              <a:buNone/>
            </a:pPr>
            <a:r>
              <a:rPr lang="fi-FI" dirty="0" smtClean="0"/>
              <a:t>	aloittivat </a:t>
            </a:r>
            <a:r>
              <a:rPr lang="fi-FI" dirty="0" err="1"/>
              <a:t>nickelodeon-</a:t>
            </a:r>
            <a:r>
              <a:rPr lang="fi-FI" dirty="0"/>
              <a:t> esittäjinä</a:t>
            </a:r>
          </a:p>
          <a:p>
            <a:r>
              <a:rPr lang="fi-FI" dirty="0" smtClean="0"/>
              <a:t>Carl </a:t>
            </a:r>
            <a:r>
              <a:rPr lang="fi-FI" dirty="0" err="1"/>
              <a:t>Laemmle</a:t>
            </a:r>
            <a:r>
              <a:rPr lang="fi-FI" dirty="0"/>
              <a:t> - Chicago 1906 </a:t>
            </a:r>
            <a:endParaRPr lang="fi-FI" dirty="0" smtClean="0"/>
          </a:p>
          <a:p>
            <a:pPr>
              <a:buNone/>
            </a:pPr>
            <a:r>
              <a:rPr lang="fi-FI" dirty="0"/>
              <a:t>	</a:t>
            </a:r>
            <a:r>
              <a:rPr lang="fi-FI" dirty="0" smtClean="0"/>
              <a:t>myöh</a:t>
            </a:r>
            <a:r>
              <a:rPr lang="fi-FI" dirty="0"/>
              <a:t>. perusti</a:t>
            </a:r>
            <a:r>
              <a:rPr lang="fi-FI" b="1" dirty="0"/>
              <a:t> </a:t>
            </a:r>
            <a:r>
              <a:rPr lang="fi-FI" b="1" dirty="0" smtClean="0"/>
              <a:t>Universalin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r>
              <a:rPr lang="fi-FI" sz="4900" dirty="0" smtClean="0"/>
              <a:t>Pitkän elokuvan nousu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92500" lnSpcReduction="20000"/>
          </a:bodyPr>
          <a:lstStyle/>
          <a:p>
            <a:r>
              <a:rPr lang="fi-FI" dirty="0" smtClean="0"/>
              <a:t>Tuontielokuvien </a:t>
            </a:r>
            <a:r>
              <a:rPr lang="fi-FI" dirty="0"/>
              <a:t>paine johti myös amerikkalaisia</a:t>
            </a:r>
          </a:p>
          <a:p>
            <a:pPr>
              <a:buNone/>
            </a:pPr>
            <a:r>
              <a:rPr lang="fi-FI" dirty="0" smtClean="0"/>
              <a:t>	yhtiöitä </a:t>
            </a:r>
            <a:r>
              <a:rPr lang="fi-FI" dirty="0"/>
              <a:t>levittämään pitkiä elokuvia </a:t>
            </a:r>
            <a:r>
              <a:rPr lang="fi-FI" i="1" dirty="0"/>
              <a:t>kokonaisuutena</a:t>
            </a:r>
            <a:r>
              <a:rPr lang="fi-FI" dirty="0"/>
              <a:t>.</a:t>
            </a:r>
          </a:p>
          <a:p>
            <a:r>
              <a:rPr lang="fi-FI" dirty="0" smtClean="0"/>
              <a:t>1910-luvun </a:t>
            </a:r>
            <a:r>
              <a:rPr lang="fi-FI" dirty="0"/>
              <a:t>puoliväliin mennessä </a:t>
            </a:r>
            <a:r>
              <a:rPr lang="fi-FI" u="sng" dirty="0"/>
              <a:t>pitkistä</a:t>
            </a:r>
          </a:p>
          <a:p>
            <a:pPr>
              <a:buNone/>
            </a:pPr>
            <a:r>
              <a:rPr lang="fi-FI" dirty="0" smtClean="0"/>
              <a:t>	elokuvista </a:t>
            </a:r>
            <a:r>
              <a:rPr lang="fi-FI" dirty="0"/>
              <a:t>tuli </a:t>
            </a:r>
            <a:r>
              <a:rPr lang="fi-FI" b="1" dirty="0"/>
              <a:t>ohjelmiston perusyksikkö</a:t>
            </a:r>
          </a:p>
          <a:p>
            <a:pPr>
              <a:buNone/>
            </a:pPr>
            <a:r>
              <a:rPr lang="fi-FI" dirty="0" smtClean="0"/>
              <a:t>	paremmissa </a:t>
            </a:r>
            <a:r>
              <a:rPr lang="fi-FI" dirty="0"/>
              <a:t>teattereissa</a:t>
            </a:r>
          </a:p>
          <a:p>
            <a:r>
              <a:rPr lang="fi-FI" b="1" dirty="0" smtClean="0"/>
              <a:t>Nickelodeonien </a:t>
            </a:r>
            <a:r>
              <a:rPr lang="fi-FI" dirty="0"/>
              <a:t>suosima ohjelmisto, </a:t>
            </a:r>
          </a:p>
          <a:p>
            <a:pPr>
              <a:buNone/>
            </a:pPr>
            <a:r>
              <a:rPr lang="fi-FI" dirty="0" smtClean="0"/>
              <a:t>	(useat lyhytelokuvat), </a:t>
            </a:r>
            <a:r>
              <a:rPr lang="fi-FI" dirty="0"/>
              <a:t>jäi varjoon.</a:t>
            </a:r>
          </a:p>
          <a:p>
            <a:r>
              <a:rPr lang="fi-FI" dirty="0" smtClean="0"/>
              <a:t>Vuoteen </a:t>
            </a:r>
            <a:r>
              <a:rPr lang="fi-FI" dirty="0"/>
              <a:t>1915 mennessä </a:t>
            </a:r>
            <a:r>
              <a:rPr lang="fi-FI" dirty="0" smtClean="0"/>
              <a:t>n. </a:t>
            </a:r>
            <a:r>
              <a:rPr lang="fi-FI" dirty="0"/>
              <a:t>75 </a:t>
            </a:r>
            <a:r>
              <a:rPr lang="fi-FI" dirty="0" smtClean="0"/>
              <a:t>minuutin</a:t>
            </a:r>
            <a:endParaRPr lang="fi-FI" dirty="0"/>
          </a:p>
          <a:p>
            <a:pPr>
              <a:buNone/>
            </a:pPr>
            <a:r>
              <a:rPr lang="fi-FI" dirty="0"/>
              <a:t> </a:t>
            </a:r>
            <a:r>
              <a:rPr lang="fi-FI" dirty="0" smtClean="0"/>
              <a:t>   </a:t>
            </a:r>
            <a:r>
              <a:rPr lang="fi-FI" b="1" dirty="0"/>
              <a:t>feature</a:t>
            </a:r>
            <a:r>
              <a:rPr lang="fi-FI" dirty="0"/>
              <a:t>-elokuvat </a:t>
            </a:r>
            <a:r>
              <a:rPr lang="fi-FI" dirty="0" smtClean="0"/>
              <a:t>vallitseviksi.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304800"/>
            <a:ext cx="7467600" cy="838200"/>
          </a:xfrm>
        </p:spPr>
        <p:txBody>
          <a:bodyPr/>
          <a:lstStyle/>
          <a:p>
            <a:pPr eaLnBrk="1" hangingPunct="1"/>
            <a:r>
              <a:rPr lang="fi-FI" sz="1800" dirty="0" err="1" smtClean="0"/>
              <a:t>Nicéphore</a:t>
            </a:r>
            <a:r>
              <a:rPr lang="fi-FI" sz="1800" dirty="0" smtClean="0"/>
              <a:t> </a:t>
            </a:r>
            <a:r>
              <a:rPr lang="fi-FI" sz="1800" b="1" dirty="0" err="1" smtClean="0"/>
              <a:t>Nièpce</a:t>
            </a:r>
            <a:r>
              <a:rPr lang="fi-FI" sz="1800" dirty="0" smtClean="0"/>
              <a:t> 1826:  ”Näkymä ikkunasta </a:t>
            </a:r>
            <a:r>
              <a:rPr lang="fi-FI" sz="1800" dirty="0" err="1" smtClean="0"/>
              <a:t>Grasissa</a:t>
            </a:r>
            <a:r>
              <a:rPr lang="fi-FI" sz="1800" dirty="0" smtClean="0"/>
              <a:t>”</a:t>
            </a:r>
            <a:r>
              <a:rPr lang="fi-FI" sz="2000" dirty="0" smtClean="0"/>
              <a:t> </a:t>
            </a:r>
            <a:br>
              <a:rPr lang="fi-FI" sz="2000" dirty="0" smtClean="0"/>
            </a:br>
            <a:r>
              <a:rPr lang="fi-FI" sz="1600" dirty="0" smtClean="0"/>
              <a:t>(Ensimmäinen kiinnitetty valokuva, valotus 8 tuntia)</a:t>
            </a:r>
            <a:endParaRPr lang="fi-FI" sz="2400" dirty="0" smtClean="0"/>
          </a:p>
        </p:txBody>
      </p:sp>
      <p:pic>
        <p:nvPicPr>
          <p:cNvPr id="40963" name="Picture 4" descr="niepc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524000"/>
            <a:ext cx="68580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fi-FI" u="sng" dirty="0" smtClean="0"/>
              <a:t>Tähtijärjestelmä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 err="1" smtClean="0"/>
              <a:t>Nickelodeon-vaihe</a:t>
            </a:r>
            <a:r>
              <a:rPr lang="fi-FI" b="1" dirty="0"/>
              <a:t>: </a:t>
            </a:r>
            <a:r>
              <a:rPr lang="fi-FI" dirty="0"/>
              <a:t>elokuvia myytiin tuottajayhtiön</a:t>
            </a:r>
          </a:p>
          <a:p>
            <a:pPr>
              <a:buNone/>
            </a:pPr>
            <a:r>
              <a:rPr lang="fi-FI" dirty="0" smtClean="0"/>
              <a:t>	nimellä </a:t>
            </a:r>
            <a:r>
              <a:rPr lang="fi-FI" dirty="0"/>
              <a:t>(Edison, </a:t>
            </a:r>
            <a:r>
              <a:rPr lang="fi-FI" dirty="0" err="1"/>
              <a:t>Vitagraph</a:t>
            </a:r>
            <a:r>
              <a:rPr lang="fi-FI" dirty="0"/>
              <a:t>) - elokuvantekijöitä tai</a:t>
            </a:r>
          </a:p>
          <a:p>
            <a:pPr>
              <a:buNone/>
            </a:pPr>
            <a:r>
              <a:rPr lang="fi-FI" dirty="0" smtClean="0"/>
              <a:t>	näyttelijöitä </a:t>
            </a:r>
            <a:r>
              <a:rPr lang="fi-FI" u="sng" dirty="0"/>
              <a:t>ei mainittu</a:t>
            </a:r>
          </a:p>
          <a:p>
            <a:r>
              <a:rPr lang="fi-FI" dirty="0" smtClean="0"/>
              <a:t>Muutoksia</a:t>
            </a:r>
            <a:r>
              <a:rPr lang="fi-FI" dirty="0"/>
              <a:t>:</a:t>
            </a:r>
          </a:p>
          <a:p>
            <a:r>
              <a:rPr lang="fi-FI" dirty="0" smtClean="0"/>
              <a:t>Pidempiaikaiset </a:t>
            </a:r>
            <a:r>
              <a:rPr lang="fi-FI" dirty="0"/>
              <a:t>sopimukset</a:t>
            </a:r>
          </a:p>
          <a:p>
            <a:r>
              <a:rPr lang="fi-FI" dirty="0" smtClean="0"/>
              <a:t>Kameran </a:t>
            </a:r>
            <a:r>
              <a:rPr lang="fi-FI" dirty="0"/>
              <a:t>siirtyminen lähemmäksi näyttelijöitä</a:t>
            </a:r>
          </a:p>
          <a:p>
            <a:r>
              <a:rPr lang="fi-FI" dirty="0" smtClean="0"/>
              <a:t>Vuoteen </a:t>
            </a:r>
            <a:r>
              <a:rPr lang="fi-FI" dirty="0"/>
              <a:t>1910 mennessä jotkut yhtiöt rupesivat</a:t>
            </a:r>
          </a:p>
          <a:p>
            <a:pPr>
              <a:buNone/>
            </a:pPr>
            <a:r>
              <a:rPr lang="fi-FI" dirty="0" smtClean="0"/>
              <a:t>	käyttämään </a:t>
            </a:r>
            <a:r>
              <a:rPr lang="fi-FI" dirty="0"/>
              <a:t>näyttelijöidensä nimiä elokuvien</a:t>
            </a:r>
          </a:p>
          <a:p>
            <a:pPr>
              <a:buNone/>
            </a:pPr>
            <a:r>
              <a:rPr lang="fi-FI" dirty="0" smtClean="0"/>
              <a:t>	mainoksissa </a:t>
            </a:r>
            <a:r>
              <a:rPr lang="fi-FI" dirty="0"/>
              <a:t>ja teattereiden auloissa</a:t>
            </a:r>
          </a:p>
          <a:p>
            <a:r>
              <a:rPr lang="fi-FI" dirty="0" smtClean="0"/>
              <a:t>1911 </a:t>
            </a:r>
            <a:r>
              <a:rPr lang="fi-FI" dirty="0"/>
              <a:t>ensimmäinen </a:t>
            </a:r>
            <a:r>
              <a:rPr lang="fi-FI" b="1" dirty="0"/>
              <a:t>fanilehti</a:t>
            </a:r>
            <a:r>
              <a:rPr lang="fi-FI" dirty="0"/>
              <a:t> The </a:t>
            </a:r>
            <a:r>
              <a:rPr lang="fi-FI" dirty="0" err="1"/>
              <a:t>Motion</a:t>
            </a:r>
            <a:r>
              <a:rPr lang="fi-FI" dirty="0"/>
              <a:t> Picture </a:t>
            </a:r>
            <a:r>
              <a:rPr lang="fi-FI" dirty="0" err="1"/>
              <a:t>Story</a:t>
            </a:r>
            <a:endParaRPr lang="fi-FI" dirty="0"/>
          </a:p>
          <a:p>
            <a:pPr>
              <a:buNone/>
            </a:pPr>
            <a:r>
              <a:rPr lang="fi-FI" dirty="0" smtClean="0"/>
              <a:t>	Magazine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Siirtyminen Hollywoodiin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00034" y="1000084"/>
            <a:ext cx="8229600" cy="5857916"/>
          </a:xfrm>
        </p:spPr>
        <p:txBody>
          <a:bodyPr>
            <a:noAutofit/>
          </a:bodyPr>
          <a:lstStyle/>
          <a:p>
            <a:r>
              <a:rPr lang="fi-FI" sz="2000" dirty="0" smtClean="0"/>
              <a:t>Ensimmäiset </a:t>
            </a:r>
            <a:r>
              <a:rPr lang="fi-FI" sz="2000" dirty="0"/>
              <a:t>amerikkalaiset elokuvayhtiöt toimivat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000" dirty="0" err="1" smtClean="0"/>
              <a:t>idässä</a:t>
            </a:r>
            <a:r>
              <a:rPr lang="en-US" sz="2000" dirty="0" smtClean="0"/>
              <a:t> </a:t>
            </a:r>
            <a:r>
              <a:rPr lang="en-US" sz="2000" dirty="0"/>
              <a:t>(New Jersey; New York, Philadelphia) </a:t>
            </a:r>
            <a:r>
              <a:rPr lang="en-US" sz="2000" dirty="0" err="1"/>
              <a:t>ja</a:t>
            </a:r>
            <a:endParaRPr lang="en-US" sz="2000" dirty="0"/>
          </a:p>
          <a:p>
            <a:pPr>
              <a:buNone/>
            </a:pPr>
            <a:r>
              <a:rPr lang="fi-FI" sz="2000" dirty="0" smtClean="0"/>
              <a:t>	keskilännessä </a:t>
            </a:r>
            <a:r>
              <a:rPr lang="fi-FI" sz="2000" dirty="0"/>
              <a:t>(Chicago)</a:t>
            </a:r>
          </a:p>
          <a:p>
            <a:r>
              <a:rPr lang="fi-FI" sz="2000" dirty="0" smtClean="0"/>
              <a:t>Huonot </a:t>
            </a:r>
            <a:r>
              <a:rPr lang="fi-FI" sz="2000" dirty="0"/>
              <a:t>säät saattoivat pilata tuotantosuunnitelmia;</a:t>
            </a:r>
          </a:p>
          <a:p>
            <a:r>
              <a:rPr lang="fi-FI" sz="2000" dirty="0"/>
              <a:t>V</a:t>
            </a:r>
            <a:r>
              <a:rPr lang="fi-FI" sz="2000" dirty="0" smtClean="0"/>
              <a:t>uodesta </a:t>
            </a:r>
            <a:r>
              <a:rPr lang="fi-FI" sz="2000" dirty="0"/>
              <a:t>1908 alkaen jotkut yhtiöt lähettivät yksiköitä</a:t>
            </a:r>
          </a:p>
          <a:p>
            <a:pPr>
              <a:buNone/>
            </a:pPr>
            <a:r>
              <a:rPr lang="fi-FI" sz="2000" dirty="0" smtClean="0"/>
              <a:t>	kuvaamaan </a:t>
            </a:r>
            <a:r>
              <a:rPr lang="fi-FI" sz="2000" i="1" dirty="0"/>
              <a:t>talvi</a:t>
            </a:r>
            <a:r>
              <a:rPr lang="fi-FI" sz="2000" dirty="0"/>
              <a:t>aikaan parempaan ilmastoon</a:t>
            </a:r>
          </a:p>
          <a:p>
            <a:r>
              <a:rPr lang="fi-FI" sz="2000" dirty="0" smtClean="0"/>
              <a:t>Jo </a:t>
            </a:r>
            <a:r>
              <a:rPr lang="fi-FI" sz="2000" dirty="0"/>
              <a:t>1910-luvun alkuvuosina Los Angelesin alueesta</a:t>
            </a:r>
          </a:p>
          <a:p>
            <a:pPr>
              <a:buNone/>
            </a:pPr>
            <a:r>
              <a:rPr lang="fi-FI" sz="2000" dirty="0" smtClean="0"/>
              <a:t>	kehittyi </a:t>
            </a:r>
            <a:r>
              <a:rPr lang="fi-FI" sz="2000" b="1" dirty="0"/>
              <a:t>keskeinen elokuvatuotannon keskus</a:t>
            </a:r>
          </a:p>
          <a:p>
            <a:pPr>
              <a:buNone/>
            </a:pPr>
            <a:r>
              <a:rPr lang="fi-FI" sz="2000" dirty="0" smtClean="0"/>
              <a:t>	Yhdysvalloissa</a:t>
            </a:r>
            <a:r>
              <a:rPr lang="fi-FI" sz="2000" dirty="0"/>
              <a:t>.</a:t>
            </a:r>
          </a:p>
          <a:p>
            <a:r>
              <a:rPr lang="fi-FI" sz="2000" dirty="0" smtClean="0"/>
              <a:t> </a:t>
            </a:r>
            <a:r>
              <a:rPr lang="fi-FI" sz="2000" b="1" dirty="0"/>
              <a:t>Hollywood </a:t>
            </a:r>
            <a:r>
              <a:rPr lang="fi-FI" sz="2000" dirty="0"/>
              <a:t>oli pieni esikaupunki, jonne studioita muun</a:t>
            </a:r>
          </a:p>
          <a:p>
            <a:pPr>
              <a:buNone/>
            </a:pPr>
            <a:r>
              <a:rPr lang="fi-FI" sz="2000" dirty="0" smtClean="0"/>
              <a:t>	muassa </a:t>
            </a:r>
            <a:r>
              <a:rPr lang="fi-FI" sz="2000" dirty="0"/>
              <a:t>perustettiin; nimestä tuli koko</a:t>
            </a:r>
          </a:p>
          <a:p>
            <a:pPr>
              <a:buNone/>
            </a:pPr>
            <a:r>
              <a:rPr lang="fi-FI" sz="2000" dirty="0" smtClean="0"/>
              <a:t>	elokuvateollisuuden </a:t>
            </a:r>
            <a:r>
              <a:rPr lang="fi-FI" sz="2000" dirty="0"/>
              <a:t>symboli</a:t>
            </a:r>
          </a:p>
          <a:p>
            <a:r>
              <a:rPr lang="fi-FI" sz="2000" dirty="0" smtClean="0"/>
              <a:t>Tuotanto</a:t>
            </a:r>
            <a:r>
              <a:rPr lang="fi-FI" sz="2000" i="1" dirty="0" smtClean="0"/>
              <a:t>päätökset</a:t>
            </a:r>
            <a:r>
              <a:rPr lang="fi-FI" sz="2000" dirty="0" smtClean="0"/>
              <a:t> </a:t>
            </a:r>
            <a:r>
              <a:rPr lang="fi-FI" sz="2000" dirty="0"/>
              <a:t>tehtiin edelleen idässä</a:t>
            </a:r>
          </a:p>
          <a:p>
            <a:r>
              <a:rPr lang="fi-FI" sz="2000" dirty="0" smtClean="0"/>
              <a:t>ETUJA</a:t>
            </a:r>
            <a:r>
              <a:rPr lang="fi-FI" sz="2000" dirty="0"/>
              <a:t>: ilmasto, maisemat, tilaa!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8266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Hollywoodin nousu 1912-1919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b="1" dirty="0" smtClean="0"/>
              <a:t>Studiosysteemin </a:t>
            </a:r>
            <a:r>
              <a:rPr lang="fi-FI" b="1" dirty="0"/>
              <a:t>lähtökohdat</a:t>
            </a:r>
          </a:p>
          <a:p>
            <a:r>
              <a:rPr lang="fi-FI" dirty="0" smtClean="0"/>
              <a:t>Hollywoodin </a:t>
            </a:r>
            <a:r>
              <a:rPr lang="fi-FI" dirty="0"/>
              <a:t>myöhempien suurten studioiden</a:t>
            </a:r>
          </a:p>
          <a:p>
            <a:pPr>
              <a:buNone/>
            </a:pPr>
            <a:r>
              <a:rPr lang="fi-FI" dirty="0" smtClean="0"/>
              <a:t>	lähtökohtana </a:t>
            </a:r>
            <a:r>
              <a:rPr lang="fi-FI" dirty="0"/>
              <a:t>oli yleensä kahden tai useamman</a:t>
            </a:r>
          </a:p>
          <a:p>
            <a:pPr>
              <a:buNone/>
            </a:pPr>
            <a:r>
              <a:rPr lang="fi-FI" dirty="0" smtClean="0"/>
              <a:t>	pienemmän </a:t>
            </a:r>
            <a:r>
              <a:rPr lang="fi-FI" dirty="0"/>
              <a:t>firman yhdistyminen</a:t>
            </a:r>
          </a:p>
          <a:p>
            <a:r>
              <a:rPr lang="fi-FI" dirty="0" smtClean="0"/>
              <a:t>Yhtiöt </a:t>
            </a:r>
            <a:r>
              <a:rPr lang="fi-FI" dirty="0"/>
              <a:t>bisneksen eri osa-alueilta (tuotanto, </a:t>
            </a:r>
            <a:r>
              <a:rPr lang="fi-FI" dirty="0" smtClean="0"/>
              <a:t>levitys, esitys</a:t>
            </a:r>
            <a:r>
              <a:rPr lang="fi-FI" dirty="0"/>
              <a:t>). </a:t>
            </a:r>
            <a:endParaRPr lang="fi-FI" dirty="0" smtClean="0"/>
          </a:p>
          <a:p>
            <a:r>
              <a:rPr lang="fi-FI" dirty="0" smtClean="0"/>
              <a:t>usein </a:t>
            </a:r>
            <a:r>
              <a:rPr lang="fi-FI" b="1" dirty="0"/>
              <a:t>levitysfirma</a:t>
            </a:r>
            <a:r>
              <a:rPr lang="fi-FI" dirty="0"/>
              <a:t> keskeinen</a:t>
            </a:r>
          </a:p>
          <a:p>
            <a:r>
              <a:rPr lang="fi-FI" dirty="0" smtClean="0"/>
              <a:t>Suuntautuminen </a:t>
            </a:r>
            <a:r>
              <a:rPr lang="fi-FI" dirty="0"/>
              <a:t>kohti </a:t>
            </a:r>
            <a:r>
              <a:rPr lang="fi-FI" b="1" dirty="0"/>
              <a:t>vertikaalista integraatiota</a:t>
            </a:r>
          </a:p>
          <a:p>
            <a:r>
              <a:rPr lang="fi-FI" dirty="0"/>
              <a:t>(= yksi firma hallitsee bisneksen kaikkia kolmea </a:t>
            </a:r>
            <a:r>
              <a:rPr lang="fi-FI" dirty="0" smtClean="0"/>
              <a:t>osa-aluetta</a:t>
            </a:r>
            <a:r>
              <a:rPr lang="fi-FI" dirty="0"/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I. maailmansota: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fi-FI" dirty="0" smtClean="0"/>
              <a:t>Hollywood </a:t>
            </a:r>
            <a:r>
              <a:rPr lang="fi-FI" dirty="0"/>
              <a:t>valloittaa </a:t>
            </a:r>
            <a:r>
              <a:rPr lang="fi-FI" b="1" dirty="0"/>
              <a:t>maailmanmarkkinat</a:t>
            </a:r>
          </a:p>
          <a:p>
            <a:r>
              <a:rPr lang="fi-FI" dirty="0" smtClean="0"/>
              <a:t>Vuoteen </a:t>
            </a:r>
            <a:r>
              <a:rPr lang="fi-FI" dirty="0"/>
              <a:t>1912 asti kilpailu koski pääosin </a:t>
            </a:r>
            <a:r>
              <a:rPr lang="fi-FI" b="1" dirty="0"/>
              <a:t>kotimarkkinoiden</a:t>
            </a:r>
          </a:p>
          <a:p>
            <a:pPr>
              <a:buNone/>
            </a:pPr>
            <a:r>
              <a:rPr lang="fi-FI" b="1" dirty="0" smtClean="0"/>
              <a:t>	</a:t>
            </a:r>
            <a:r>
              <a:rPr lang="fi-FI" dirty="0" smtClean="0"/>
              <a:t>hallintaa</a:t>
            </a:r>
            <a:r>
              <a:rPr lang="fi-FI" dirty="0"/>
              <a:t>.</a:t>
            </a:r>
          </a:p>
          <a:p>
            <a:r>
              <a:rPr lang="fi-FI" dirty="0" smtClean="0"/>
              <a:t>Ulkomailla </a:t>
            </a:r>
            <a:r>
              <a:rPr lang="fi-FI" dirty="0"/>
              <a:t>amerikkalaiset elokuvat olivat kohtalaisen</a:t>
            </a:r>
          </a:p>
          <a:p>
            <a:pPr>
              <a:buNone/>
            </a:pPr>
            <a:r>
              <a:rPr lang="fi-FI" dirty="0" smtClean="0"/>
              <a:t>	suosittuja</a:t>
            </a:r>
            <a:r>
              <a:rPr lang="fi-FI" dirty="0"/>
              <a:t>, mutta eivät yltäneet esim. </a:t>
            </a:r>
            <a:r>
              <a:rPr lang="fi-FI" b="1" dirty="0"/>
              <a:t>ranskalaisten ja</a:t>
            </a:r>
          </a:p>
          <a:p>
            <a:pPr>
              <a:buNone/>
            </a:pPr>
            <a:r>
              <a:rPr lang="fi-FI" b="1" dirty="0" smtClean="0"/>
              <a:t>	italialaisten </a:t>
            </a:r>
            <a:r>
              <a:rPr lang="fi-FI" b="1" dirty="0"/>
              <a:t>elokuvien suosion tasolle.</a:t>
            </a:r>
          </a:p>
          <a:p>
            <a:r>
              <a:rPr lang="fi-FI" dirty="0" smtClean="0"/>
              <a:t>Ranskassa </a:t>
            </a:r>
            <a:r>
              <a:rPr lang="fi-FI" dirty="0"/>
              <a:t>ja Italiassa tuotanto sodan aikana välillä lähes</a:t>
            </a:r>
          </a:p>
          <a:p>
            <a:pPr>
              <a:buNone/>
            </a:pPr>
            <a:r>
              <a:rPr lang="fi-FI" dirty="0" smtClean="0"/>
              <a:t>	pysähdyksissä</a:t>
            </a:r>
            <a:endParaRPr lang="fi-FI" dirty="0"/>
          </a:p>
          <a:p>
            <a:r>
              <a:rPr lang="fi-FI" dirty="0" smtClean="0"/>
              <a:t>Hollywood </a:t>
            </a:r>
            <a:r>
              <a:rPr lang="fi-FI" u="sng" dirty="0"/>
              <a:t>tarttui tilaisuuteen</a:t>
            </a:r>
            <a:r>
              <a:rPr lang="fi-FI" dirty="0"/>
              <a:t>: yhtiöille mm. omia</a:t>
            </a:r>
          </a:p>
          <a:p>
            <a:pPr>
              <a:buNone/>
            </a:pPr>
            <a:r>
              <a:rPr lang="fi-FI" dirty="0" smtClean="0"/>
              <a:t>	levitystoimistoja </a:t>
            </a:r>
            <a:r>
              <a:rPr lang="fi-FI" dirty="0"/>
              <a:t>eri puolille maailmaa</a:t>
            </a:r>
          </a:p>
          <a:p>
            <a:r>
              <a:rPr lang="fi-FI" dirty="0" smtClean="0"/>
              <a:t>yhtiöt </a:t>
            </a:r>
            <a:r>
              <a:rPr lang="fi-FI" dirty="0"/>
              <a:t>saivat voitot itse + vahvan aseman monissa maissa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smtClean="0"/>
              <a:t>D.W. Griffith (1875-1948)</a:t>
            </a:r>
            <a:br>
              <a:rPr lang="fi-FI" dirty="0" smtClean="0"/>
            </a:b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Ajan tunnetuin ohjaaja</a:t>
            </a:r>
          </a:p>
          <a:p>
            <a:r>
              <a:rPr lang="fi-FI" b="1" dirty="0" smtClean="0"/>
              <a:t>David </a:t>
            </a:r>
            <a:r>
              <a:rPr lang="fi-FI" b="1" dirty="0" err="1" smtClean="0"/>
              <a:t>Wark</a:t>
            </a:r>
            <a:r>
              <a:rPr lang="fi-FI" b="1" dirty="0" smtClean="0"/>
              <a:t> Griffith</a:t>
            </a:r>
          </a:p>
          <a:p>
            <a:r>
              <a:rPr lang="fi-FI" dirty="0" smtClean="0"/>
              <a:t>Nousi maineeseen</a:t>
            </a:r>
          </a:p>
          <a:p>
            <a:r>
              <a:rPr lang="fi-FI" dirty="0" err="1" smtClean="0"/>
              <a:t>Biograph-yhtiössä</a:t>
            </a:r>
            <a:r>
              <a:rPr lang="fi-FI" dirty="0" smtClean="0"/>
              <a:t> ennen</a:t>
            </a:r>
          </a:p>
          <a:p>
            <a:r>
              <a:rPr lang="fi-FI" dirty="0" smtClean="0"/>
              <a:t>vuotta 1910</a:t>
            </a:r>
          </a:p>
          <a:p>
            <a:r>
              <a:rPr lang="en-US" dirty="0" smtClean="0"/>
              <a:t>1913 </a:t>
            </a:r>
            <a:r>
              <a:rPr lang="en-US" b="1" dirty="0" smtClean="0"/>
              <a:t>Judith of </a:t>
            </a:r>
            <a:r>
              <a:rPr lang="en-US" b="1" dirty="0" err="1" smtClean="0"/>
              <a:t>Bethulia</a:t>
            </a:r>
            <a:r>
              <a:rPr lang="en-US" b="1" i="1" dirty="0" smtClean="0"/>
              <a:t>,</a:t>
            </a:r>
          </a:p>
          <a:p>
            <a:r>
              <a:rPr lang="fi-FI" dirty="0" smtClean="0"/>
              <a:t>4-kelainen historiallinen</a:t>
            </a:r>
          </a:p>
          <a:p>
            <a:r>
              <a:rPr lang="fi-FI" dirty="0" smtClean="0"/>
              <a:t>elokuva italialaisen mallin</a:t>
            </a:r>
          </a:p>
          <a:p>
            <a:r>
              <a:rPr lang="fi-FI" dirty="0" smtClean="0"/>
              <a:t>mukaan</a:t>
            </a:r>
          </a:p>
          <a:p>
            <a:r>
              <a:rPr lang="fi-FI" dirty="0" smtClean="0"/>
              <a:t>lähti </a:t>
            </a:r>
            <a:r>
              <a:rPr lang="fi-FI" dirty="0" err="1" smtClean="0"/>
              <a:t>Biographilta</a:t>
            </a:r>
            <a:r>
              <a:rPr lang="fi-FI" dirty="0" smtClean="0"/>
              <a:t>, joka</a:t>
            </a:r>
          </a:p>
          <a:p>
            <a:r>
              <a:rPr lang="fi-FI" dirty="0" smtClean="0"/>
              <a:t>ei olisi sallinut kahta</a:t>
            </a:r>
          </a:p>
          <a:p>
            <a:r>
              <a:rPr lang="fi-FI" dirty="0" smtClean="0"/>
              <a:t>kelaa pidempiä</a:t>
            </a:r>
            <a:endParaRPr lang="fi-FI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5994" y="1428736"/>
            <a:ext cx="3606825" cy="457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u="sng" dirty="0" smtClean="0"/>
              <a:t>Griffith: </a:t>
            </a:r>
            <a:r>
              <a:rPr lang="fi-FI" i="1" u="sng" dirty="0" smtClean="0"/>
              <a:t>Kansakunnan synty (1915)</a:t>
            </a:r>
            <a:br>
              <a:rPr lang="fi-FI" i="1" u="sng" dirty="0" smtClean="0"/>
            </a:br>
            <a:endParaRPr lang="fi-FI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1915 </a:t>
            </a:r>
            <a:r>
              <a:rPr lang="en-US" b="1" dirty="0" err="1" smtClean="0"/>
              <a:t>Kansakunnan</a:t>
            </a:r>
            <a:r>
              <a:rPr lang="en-US" b="1" dirty="0" smtClean="0"/>
              <a:t> </a:t>
            </a:r>
            <a:r>
              <a:rPr lang="en-US" b="1" dirty="0" err="1" smtClean="0"/>
              <a:t>synty</a:t>
            </a:r>
            <a:r>
              <a:rPr lang="en-US" b="1" dirty="0" smtClean="0"/>
              <a:t> (The Birth of a Nation)</a:t>
            </a:r>
          </a:p>
          <a:p>
            <a:r>
              <a:rPr lang="fi-FI" dirty="0" smtClean="0"/>
              <a:t>yksityisellä rahoituksella. Pituus 12 kelaa = n. 3 h,</a:t>
            </a:r>
          </a:p>
          <a:p>
            <a:r>
              <a:rPr lang="fi-FI" dirty="0" smtClean="0"/>
              <a:t>aikansa suurisuuntaisin elokuva</a:t>
            </a:r>
          </a:p>
          <a:p>
            <a:r>
              <a:rPr lang="fi-FI" dirty="0" smtClean="0"/>
              <a:t>Hiottu ilmaisu</a:t>
            </a:r>
          </a:p>
          <a:p>
            <a:r>
              <a:rPr lang="fi-FI" dirty="0" smtClean="0"/>
              <a:t>Mittava markkinointi</a:t>
            </a:r>
          </a:p>
          <a:p>
            <a:r>
              <a:rPr lang="fi-FI" dirty="0" smtClean="0"/>
              <a:t>Laajat sosiaaliset vaikutukset</a:t>
            </a:r>
            <a:endParaRPr lang="fi-FI" dirty="0"/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204291"/>
            <a:ext cx="3429024" cy="5386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/>
          <p:cNvSpPr/>
          <p:nvPr/>
        </p:nvSpPr>
        <p:spPr>
          <a:xfrm>
            <a:off x="4357686" y="1285860"/>
            <a:ext cx="4572032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smtClean="0"/>
              <a:t>Esiintyi usein D.W.</a:t>
            </a:r>
          </a:p>
          <a:p>
            <a:r>
              <a:rPr lang="fi-FI" sz="2400" dirty="0" smtClean="0"/>
              <a:t>Griffithin elokuvissa, ja</a:t>
            </a:r>
          </a:p>
          <a:p>
            <a:r>
              <a:rPr lang="fi-FI" sz="2400" dirty="0" smtClean="0"/>
              <a:t>naispääosa</a:t>
            </a:r>
            <a:endParaRPr lang="fi-FI" sz="2400" dirty="0" smtClean="0"/>
          </a:p>
          <a:p>
            <a:r>
              <a:rPr lang="fi-FI" sz="2400" dirty="0" smtClean="0"/>
              <a:t>Kansakunnan synty elokuvassa.</a:t>
            </a:r>
          </a:p>
          <a:p>
            <a:r>
              <a:rPr lang="fi-FI" sz="2400" dirty="0" smtClean="0"/>
              <a:t>Erittäin suosittu 1910–20 –</a:t>
            </a:r>
            <a:r>
              <a:rPr lang="fi-FI" sz="2400" dirty="0" err="1" smtClean="0"/>
              <a:t>luv</a:t>
            </a:r>
            <a:r>
              <a:rPr lang="fi-FI" sz="2400" dirty="0" smtClean="0"/>
              <a:t>.</a:t>
            </a:r>
          </a:p>
          <a:p>
            <a:endParaRPr lang="fi-FI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1249794"/>
            <a:ext cx="3500462" cy="48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Suorakulmio 13"/>
          <p:cNvSpPr/>
          <p:nvPr/>
        </p:nvSpPr>
        <p:spPr>
          <a:xfrm>
            <a:off x="1285852" y="285729"/>
            <a:ext cx="628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3600" dirty="0" smtClean="0"/>
              <a:t>Näyttelijöitä: </a:t>
            </a:r>
            <a:r>
              <a:rPr lang="fi-FI" sz="3600" u="sng" dirty="0" err="1" smtClean="0"/>
              <a:t>Lilian</a:t>
            </a:r>
            <a:r>
              <a:rPr lang="fi-FI" sz="3600" u="sng" dirty="0" smtClean="0"/>
              <a:t> </a:t>
            </a:r>
            <a:r>
              <a:rPr lang="fi-FI" sz="3600" u="sng" dirty="0" err="1" smtClean="0"/>
              <a:t>Gish</a:t>
            </a:r>
            <a:endParaRPr lang="fi-FI" sz="3600" u="sng" dirty="0" smtClean="0"/>
          </a:p>
        </p:txBody>
      </p:sp>
      <p:sp>
        <p:nvSpPr>
          <p:cNvPr id="15" name="Suorakulmio 14"/>
          <p:cNvSpPr/>
          <p:nvPr/>
        </p:nvSpPr>
        <p:spPr>
          <a:xfrm>
            <a:off x="4357686" y="3143248"/>
            <a:ext cx="4500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 smtClean="0"/>
              <a:t>Teatteri-, elokuva ja tv-näyttelijän ura kesti yli 75 vuotta: viimeisin elokuvarooli elokuvassa</a:t>
            </a:r>
          </a:p>
          <a:p>
            <a:r>
              <a:rPr lang="fi-FI" sz="2400" dirty="0" smtClean="0"/>
              <a:t>The </a:t>
            </a:r>
            <a:r>
              <a:rPr lang="fi-FI" sz="2400" dirty="0" err="1" smtClean="0"/>
              <a:t>Whales</a:t>
            </a:r>
            <a:r>
              <a:rPr lang="fi-FI" sz="2400" dirty="0" smtClean="0"/>
              <a:t> of August  v. 1987.</a:t>
            </a:r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fi-FI" dirty="0" smtClean="0"/>
              <a:t>Mary </a:t>
            </a:r>
            <a:r>
              <a:rPr lang="fi-FI" dirty="0" err="1" smtClean="0"/>
              <a:t>Pickford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357686" y="1357298"/>
            <a:ext cx="4643470" cy="4525963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/>
              <a:t>Kanadalainen, yksi</a:t>
            </a:r>
          </a:p>
          <a:p>
            <a:pPr>
              <a:buNone/>
            </a:pPr>
            <a:r>
              <a:rPr lang="fi-FI" dirty="0" smtClean="0"/>
              <a:t>	suosituimmista Hollywoodin</a:t>
            </a:r>
          </a:p>
          <a:p>
            <a:pPr>
              <a:buNone/>
            </a:pPr>
            <a:r>
              <a:rPr lang="fi-FI" dirty="0" smtClean="0"/>
              <a:t>	naistähdistä 1910-luvulla.</a:t>
            </a:r>
          </a:p>
          <a:p>
            <a:r>
              <a:rPr lang="fi-FI" dirty="0" smtClean="0"/>
              <a:t>Tunnettiin nimillä "</a:t>
            </a:r>
            <a:r>
              <a:rPr lang="fi-FI" dirty="0" err="1" smtClean="0"/>
              <a:t>America's</a:t>
            </a:r>
            <a:endParaRPr lang="fi-FI" dirty="0" smtClean="0"/>
          </a:p>
          <a:p>
            <a:pPr>
              <a:buNone/>
            </a:pPr>
            <a:r>
              <a:rPr lang="fi-FI" dirty="0" smtClean="0"/>
              <a:t>	</a:t>
            </a:r>
            <a:r>
              <a:rPr lang="fi-FI" dirty="0" err="1" smtClean="0"/>
              <a:t>Sweetheart</a:t>
            </a:r>
            <a:r>
              <a:rPr lang="fi-FI" dirty="0" smtClean="0"/>
              <a:t>," "Little Mary" ja</a:t>
            </a:r>
          </a:p>
          <a:p>
            <a:pPr>
              <a:buNone/>
            </a:pPr>
            <a:r>
              <a:rPr lang="en-US" dirty="0" smtClean="0"/>
              <a:t>	"the girl with the curls".</a:t>
            </a:r>
          </a:p>
          <a:p>
            <a:r>
              <a:rPr lang="fi-FI" dirty="0" smtClean="0"/>
              <a:t>Perusti yhdessä Douglas</a:t>
            </a:r>
          </a:p>
          <a:p>
            <a:pPr>
              <a:buNone/>
            </a:pPr>
            <a:r>
              <a:rPr lang="fi-FI" dirty="0" smtClean="0"/>
              <a:t>	</a:t>
            </a:r>
            <a:r>
              <a:rPr lang="fi-FI" dirty="0" err="1" smtClean="0"/>
              <a:t>Fairbanksin</a:t>
            </a:r>
            <a:r>
              <a:rPr lang="fi-FI" dirty="0" smtClean="0"/>
              <a:t>, Charles</a:t>
            </a:r>
          </a:p>
          <a:p>
            <a:pPr>
              <a:buNone/>
            </a:pPr>
            <a:r>
              <a:rPr lang="fi-FI" dirty="0" smtClean="0"/>
              <a:t>	Chaplinin ja D. W. Griffithin</a:t>
            </a:r>
          </a:p>
          <a:p>
            <a:pPr>
              <a:buNone/>
            </a:pPr>
            <a:r>
              <a:rPr lang="fi-FI" dirty="0" smtClean="0"/>
              <a:t>	kanssa </a:t>
            </a:r>
            <a:r>
              <a:rPr lang="fi-FI" b="1" dirty="0" smtClean="0"/>
              <a:t>United </a:t>
            </a:r>
            <a:r>
              <a:rPr lang="fi-FI" b="1" dirty="0" err="1" smtClean="0"/>
              <a:t>Artists</a:t>
            </a:r>
            <a:r>
              <a:rPr lang="fi-FI" b="1" dirty="0" smtClean="0"/>
              <a:t> </a:t>
            </a:r>
            <a:r>
              <a:rPr lang="fi-FI" dirty="0" smtClean="0"/>
              <a:t>-yhtiön.</a:t>
            </a:r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85860"/>
            <a:ext cx="3732635" cy="497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989034"/>
          </a:xfrm>
        </p:spPr>
        <p:txBody>
          <a:bodyPr>
            <a:normAutofit fontScale="90000"/>
          </a:bodyPr>
          <a:lstStyle/>
          <a:p>
            <a:r>
              <a:rPr lang="fi-FI" u="sng" dirty="0" smtClean="0"/>
              <a:t>Hollywood valloittaa maailmanmarkkinat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Hollywood </a:t>
            </a:r>
            <a:r>
              <a:rPr lang="fi-FI" dirty="0"/>
              <a:t>säilytti asemansa myös sodan jälkeen.</a:t>
            </a:r>
          </a:p>
          <a:p>
            <a:r>
              <a:rPr lang="fi-FI" dirty="0" smtClean="0"/>
              <a:t>Elokuvien </a:t>
            </a:r>
            <a:r>
              <a:rPr lang="fi-FI" dirty="0"/>
              <a:t>budjetit laskettiin jo vuonna 1917 sen</a:t>
            </a:r>
          </a:p>
          <a:p>
            <a:pPr>
              <a:buNone/>
            </a:pPr>
            <a:r>
              <a:rPr lang="fi-FI" dirty="0" smtClean="0"/>
              <a:t>	perusteella</a:t>
            </a:r>
            <a:r>
              <a:rPr lang="fi-FI" dirty="0"/>
              <a:t>, miten paljon ne tuottaisivat sekä </a:t>
            </a:r>
            <a:r>
              <a:rPr lang="fi-FI" dirty="0" smtClean="0"/>
              <a:t>kotimaassa että </a:t>
            </a:r>
            <a:r>
              <a:rPr lang="fi-FI" dirty="0"/>
              <a:t>ulkomailla. </a:t>
            </a:r>
            <a:endParaRPr lang="fi-FI" dirty="0" smtClean="0"/>
          </a:p>
          <a:p>
            <a:r>
              <a:rPr lang="fi-FI" dirty="0" smtClean="0"/>
              <a:t>Suuret </a:t>
            </a:r>
            <a:r>
              <a:rPr lang="fi-FI" dirty="0"/>
              <a:t>budjetit mahdollistivat esimerkiksi</a:t>
            </a:r>
          </a:p>
          <a:p>
            <a:pPr>
              <a:buNone/>
            </a:pPr>
            <a:r>
              <a:rPr lang="fi-FI" dirty="0" smtClean="0"/>
              <a:t>	komeiden </a:t>
            </a:r>
            <a:r>
              <a:rPr lang="fi-FI" dirty="0"/>
              <a:t>lavasteiden ja pukujen käytön sekä</a:t>
            </a:r>
          </a:p>
          <a:p>
            <a:pPr>
              <a:buNone/>
            </a:pPr>
            <a:r>
              <a:rPr lang="fi-FI" dirty="0" smtClean="0"/>
              <a:t>	kehittyneen </a:t>
            </a:r>
            <a:r>
              <a:rPr lang="fi-FI" dirty="0"/>
              <a:t>valaistustekniikan.</a:t>
            </a:r>
          </a:p>
          <a:p>
            <a:r>
              <a:rPr lang="fi-FI" dirty="0" smtClean="0"/>
              <a:t>Hollywood </a:t>
            </a:r>
            <a:r>
              <a:rPr lang="fi-FI" dirty="0"/>
              <a:t>myi elokuvansa ulkomaille halvalla </a:t>
            </a:r>
            <a:endParaRPr lang="fi-FI" dirty="0" smtClean="0"/>
          </a:p>
          <a:p>
            <a:r>
              <a:rPr lang="fi-FI" dirty="0" smtClean="0"/>
              <a:t>Usein oli </a:t>
            </a:r>
            <a:r>
              <a:rPr lang="fi-FI" dirty="0"/>
              <a:t>halvempaa ostaa amerikkalainen elokuva kuin </a:t>
            </a:r>
            <a:r>
              <a:rPr lang="fi-FI" dirty="0" smtClean="0"/>
              <a:t>tuottaa kotimainen </a:t>
            </a:r>
            <a:r>
              <a:rPr lang="fi-FI" dirty="0"/>
              <a:t>elokuva...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9552" y="1132036"/>
            <a:ext cx="3600400" cy="530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isällön paikkamerkki 5"/>
          <p:cNvSpPr>
            <a:spLocks noGrp="1"/>
          </p:cNvSpPr>
          <p:nvPr>
            <p:ph sz="half" idx="2"/>
          </p:nvPr>
        </p:nvSpPr>
        <p:spPr>
          <a:xfrm>
            <a:off x="4788024" y="1196752"/>
            <a:ext cx="3960440" cy="5112568"/>
          </a:xfrm>
        </p:spPr>
        <p:txBody>
          <a:bodyPr>
            <a:normAutofit fontScale="70000" lnSpcReduction="20000"/>
          </a:bodyPr>
          <a:lstStyle/>
          <a:p>
            <a:r>
              <a:rPr lang="fi-FI" sz="3100" b="1" dirty="0" smtClean="0"/>
              <a:t>Charlie Chaplin: </a:t>
            </a:r>
            <a:r>
              <a:rPr lang="fi-FI" sz="3100" dirty="0" smtClean="0"/>
              <a:t>Jatkoi varhaisen elokuvan työtapoja pitkälle 1900-</a:t>
            </a:r>
          </a:p>
          <a:p>
            <a:pPr>
              <a:buNone/>
            </a:pPr>
            <a:r>
              <a:rPr lang="fi-FI" sz="3100" dirty="0" smtClean="0"/>
              <a:t>	luvulle – ohjasi, käsikirjoitti, näytteli jne. elokuvissaan itse. </a:t>
            </a:r>
          </a:p>
          <a:p>
            <a:pPr>
              <a:buNone/>
            </a:pPr>
            <a:r>
              <a:rPr lang="fi-FI" sz="3100" dirty="0" smtClean="0"/>
              <a:t>	Yksi elokuvan historian monipuolisimmista taiteilijoista ja ainoa</a:t>
            </a:r>
          </a:p>
          <a:p>
            <a:pPr>
              <a:buNone/>
            </a:pPr>
            <a:r>
              <a:rPr lang="fi-FI" sz="3100" dirty="0" smtClean="0"/>
              <a:t>	länsimainen elokuvantekijä, joka menestyi mykkäelokuvilla vielä</a:t>
            </a:r>
          </a:p>
          <a:p>
            <a:pPr>
              <a:buNone/>
            </a:pPr>
            <a:r>
              <a:rPr lang="fi-FI" sz="3100" dirty="0" smtClean="0"/>
              <a:t>	1930-luvulla.</a:t>
            </a:r>
          </a:p>
          <a:p>
            <a:pPr>
              <a:buNone/>
            </a:pPr>
            <a:r>
              <a:rPr lang="fi-FI" sz="3100" dirty="0" smtClean="0"/>
              <a:t>      ”Chaplin ei kuulu elokuvan historiaan vaan </a:t>
            </a:r>
            <a:r>
              <a:rPr lang="fi-FI" sz="3100" i="1" dirty="0" smtClean="0"/>
              <a:t>ihmiskunnan</a:t>
            </a:r>
            <a:r>
              <a:rPr lang="fi-FI" sz="3100" dirty="0" smtClean="0"/>
              <a:t> historiaan”</a:t>
            </a:r>
          </a:p>
          <a:p>
            <a:endParaRPr lang="fi-FI" dirty="0"/>
          </a:p>
        </p:txBody>
      </p:sp>
      <p:sp>
        <p:nvSpPr>
          <p:cNvPr id="7" name="Tekstikehys 6"/>
          <p:cNvSpPr txBox="1"/>
          <p:nvPr/>
        </p:nvSpPr>
        <p:spPr>
          <a:xfrm>
            <a:off x="3275856" y="332656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 smtClean="0"/>
              <a:t>Koomikkoja</a:t>
            </a:r>
            <a:endParaRPr lang="fi-FI" sz="3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i-FI" sz="3200" b="1" dirty="0" smtClean="0"/>
              <a:t>Visuaalinen populaarikulttuuri 1800-luvulla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sz="2800" noProof="1" smtClean="0"/>
              <a:t>Suosittuja esitysmuotoja</a:t>
            </a:r>
          </a:p>
          <a:p>
            <a:pPr lvl="2" eaLnBrk="1" hangingPunct="1"/>
            <a:r>
              <a:rPr lang="fi-FI" noProof="1" smtClean="0"/>
              <a:t>taikalyhtyesitykset</a:t>
            </a:r>
          </a:p>
          <a:p>
            <a:pPr lvl="2" eaLnBrk="1" hangingPunct="1"/>
            <a:r>
              <a:rPr lang="fi-FI" noProof="1" smtClean="0"/>
              <a:t>valokuvat </a:t>
            </a:r>
          </a:p>
          <a:p>
            <a:pPr lvl="2" eaLnBrk="1" hangingPunct="1"/>
            <a:r>
              <a:rPr lang="fi-FI" dirty="0" smtClean="0"/>
              <a:t>panoraama</a:t>
            </a:r>
            <a:r>
              <a:rPr lang="fi-FI" noProof="1" smtClean="0"/>
              <a:t>:maalatut kulissit ja kolmiulotteiset hahmot</a:t>
            </a:r>
            <a:r>
              <a:rPr lang="fi-FI" dirty="0" smtClean="0"/>
              <a:t> (vrt. laajakangas)</a:t>
            </a:r>
            <a:endParaRPr lang="fi-FI" noProof="1" smtClean="0"/>
          </a:p>
          <a:p>
            <a:pPr lvl="2" eaLnBrk="1" hangingPunct="1"/>
            <a:r>
              <a:rPr lang="fi-FI" noProof="1" smtClean="0"/>
              <a:t>sirkus, freak shows, huvipuistot, music halls </a:t>
            </a:r>
            <a:r>
              <a:rPr lang="fi-FI" dirty="0" smtClean="0"/>
              <a:t> - attraktio</a:t>
            </a:r>
            <a:endParaRPr lang="fi-FI" noProof="1" smtClean="0"/>
          </a:p>
          <a:p>
            <a:pPr lvl="2" eaLnBrk="1" hangingPunct="1"/>
            <a:r>
              <a:rPr lang="fi-FI" noProof="1" smtClean="0"/>
              <a:t>kiertävät esiintyjät</a:t>
            </a:r>
          </a:p>
          <a:p>
            <a:pPr eaLnBrk="1" hangingPunct="1"/>
            <a:r>
              <a:rPr lang="fi-FI" noProof="1" smtClean="0"/>
              <a:t>Elokuva tarjosi tullessaan </a:t>
            </a:r>
            <a:r>
              <a:rPr lang="fi-FI" dirty="0" smtClean="0"/>
              <a:t>aiempaa </a:t>
            </a:r>
            <a:r>
              <a:rPr lang="fi-FI" noProof="1" smtClean="0"/>
              <a:t>halvemman tavan tarjota visuaalista viihdettä massoille</a:t>
            </a:r>
          </a:p>
          <a:p>
            <a:pPr eaLnBrk="1" hangingPunct="1"/>
            <a:endParaRPr lang="fi-FI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042792" cy="5217443"/>
          </a:xfrm>
        </p:spPr>
        <p:txBody>
          <a:bodyPr>
            <a:normAutofit/>
          </a:bodyPr>
          <a:lstStyle/>
          <a:p>
            <a:r>
              <a:rPr lang="fi-FI" b="1" dirty="0" smtClean="0"/>
              <a:t>Buster Keaton: ”Kivikasvo”. </a:t>
            </a:r>
            <a:r>
              <a:rPr lang="fi-FI" dirty="0" smtClean="0"/>
              <a:t>Chaplinin ohella yksi mykkäkauden</a:t>
            </a:r>
          </a:p>
          <a:p>
            <a:pPr>
              <a:buNone/>
            </a:pPr>
            <a:r>
              <a:rPr lang="fi-FI" dirty="0" smtClean="0"/>
              <a:t>	suosituimmista koomikoista. </a:t>
            </a:r>
          </a:p>
          <a:p>
            <a:pPr>
              <a:buNone/>
            </a:pPr>
            <a:r>
              <a:rPr lang="fi-FI" dirty="0" smtClean="0"/>
              <a:t>	Elokuvissa on usein akrobatiaa ja</a:t>
            </a:r>
          </a:p>
          <a:p>
            <a:pPr>
              <a:buNone/>
            </a:pPr>
            <a:r>
              <a:rPr lang="fi-FI" dirty="0" smtClean="0"/>
              <a:t>	fantasiaelementtejä. Äänielokuvan tulo oli Keatonille paha isku.</a:t>
            </a:r>
          </a:p>
          <a:p>
            <a:endParaRPr lang="fi-FI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52736"/>
            <a:ext cx="3240360" cy="477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4008" y="908720"/>
            <a:ext cx="4042792" cy="5217443"/>
          </a:xfrm>
        </p:spPr>
        <p:txBody>
          <a:bodyPr>
            <a:normAutofit fontScale="92500"/>
          </a:bodyPr>
          <a:lstStyle/>
          <a:p>
            <a:r>
              <a:rPr lang="fi-FI" b="1" dirty="0" smtClean="0"/>
              <a:t>Harold Lloyd: </a:t>
            </a:r>
            <a:r>
              <a:rPr lang="fi-FI" dirty="0" smtClean="0"/>
              <a:t>Jossain vaiheessa jopa suositumpi kuin Chaplin.</a:t>
            </a:r>
          </a:p>
          <a:p>
            <a:pPr>
              <a:buNone/>
            </a:pPr>
            <a:r>
              <a:rPr lang="fi-FI" dirty="0" smtClean="0"/>
              <a:t>	Parhaiten muistetaan nykyään hänen kiipeilykomediansa, joissa</a:t>
            </a:r>
          </a:p>
          <a:p>
            <a:pPr>
              <a:buNone/>
            </a:pPr>
            <a:r>
              <a:rPr lang="fi-FI" dirty="0" smtClean="0"/>
              <a:t>	näyttelijä ajautuu esimerkiksi pilvenpiirtäjän huipulle ja on koko ajan vaarassa pudota. (Esim. Turvallisuus viimeiseksi 1923.)</a:t>
            </a:r>
          </a:p>
          <a:p>
            <a:endParaRPr lang="fi-FI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836712"/>
            <a:ext cx="3268483" cy="4819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	</a:t>
            </a:r>
            <a:r>
              <a:rPr lang="fi-FI" u="sng" dirty="0" smtClean="0"/>
              <a:t>Elokuvan historian käännekohtia</a:t>
            </a:r>
            <a:endParaRPr lang="fi-FI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20"/>
          </a:xfrm>
        </p:spPr>
        <p:txBody>
          <a:bodyPr>
            <a:normAutofit/>
          </a:bodyPr>
          <a:lstStyle/>
          <a:p>
            <a:r>
              <a:rPr lang="fi-FI" dirty="0" smtClean="0"/>
              <a:t>1926 Ensimmäinen </a:t>
            </a:r>
            <a:r>
              <a:rPr lang="fi-FI" b="1" dirty="0" smtClean="0"/>
              <a:t>ääni</a:t>
            </a:r>
            <a:r>
              <a:rPr lang="fi-FI" dirty="0" smtClean="0"/>
              <a:t>elokuva -&gt; tuli standardiksi 1930 –luvulla -&gt; kustannukset nousivat valtavasti -&gt; elokuvasta suurteollisuutta</a:t>
            </a:r>
          </a:p>
          <a:p>
            <a:r>
              <a:rPr lang="fi-FI" dirty="0" smtClean="0"/>
              <a:t>Ensimmäiset suuret (koko illan) </a:t>
            </a:r>
            <a:r>
              <a:rPr lang="fi-FI" b="1" dirty="0" smtClean="0"/>
              <a:t>väri</a:t>
            </a:r>
            <a:r>
              <a:rPr lang="fi-FI" dirty="0" smtClean="0"/>
              <a:t>elokuvat 1930-luvun lopussa:</a:t>
            </a:r>
          </a:p>
          <a:p>
            <a:pPr lvl="1"/>
            <a:r>
              <a:rPr lang="fi-FI" dirty="0" smtClean="0"/>
              <a:t>Tuulen viemää</a:t>
            </a:r>
          </a:p>
          <a:p>
            <a:pPr lvl="1"/>
            <a:r>
              <a:rPr lang="fi-FI" dirty="0" smtClean="0"/>
              <a:t>Ihmemaa </a:t>
            </a:r>
            <a:r>
              <a:rPr lang="fi-FI" dirty="0" err="1" smtClean="0"/>
              <a:t>Oz</a:t>
            </a:r>
            <a:endParaRPr lang="fi-FI" dirty="0" smtClean="0"/>
          </a:p>
          <a:p>
            <a:pPr lvl="1"/>
            <a:r>
              <a:rPr lang="fi-FI" dirty="0" smtClean="0"/>
              <a:t>Lumikki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err="1" smtClean="0"/>
              <a:t>Saksalainen</a:t>
            </a:r>
            <a:r>
              <a:rPr lang="en-GB" u="sng" dirty="0" smtClean="0"/>
              <a:t> </a:t>
            </a:r>
            <a:r>
              <a:rPr lang="en-GB" u="sng" dirty="0" err="1" smtClean="0"/>
              <a:t>elokuva</a:t>
            </a:r>
            <a:r>
              <a:rPr lang="en-GB" u="sng" dirty="0" smtClean="0"/>
              <a:t> 1930-luvulla</a:t>
            </a:r>
            <a:endParaRPr lang="fi-FI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dirty="0" smtClean="0"/>
              <a:t>JOSEF VON STERNBERG:  </a:t>
            </a:r>
            <a:r>
              <a:rPr lang="fi-FI" i="1" dirty="0" smtClean="0"/>
              <a:t>Der </a:t>
            </a:r>
            <a:r>
              <a:rPr lang="fi-FI" i="1" dirty="0" err="1" smtClean="0"/>
              <a:t>blaue</a:t>
            </a:r>
            <a:r>
              <a:rPr lang="fi-FI" i="1" dirty="0" smtClean="0"/>
              <a:t> Engel</a:t>
            </a:r>
            <a:r>
              <a:rPr lang="fi-FI" dirty="0" smtClean="0"/>
              <a:t> (1930) 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FRITZ LANG: </a:t>
            </a:r>
            <a:r>
              <a:rPr lang="fi-FI" i="1" dirty="0" smtClean="0"/>
              <a:t>M -  Kaupunki etsii murhaajaa</a:t>
            </a:r>
            <a:r>
              <a:rPr lang="fi-FI" dirty="0" smtClean="0"/>
              <a:t> (1930)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G.W. PABST: </a:t>
            </a:r>
            <a:r>
              <a:rPr lang="fi-FI" i="1" dirty="0" err="1" smtClean="0"/>
              <a:t>Westfront</a:t>
            </a:r>
            <a:r>
              <a:rPr lang="fi-FI" i="1" dirty="0" smtClean="0"/>
              <a:t> 1918</a:t>
            </a:r>
            <a:r>
              <a:rPr lang="fi-FI" dirty="0" smtClean="0"/>
              <a:t> (1930), </a:t>
            </a:r>
            <a:r>
              <a:rPr lang="fi-FI" i="1" dirty="0" err="1" smtClean="0"/>
              <a:t>Kameradschaft</a:t>
            </a:r>
            <a:r>
              <a:rPr lang="fi-FI" dirty="0" smtClean="0"/>
              <a:t> (1931)</a:t>
            </a:r>
          </a:p>
          <a:p>
            <a:pPr>
              <a:lnSpc>
                <a:spcPct val="90000"/>
              </a:lnSpc>
            </a:pPr>
            <a:r>
              <a:rPr lang="fi-FI" dirty="0" smtClean="0"/>
              <a:t>LENI RIEFENSTAHL: </a:t>
            </a:r>
            <a:r>
              <a:rPr lang="fi-FI" i="1" dirty="0" smtClean="0"/>
              <a:t>Das </a:t>
            </a:r>
            <a:r>
              <a:rPr lang="fi-FI" i="1" dirty="0" err="1" smtClean="0"/>
              <a:t>blaue</a:t>
            </a:r>
            <a:r>
              <a:rPr lang="fi-FI" i="1" dirty="0" smtClean="0"/>
              <a:t> </a:t>
            </a:r>
            <a:r>
              <a:rPr lang="fi-FI" i="1" dirty="0" err="1" smtClean="0"/>
              <a:t>Licht</a:t>
            </a:r>
            <a:r>
              <a:rPr lang="fi-FI" dirty="0" smtClean="0"/>
              <a:t> (1932) </a:t>
            </a:r>
            <a:r>
              <a:rPr lang="fi-FI" i="1" dirty="0" err="1" smtClean="0"/>
              <a:t>Triumph</a:t>
            </a:r>
            <a:r>
              <a:rPr lang="fi-FI" i="1" dirty="0" smtClean="0"/>
              <a:t> des </a:t>
            </a:r>
            <a:r>
              <a:rPr lang="fi-FI" i="1" dirty="0" err="1" smtClean="0"/>
              <a:t>Willens</a:t>
            </a:r>
            <a:r>
              <a:rPr lang="fi-FI" dirty="0" smtClean="0"/>
              <a:t> (1935), </a:t>
            </a:r>
            <a:r>
              <a:rPr lang="fi-FI" i="1" dirty="0" smtClean="0"/>
              <a:t>Olympia I-II</a:t>
            </a:r>
            <a:r>
              <a:rPr lang="fi-FI" dirty="0" smtClean="0"/>
              <a:t> (1938) 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Neuvostoelokuva</a:t>
            </a:r>
            <a:r>
              <a:rPr lang="en-US" u="sng" dirty="0" smtClean="0"/>
              <a:t> 1920-30-luvulla</a:t>
            </a:r>
            <a:endParaRPr lang="fi-FI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Sergei EISENSTEIN: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Panssarilaiva</a:t>
            </a:r>
            <a:r>
              <a:rPr lang="en-US" dirty="0" smtClean="0"/>
              <a:t> Potemkin (1925)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Lokakuu</a:t>
            </a:r>
            <a:r>
              <a:rPr lang="en-US" dirty="0" smtClean="0"/>
              <a:t> (1927)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 </a:t>
            </a:r>
            <a:r>
              <a:rPr lang="en-US" i="1" dirty="0" err="1" smtClean="0"/>
              <a:t>Que</a:t>
            </a:r>
            <a:r>
              <a:rPr lang="en-US" i="1" dirty="0" smtClean="0"/>
              <a:t> viva México!,</a:t>
            </a:r>
            <a:r>
              <a:rPr lang="en-US" dirty="0" smtClean="0"/>
              <a:t> </a:t>
            </a:r>
            <a:r>
              <a:rPr lang="en-US" dirty="0" err="1" smtClean="0"/>
              <a:t>Aleksanteri</a:t>
            </a:r>
            <a:r>
              <a:rPr lang="en-US" dirty="0" smtClean="0"/>
              <a:t> </a:t>
            </a:r>
            <a:r>
              <a:rPr lang="en-US" dirty="0" err="1" smtClean="0"/>
              <a:t>Nevski</a:t>
            </a:r>
            <a:r>
              <a:rPr lang="en-US" dirty="0" smtClean="0"/>
              <a:t> (1938), </a:t>
            </a:r>
            <a:r>
              <a:rPr lang="en-US" i="1" dirty="0" err="1" smtClean="0"/>
              <a:t>Iivana</a:t>
            </a:r>
            <a:r>
              <a:rPr lang="en-US" i="1" dirty="0" smtClean="0"/>
              <a:t> </a:t>
            </a:r>
            <a:r>
              <a:rPr lang="en-US" i="1" dirty="0" err="1" smtClean="0"/>
              <a:t>Julma</a:t>
            </a:r>
            <a:r>
              <a:rPr lang="en-US" i="1" dirty="0" smtClean="0"/>
              <a:t> I-II</a:t>
            </a:r>
            <a:r>
              <a:rPr lang="en-US" dirty="0" smtClean="0"/>
              <a:t> (1945, 1945) 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Vsevolod</a:t>
            </a:r>
            <a:r>
              <a:rPr lang="en-US" dirty="0" smtClean="0"/>
              <a:t> PUDOVKIN: </a:t>
            </a:r>
            <a:r>
              <a:rPr lang="en-US" dirty="0" err="1" smtClean="0"/>
              <a:t>Äiti</a:t>
            </a:r>
            <a:r>
              <a:rPr lang="en-US" dirty="0" smtClean="0"/>
              <a:t> (1926)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Dov`zenko</a:t>
            </a:r>
            <a:r>
              <a:rPr lang="en-US" dirty="0" smtClean="0"/>
              <a:t>: </a:t>
            </a:r>
            <a:r>
              <a:rPr lang="en-US" dirty="0" err="1" smtClean="0"/>
              <a:t>Maa</a:t>
            </a:r>
            <a:r>
              <a:rPr lang="en-US" dirty="0" smtClean="0"/>
              <a:t> (1930)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Dziga</a:t>
            </a:r>
            <a:r>
              <a:rPr lang="en-US" dirty="0" smtClean="0"/>
              <a:t> </a:t>
            </a:r>
            <a:r>
              <a:rPr lang="en-US" dirty="0" err="1" smtClean="0"/>
              <a:t>Vertov</a:t>
            </a:r>
            <a:r>
              <a:rPr lang="en-US" dirty="0" smtClean="0"/>
              <a:t>: </a:t>
            </a:r>
            <a:r>
              <a:rPr lang="fi-FI" dirty="0" smtClean="0">
                <a:hlinkClick r:id="rId2" action="ppaction://hlinkfile" tooltip="Mies ja elokuvakamera"/>
              </a:rPr>
              <a:t>Mies ja elokuvakamera</a:t>
            </a:r>
            <a:r>
              <a:rPr lang="fi-FI" dirty="0" smtClean="0"/>
              <a:t> (</a:t>
            </a:r>
            <a:r>
              <a:rPr lang="fi-FI" i="1" dirty="0" err="1" smtClean="0"/>
              <a:t>Человек</a:t>
            </a:r>
            <a:r>
              <a:rPr lang="fi-FI" i="1" dirty="0" smtClean="0"/>
              <a:t> с </a:t>
            </a:r>
            <a:r>
              <a:rPr lang="fi-FI" i="1" dirty="0" err="1" smtClean="0"/>
              <a:t>киноаппаратом</a:t>
            </a:r>
            <a:r>
              <a:rPr lang="fi-FI" dirty="0" smtClean="0"/>
              <a:t>, 1929)</a:t>
            </a:r>
            <a:endParaRPr lang="en-US" dirty="0" smtClean="0"/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/>
              <a:t>Ranskalainen</a:t>
            </a:r>
            <a:r>
              <a:rPr lang="en-US" u="sng" dirty="0" smtClean="0"/>
              <a:t> </a:t>
            </a:r>
            <a:r>
              <a:rPr lang="en-US" u="sng" dirty="0" err="1" smtClean="0"/>
              <a:t>elokuva</a:t>
            </a:r>
            <a:r>
              <a:rPr lang="en-US" u="sng" dirty="0" smtClean="0"/>
              <a:t> 1930-luvulla</a:t>
            </a:r>
            <a:endParaRPr lang="fi-FI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RÉNE CLAIR: Pariisin kattojen yllä(1930)</a:t>
            </a:r>
          </a:p>
          <a:p>
            <a:r>
              <a:rPr lang="fr-FR" dirty="0" smtClean="0"/>
              <a:t>JEAN VIGO: Nolla käytöksessä(1933), L'Atalante (1934)</a:t>
            </a:r>
          </a:p>
          <a:p>
            <a:r>
              <a:rPr lang="fr-FR" dirty="0" smtClean="0"/>
              <a:t>MARCEL PAGNOL: Marcel (1931), Fanny (1932), Topaz (1932)</a:t>
            </a:r>
          </a:p>
          <a:p>
            <a:r>
              <a:rPr lang="fr-FR" dirty="0" smtClean="0"/>
              <a:t>JEAN RENOIR: Nana (1926), La chienne (1931), Toni (1935), Herra Langen rikos (1936), Suuri Illuusio(1937), La marseillaise (1938) Ihmispeto (1938), Pelin säännöt (1939)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Britti-elokuva</a:t>
            </a:r>
            <a:r>
              <a:rPr lang="en-US" dirty="0" smtClean="0"/>
              <a:t> 1930-luvulla 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ALFRED HITCHCOCK: </a:t>
            </a:r>
          </a:p>
          <a:p>
            <a:r>
              <a:rPr lang="en-US" i="1" dirty="0" smtClean="0"/>
              <a:t>Blackmail</a:t>
            </a:r>
            <a:r>
              <a:rPr lang="en-US" dirty="0" smtClean="0"/>
              <a:t> (1930), </a:t>
            </a:r>
            <a:r>
              <a:rPr lang="en-US" i="1" dirty="0" smtClean="0"/>
              <a:t>Murder </a:t>
            </a:r>
            <a:r>
              <a:rPr lang="en-US" dirty="0" smtClean="0"/>
              <a:t>(1930), </a:t>
            </a:r>
            <a:r>
              <a:rPr lang="en-US" i="1" dirty="0" smtClean="0"/>
              <a:t>The 39 Steps</a:t>
            </a:r>
            <a:r>
              <a:rPr lang="en-US" dirty="0" smtClean="0"/>
              <a:t> (1935) </a:t>
            </a:r>
          </a:p>
          <a:p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200" b="1" smtClean="0"/>
              <a:t>ELOKUVA ENNEN ELOKUVAA</a:t>
            </a:r>
          </a:p>
        </p:txBody>
      </p:sp>
      <p:pic>
        <p:nvPicPr>
          <p:cNvPr id="16387" name="Picture 3" descr="thaumatrop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47825" y="1700213"/>
            <a:ext cx="3976688" cy="4357687"/>
          </a:xfrm>
          <a:noFill/>
        </p:spPr>
      </p:pic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5940425" y="4797425"/>
            <a:ext cx="3024188" cy="1800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5795963" y="4797425"/>
            <a:ext cx="2808287" cy="1655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fi-FI"/>
          </a:p>
        </p:txBody>
      </p:sp>
      <p:sp>
        <p:nvSpPr>
          <p:cNvPr id="16390" name="Rectangle 7"/>
          <p:cNvSpPr>
            <a:spLocks noChangeArrowheads="1"/>
          </p:cNvSpPr>
          <p:nvPr/>
        </p:nvSpPr>
        <p:spPr bwMode="auto">
          <a:xfrm>
            <a:off x="5651500" y="5157788"/>
            <a:ext cx="2982913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fi-FI" sz="2000">
                <a:solidFill>
                  <a:schemeClr val="tx2"/>
                </a:solidFill>
              </a:rPr>
              <a:t>Thaumatrooppi</a:t>
            </a:r>
            <a:r>
              <a:rPr lang="fi-FI" sz="6600">
                <a:solidFill>
                  <a:schemeClr val="tx2"/>
                </a:solidFill>
              </a:rPr>
              <a:t/>
            </a:r>
            <a:br>
              <a:rPr lang="fi-FI" sz="6600">
                <a:solidFill>
                  <a:schemeClr val="tx2"/>
                </a:solidFill>
              </a:rPr>
            </a:br>
            <a:r>
              <a:rPr lang="fi-FI" sz="1600">
                <a:solidFill>
                  <a:schemeClr val="tx2"/>
                </a:solidFill>
              </a:rPr>
              <a:t>1800-luvun optinen lelu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vaalea_ju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1071563"/>
            <a:ext cx="8893175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1476375" y="2060575"/>
            <a:ext cx="6553200" cy="2232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fi-FI" sz="6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+mn-ea"/>
              </a:rPr>
              <a:t>28.12.1895</a:t>
            </a:r>
            <a:r>
              <a:rPr lang="fi-FI" sz="6600" b="1">
                <a:solidFill>
                  <a:srgbClr val="CC3300"/>
                </a:solidFill>
                <a:ea typeface="+mn-ea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0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0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70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sz="3200" b="1" noProof="1" smtClean="0"/>
              <a:t>28.12.1895 - elokuvan syntymäpäivä?</a:t>
            </a:r>
            <a:endParaRPr lang="fi-FI" sz="3200" b="1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fi-FI" noProof="1" smtClean="0"/>
          </a:p>
          <a:p>
            <a:pPr eaLnBrk="1" hangingPunct="1"/>
            <a:r>
              <a:rPr lang="fi-FI" sz="3200" noProof="1" smtClean="0"/>
              <a:t>Lumière</a:t>
            </a:r>
            <a:r>
              <a:rPr lang="fi-FI" sz="3200" dirty="0" smtClean="0"/>
              <a:t>n </a:t>
            </a:r>
            <a:r>
              <a:rPr lang="fi-FI" sz="3200" noProof="1" smtClean="0"/>
              <a:t>veljesten (Auguste ja Louis) kinematografi-esitys Pariisissa, Grand Cafén Intialaisessa salongissa</a:t>
            </a:r>
            <a:r>
              <a:rPr lang="fi-FI" sz="3200" dirty="0" smtClean="0"/>
              <a:t/>
            </a:r>
            <a:br>
              <a:rPr lang="fi-FI" sz="3200" dirty="0" smtClean="0"/>
            </a:br>
            <a:endParaRPr lang="fi-FI" sz="3200" dirty="0" smtClean="0"/>
          </a:p>
          <a:p>
            <a:pPr eaLnBrk="1" hangingPunct="1"/>
            <a:r>
              <a:rPr lang="fi-FI" sz="3200" b="1" noProof="1" smtClean="0"/>
              <a:t>Myyttinen elokuvan syntyhetki</a:t>
            </a:r>
            <a:endParaRPr lang="fi-FI" sz="3200" noProof="1" smtClean="0"/>
          </a:p>
          <a:p>
            <a:pPr eaLnBrk="1" hangingPunct="1"/>
            <a:endParaRPr lang="fi-FI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u="sng" dirty="0" err="1" smtClean="0"/>
              <a:t>Lumière-veljekset</a:t>
            </a:r>
            <a:r>
              <a:rPr lang="fi-FI" dirty="0" smtClean="0"/>
              <a:t/>
            </a:r>
            <a:br>
              <a:rPr lang="fi-FI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 smtClean="0"/>
              <a:t>28.12.1895, Pariisi</a:t>
            </a:r>
          </a:p>
          <a:p>
            <a:r>
              <a:rPr lang="fi-FI" i="1" dirty="0" smtClean="0"/>
              <a:t>Juna saapuu</a:t>
            </a:r>
          </a:p>
          <a:p>
            <a:pPr>
              <a:buNone/>
            </a:pPr>
            <a:r>
              <a:rPr lang="fi-FI" i="1" dirty="0" smtClean="0"/>
              <a:t>	asemalle</a:t>
            </a:r>
          </a:p>
          <a:p>
            <a:r>
              <a:rPr lang="fi-FI" dirty="0" smtClean="0"/>
              <a:t>todellisuuden</a:t>
            </a:r>
          </a:p>
          <a:p>
            <a:pPr>
              <a:buNone/>
            </a:pPr>
            <a:r>
              <a:rPr lang="fi-FI" dirty="0" smtClean="0"/>
              <a:t>	taltiointi</a:t>
            </a:r>
          </a:p>
          <a:p>
            <a:r>
              <a:rPr lang="fi-FI" dirty="0" smtClean="0"/>
              <a:t>”dokumenttiperinne”</a:t>
            </a:r>
            <a:endParaRPr lang="fi-FI" dirty="0"/>
          </a:p>
        </p:txBody>
      </p:sp>
      <p:pic>
        <p:nvPicPr>
          <p:cNvPr id="317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1643050"/>
            <a:ext cx="4556169" cy="360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b="1" dirty="0" smtClean="0"/>
              <a:t>Georges </a:t>
            </a:r>
            <a:r>
              <a:rPr lang="fi-FI" b="1" dirty="0" err="1" smtClean="0"/>
              <a:t>Méliès</a:t>
            </a:r>
            <a:r>
              <a:rPr lang="fi-FI" b="1" dirty="0" smtClean="0"/>
              <a:t/>
            </a:r>
            <a:br>
              <a:rPr lang="fi-FI" b="1" dirty="0" smtClean="0"/>
            </a:b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i="1" dirty="0" smtClean="0"/>
              <a:t>Matka kuuhun</a:t>
            </a:r>
          </a:p>
          <a:p>
            <a:pPr>
              <a:buNone/>
            </a:pPr>
            <a:r>
              <a:rPr lang="fi-FI" dirty="0" smtClean="0"/>
              <a:t>	(1902)</a:t>
            </a:r>
          </a:p>
          <a:p>
            <a:r>
              <a:rPr lang="fi-FI" dirty="0" smtClean="0"/>
              <a:t>todellisuuden</a:t>
            </a:r>
          </a:p>
          <a:p>
            <a:pPr>
              <a:buNone/>
            </a:pPr>
            <a:r>
              <a:rPr lang="fi-FI" dirty="0" smtClean="0"/>
              <a:t>	muovaaminen</a:t>
            </a:r>
          </a:p>
          <a:p>
            <a:r>
              <a:rPr lang="fi-FI" dirty="0" smtClean="0"/>
              <a:t>”fiktioperinne”</a:t>
            </a:r>
            <a:endParaRPr lang="fi-FI" dirty="0"/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643050"/>
            <a:ext cx="4728256" cy="345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 smtClean="0"/>
              <a:t>RANSKA</a:t>
            </a:r>
            <a:endParaRPr lang="fi-FI" u="sng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/>
              <a:t>Ensimmäiseen</a:t>
            </a:r>
            <a:r>
              <a:rPr lang="en-GB" dirty="0" smtClean="0"/>
              <a:t> </a:t>
            </a:r>
            <a:r>
              <a:rPr lang="en-GB" dirty="0" err="1" smtClean="0"/>
              <a:t>maailmansotaan</a:t>
            </a:r>
            <a:r>
              <a:rPr lang="en-GB" dirty="0" smtClean="0"/>
              <a:t> </a:t>
            </a:r>
            <a:r>
              <a:rPr lang="en-GB" dirty="0" err="1" smtClean="0"/>
              <a:t>asti</a:t>
            </a:r>
            <a:r>
              <a:rPr lang="en-GB" dirty="0" smtClean="0"/>
              <a:t> </a:t>
            </a:r>
            <a:r>
              <a:rPr lang="en-GB" dirty="0" err="1" smtClean="0"/>
              <a:t>Ranskan</a:t>
            </a:r>
            <a:r>
              <a:rPr lang="en-GB" dirty="0" smtClean="0"/>
              <a:t> </a:t>
            </a:r>
            <a:r>
              <a:rPr lang="en-GB" dirty="0" err="1" smtClean="0"/>
              <a:t>elokuvateollisuus</a:t>
            </a:r>
            <a:r>
              <a:rPr lang="en-GB" dirty="0" smtClean="0"/>
              <a:t> </a:t>
            </a:r>
            <a:r>
              <a:rPr lang="en-GB" dirty="0" err="1" smtClean="0"/>
              <a:t>oli</a:t>
            </a:r>
            <a:r>
              <a:rPr lang="en-GB" dirty="0" smtClean="0"/>
              <a:t> </a:t>
            </a:r>
            <a:r>
              <a:rPr lang="en-GB" dirty="0" err="1" smtClean="0"/>
              <a:t>maailman</a:t>
            </a:r>
            <a:r>
              <a:rPr lang="en-GB" dirty="0" smtClean="0"/>
              <a:t> </a:t>
            </a:r>
            <a:r>
              <a:rPr lang="en-GB" dirty="0" err="1" smtClean="0"/>
              <a:t>suurin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dirty="0" err="1" smtClean="0"/>
              <a:t>sen</a:t>
            </a:r>
            <a:r>
              <a:rPr lang="en-GB" dirty="0" smtClean="0"/>
              <a:t> </a:t>
            </a:r>
            <a:r>
              <a:rPr lang="en-GB" dirty="0" err="1" smtClean="0"/>
              <a:t>tuottamat</a:t>
            </a:r>
            <a:r>
              <a:rPr lang="en-GB" dirty="0" smtClean="0"/>
              <a:t> </a:t>
            </a:r>
            <a:r>
              <a:rPr lang="en-GB" dirty="0" err="1" smtClean="0"/>
              <a:t>elokuvat</a:t>
            </a:r>
            <a:r>
              <a:rPr lang="en-GB" dirty="0" smtClean="0"/>
              <a:t> </a:t>
            </a:r>
            <a:r>
              <a:rPr lang="en-GB" dirty="0" err="1" smtClean="0"/>
              <a:t>olivat</a:t>
            </a:r>
            <a:r>
              <a:rPr lang="en-GB" dirty="0" smtClean="0"/>
              <a:t> </a:t>
            </a:r>
            <a:r>
              <a:rPr lang="en-GB" dirty="0" err="1" smtClean="0"/>
              <a:t>niitä</a:t>
            </a:r>
            <a:r>
              <a:rPr lang="en-GB" dirty="0" smtClean="0"/>
              <a:t>, </a:t>
            </a:r>
            <a:r>
              <a:rPr lang="en-GB" dirty="0" err="1" smtClean="0"/>
              <a:t>joita</a:t>
            </a:r>
            <a:r>
              <a:rPr lang="en-GB" dirty="0" smtClean="0"/>
              <a:t> </a:t>
            </a:r>
            <a:r>
              <a:rPr lang="en-GB" dirty="0" err="1" smtClean="0"/>
              <a:t>maailmalla</a:t>
            </a:r>
            <a:r>
              <a:rPr lang="en-GB" dirty="0" smtClean="0"/>
              <a:t> </a:t>
            </a:r>
            <a:r>
              <a:rPr lang="en-GB" dirty="0" err="1" smtClean="0"/>
              <a:t>eniten</a:t>
            </a:r>
            <a:r>
              <a:rPr lang="en-GB" dirty="0" smtClean="0"/>
              <a:t> </a:t>
            </a:r>
            <a:r>
              <a:rPr lang="en-GB" dirty="0" err="1" smtClean="0"/>
              <a:t>katsottiin</a:t>
            </a:r>
            <a:r>
              <a:rPr lang="en-GB" dirty="0" smtClean="0"/>
              <a:t>.</a:t>
            </a:r>
          </a:p>
          <a:p>
            <a:pPr marL="431800" indent="-323850" defTabSz="449263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GB" dirty="0" err="1" smtClean="0"/>
              <a:t>Merkittävimmät</a:t>
            </a:r>
            <a:r>
              <a:rPr lang="en-GB" dirty="0" smtClean="0"/>
              <a:t> </a:t>
            </a:r>
            <a:r>
              <a:rPr lang="en-GB" dirty="0" err="1" smtClean="0"/>
              <a:t>tuotantoyhtiöt</a:t>
            </a:r>
            <a:r>
              <a:rPr lang="en-GB" dirty="0" smtClean="0"/>
              <a:t> </a:t>
            </a:r>
            <a:r>
              <a:rPr lang="en-GB" b="1" dirty="0" err="1" smtClean="0"/>
              <a:t>Pathé</a:t>
            </a:r>
            <a:r>
              <a:rPr lang="en-GB" dirty="0" smtClean="0"/>
              <a:t> </a:t>
            </a:r>
            <a:r>
              <a:rPr lang="en-GB" dirty="0" err="1" smtClean="0"/>
              <a:t>ja</a:t>
            </a:r>
            <a:r>
              <a:rPr lang="en-GB" dirty="0" smtClean="0"/>
              <a:t> </a:t>
            </a:r>
            <a:r>
              <a:rPr lang="en-GB" b="1" dirty="0" err="1" smtClean="0"/>
              <a:t>Gaumont</a:t>
            </a:r>
            <a:endParaRPr lang="en-GB" b="1" dirty="0" smtClean="0"/>
          </a:p>
          <a:p>
            <a:pPr>
              <a:buNone/>
            </a:pP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743</Words>
  <Application>Microsoft Office PowerPoint</Application>
  <PresentationFormat>Näytössä katseltava diaesitys (4:3)</PresentationFormat>
  <Paragraphs>244</Paragraphs>
  <Slides>36</Slides>
  <Notes>5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36</vt:i4>
      </vt:variant>
    </vt:vector>
  </HeadingPairs>
  <TitlesOfParts>
    <vt:vector size="37" baseType="lpstr">
      <vt:lpstr>Office-teema</vt:lpstr>
      <vt:lpstr>ELOKUVAN HISTORIAA</vt:lpstr>
      <vt:lpstr>Nicéphore Nièpce 1826:  ”Näkymä ikkunasta Grasissa”  (Ensimmäinen kiinnitetty valokuva, valotus 8 tuntia)</vt:lpstr>
      <vt:lpstr>Visuaalinen populaarikulttuuri 1800-luvulla</vt:lpstr>
      <vt:lpstr>ELOKUVA ENNEN ELOKUVAA</vt:lpstr>
      <vt:lpstr>PowerPoint-esitys</vt:lpstr>
      <vt:lpstr>28.12.1895 - elokuvan syntymäpäivä?</vt:lpstr>
      <vt:lpstr>Lumière-veljekset </vt:lpstr>
      <vt:lpstr>Georges Méliès </vt:lpstr>
      <vt:lpstr>RANSKA</vt:lpstr>
      <vt:lpstr>Pathé :  laaja-alainen yhtiö</vt:lpstr>
      <vt:lpstr>Fantomas</vt:lpstr>
      <vt:lpstr>ITALIA</vt:lpstr>
      <vt:lpstr>Italia: Pitkän elokuvan synty</vt:lpstr>
      <vt:lpstr>Historiallinen elokuva</vt:lpstr>
      <vt:lpstr>Quo Vadis (1913)</vt:lpstr>
      <vt:lpstr>Cabiria (1914)</vt:lpstr>
      <vt:lpstr>USA -Nickelodeon-buumi: kiinteät elokuvateatterit</vt:lpstr>
      <vt:lpstr>Nickelodeonit: leviämisen syitä</vt:lpstr>
      <vt:lpstr>Pitkän elokuvan nousu </vt:lpstr>
      <vt:lpstr>Tähtijärjestelmä </vt:lpstr>
      <vt:lpstr>Siirtyminen Hollywoodiin </vt:lpstr>
      <vt:lpstr>Hollywoodin nousu 1912-1919 </vt:lpstr>
      <vt:lpstr>I. maailmansota:</vt:lpstr>
      <vt:lpstr>D.W. Griffith (1875-1948) </vt:lpstr>
      <vt:lpstr>Griffith: Kansakunnan synty (1915) </vt:lpstr>
      <vt:lpstr>PowerPoint-esitys</vt:lpstr>
      <vt:lpstr>Mary Pickford</vt:lpstr>
      <vt:lpstr>Hollywood valloittaa maailmanmarkkinat </vt:lpstr>
      <vt:lpstr>PowerPoint-esitys</vt:lpstr>
      <vt:lpstr>PowerPoint-esitys</vt:lpstr>
      <vt:lpstr>PowerPoint-esitys</vt:lpstr>
      <vt:lpstr> Elokuvan historian käännekohtia</vt:lpstr>
      <vt:lpstr>Saksalainen elokuva 1930-luvulla</vt:lpstr>
      <vt:lpstr>Neuvostoelokuva 1920-30-luvulla</vt:lpstr>
      <vt:lpstr>Ranskalainen elokuva 1930-luvulla</vt:lpstr>
      <vt:lpstr>Britti-elokuva 1930-luvulla </vt:lpstr>
    </vt:vector>
  </TitlesOfParts>
  <Company>Rauman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Opetustoimi</dc:creator>
  <cp:lastModifiedBy>Autio Juha-Pekka</cp:lastModifiedBy>
  <cp:revision>155</cp:revision>
  <dcterms:created xsi:type="dcterms:W3CDTF">2009-03-25T09:51:20Z</dcterms:created>
  <dcterms:modified xsi:type="dcterms:W3CDTF">2013-04-09T10:08:28Z</dcterms:modified>
</cp:coreProperties>
</file>