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86" y="2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955190-D7D1-434B-9FA4-23218210603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9161270-4FB6-47B2-A764-7DAE28E05241}">
      <dgm:prSet/>
      <dgm:spPr/>
      <dgm:t>
        <a:bodyPr/>
        <a:lstStyle/>
        <a:p>
          <a:r>
            <a:rPr lang="fi-FI"/>
            <a:t>1. MITEN RYHMÄ RATKAISEE JA SAAVUTTAA SILLE ASETETUT TEHTÄVÄT</a:t>
          </a:r>
          <a:endParaRPr lang="en-US"/>
        </a:p>
      </dgm:t>
    </dgm:pt>
    <dgm:pt modelId="{E667C196-0F26-4940-BFB4-599571F26A43}" type="parTrans" cxnId="{1F293A15-FF24-4742-A9FE-5098AA07FD88}">
      <dgm:prSet/>
      <dgm:spPr/>
      <dgm:t>
        <a:bodyPr/>
        <a:lstStyle/>
        <a:p>
          <a:endParaRPr lang="en-US"/>
        </a:p>
      </dgm:t>
    </dgm:pt>
    <dgm:pt modelId="{62089590-3884-4D25-97CF-41E800D59CA6}" type="sibTrans" cxnId="{1F293A15-FF24-4742-A9FE-5098AA07FD88}">
      <dgm:prSet/>
      <dgm:spPr/>
      <dgm:t>
        <a:bodyPr/>
        <a:lstStyle/>
        <a:p>
          <a:endParaRPr lang="en-US"/>
        </a:p>
      </dgm:t>
    </dgm:pt>
    <dgm:pt modelId="{F235EF83-AFC3-457E-AC06-84A25C5FF315}">
      <dgm:prSet/>
      <dgm:spPr/>
      <dgm:t>
        <a:bodyPr/>
        <a:lstStyle/>
        <a:p>
          <a:r>
            <a:rPr lang="fi-FI"/>
            <a:t>2. YLLÄPITÄÄ RYHMÄHENKEÄ ELI TUNNETEHTÄVÄÄ</a:t>
          </a:r>
          <a:endParaRPr lang="en-US"/>
        </a:p>
      </dgm:t>
    </dgm:pt>
    <dgm:pt modelId="{AD2C3BEE-D614-422E-BB19-21A94E9D9578}" type="parTrans" cxnId="{1D199F10-067C-4F64-905D-E58125049083}">
      <dgm:prSet/>
      <dgm:spPr/>
      <dgm:t>
        <a:bodyPr/>
        <a:lstStyle/>
        <a:p>
          <a:endParaRPr lang="en-US"/>
        </a:p>
      </dgm:t>
    </dgm:pt>
    <dgm:pt modelId="{AF925B1D-EEE2-44E8-B6F2-50B9A34AF451}" type="sibTrans" cxnId="{1D199F10-067C-4F64-905D-E58125049083}">
      <dgm:prSet/>
      <dgm:spPr/>
      <dgm:t>
        <a:bodyPr/>
        <a:lstStyle/>
        <a:p>
          <a:endParaRPr lang="en-US"/>
        </a:p>
      </dgm:t>
    </dgm:pt>
    <dgm:pt modelId="{F883CFA8-AFAD-4B4D-B97B-20D0D5DF251C}">
      <dgm:prSet/>
      <dgm:spPr/>
      <dgm:t>
        <a:bodyPr/>
        <a:lstStyle/>
        <a:p>
          <a:r>
            <a:rPr lang="fi-FI"/>
            <a:t>RYHMÄ ON IHMISELLE ITSETUNTEMUKSEN LISÄÄMISEN ELI REFLEKTION VÄLINE</a:t>
          </a:r>
          <a:endParaRPr lang="en-US"/>
        </a:p>
      </dgm:t>
    </dgm:pt>
    <dgm:pt modelId="{0E9F2D27-125B-4CF0-986F-DFAF1FBC26F9}" type="parTrans" cxnId="{83BADD81-94C6-4DF0-B9E3-856B01A4665E}">
      <dgm:prSet/>
      <dgm:spPr/>
      <dgm:t>
        <a:bodyPr/>
        <a:lstStyle/>
        <a:p>
          <a:endParaRPr lang="en-US"/>
        </a:p>
      </dgm:t>
    </dgm:pt>
    <dgm:pt modelId="{3A4D5D3B-8851-4F75-859A-C1BD4689647E}" type="sibTrans" cxnId="{83BADD81-94C6-4DF0-B9E3-856B01A4665E}">
      <dgm:prSet/>
      <dgm:spPr/>
      <dgm:t>
        <a:bodyPr/>
        <a:lstStyle/>
        <a:p>
          <a:endParaRPr lang="en-US"/>
        </a:p>
      </dgm:t>
    </dgm:pt>
    <dgm:pt modelId="{64392CE7-26E3-429C-A075-5F6B6A33E769}" type="pres">
      <dgm:prSet presAssocID="{98955190-D7D1-434B-9FA4-23218210603F}" presName="root" presStyleCnt="0">
        <dgm:presLayoutVars>
          <dgm:dir/>
          <dgm:resizeHandles val="exact"/>
        </dgm:presLayoutVars>
      </dgm:prSet>
      <dgm:spPr/>
    </dgm:pt>
    <dgm:pt modelId="{897F6982-503E-4041-B679-9E70D17061F5}" type="pres">
      <dgm:prSet presAssocID="{F9161270-4FB6-47B2-A764-7DAE28E05241}" presName="compNode" presStyleCnt="0"/>
      <dgm:spPr/>
    </dgm:pt>
    <dgm:pt modelId="{EEEB128B-6DB3-460A-B959-0A13F0C28575}" type="pres">
      <dgm:prSet presAssocID="{F9161270-4FB6-47B2-A764-7DAE28E05241}" presName="bgRect" presStyleLbl="bgShp" presStyleIdx="0" presStyleCnt="3"/>
      <dgm:spPr/>
    </dgm:pt>
    <dgm:pt modelId="{B8A6D9AE-9551-4982-8AEB-6603F9F5E863}" type="pres">
      <dgm:prSet presAssocID="{F9161270-4FB6-47B2-A764-7DAE28E0524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F13E66C3-C5F2-4287-98B4-317CC30A8780}" type="pres">
      <dgm:prSet presAssocID="{F9161270-4FB6-47B2-A764-7DAE28E05241}" presName="spaceRect" presStyleCnt="0"/>
      <dgm:spPr/>
    </dgm:pt>
    <dgm:pt modelId="{4E862F93-1F9C-41E0-A51A-5F751B2F4706}" type="pres">
      <dgm:prSet presAssocID="{F9161270-4FB6-47B2-A764-7DAE28E05241}" presName="parTx" presStyleLbl="revTx" presStyleIdx="0" presStyleCnt="3">
        <dgm:presLayoutVars>
          <dgm:chMax val="0"/>
          <dgm:chPref val="0"/>
        </dgm:presLayoutVars>
      </dgm:prSet>
      <dgm:spPr/>
    </dgm:pt>
    <dgm:pt modelId="{64DF6A57-2362-436A-916E-35E6881B50F5}" type="pres">
      <dgm:prSet presAssocID="{62089590-3884-4D25-97CF-41E800D59CA6}" presName="sibTrans" presStyleCnt="0"/>
      <dgm:spPr/>
    </dgm:pt>
    <dgm:pt modelId="{835CAD79-6013-4381-B6C2-EC3C4C3BEC4E}" type="pres">
      <dgm:prSet presAssocID="{F235EF83-AFC3-457E-AC06-84A25C5FF315}" presName="compNode" presStyleCnt="0"/>
      <dgm:spPr/>
    </dgm:pt>
    <dgm:pt modelId="{1A6B45BB-B3BA-475E-8514-94A4718CFDD7}" type="pres">
      <dgm:prSet presAssocID="{F235EF83-AFC3-457E-AC06-84A25C5FF315}" presName="bgRect" presStyleLbl="bgShp" presStyleIdx="1" presStyleCnt="3"/>
      <dgm:spPr/>
    </dgm:pt>
    <dgm:pt modelId="{FF394AF9-4A6C-4A31-85A2-8C5F048DAD3B}" type="pres">
      <dgm:prSet presAssocID="{F235EF83-AFC3-457E-AC06-84A25C5FF31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694C9686-8C9C-47C5-B58E-7ECF95C17AA2}" type="pres">
      <dgm:prSet presAssocID="{F235EF83-AFC3-457E-AC06-84A25C5FF315}" presName="spaceRect" presStyleCnt="0"/>
      <dgm:spPr/>
    </dgm:pt>
    <dgm:pt modelId="{4A4A0CD2-8E3D-4055-B790-BD224EA6E162}" type="pres">
      <dgm:prSet presAssocID="{F235EF83-AFC3-457E-AC06-84A25C5FF315}" presName="parTx" presStyleLbl="revTx" presStyleIdx="1" presStyleCnt="3">
        <dgm:presLayoutVars>
          <dgm:chMax val="0"/>
          <dgm:chPref val="0"/>
        </dgm:presLayoutVars>
      </dgm:prSet>
      <dgm:spPr/>
    </dgm:pt>
    <dgm:pt modelId="{64B8F3DC-086D-4449-8F80-9B7C950DCF24}" type="pres">
      <dgm:prSet presAssocID="{AF925B1D-EEE2-44E8-B6F2-50B9A34AF451}" presName="sibTrans" presStyleCnt="0"/>
      <dgm:spPr/>
    </dgm:pt>
    <dgm:pt modelId="{0EEE1A63-1638-4309-B740-9E4562A4A6DC}" type="pres">
      <dgm:prSet presAssocID="{F883CFA8-AFAD-4B4D-B97B-20D0D5DF251C}" presName="compNode" presStyleCnt="0"/>
      <dgm:spPr/>
    </dgm:pt>
    <dgm:pt modelId="{63B6BFC6-391A-42C0-9116-C108D8394C73}" type="pres">
      <dgm:prSet presAssocID="{F883CFA8-AFAD-4B4D-B97B-20D0D5DF251C}" presName="bgRect" presStyleLbl="bgShp" presStyleIdx="2" presStyleCnt="3"/>
      <dgm:spPr/>
    </dgm:pt>
    <dgm:pt modelId="{5BB025C1-AE97-4D14-9A71-6103440BBE62}" type="pres">
      <dgm:prSet presAssocID="{F883CFA8-AFAD-4B4D-B97B-20D0D5DF251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12D364C2-5FFD-4AA0-BA08-21001ACB2A04}" type="pres">
      <dgm:prSet presAssocID="{F883CFA8-AFAD-4B4D-B97B-20D0D5DF251C}" presName="spaceRect" presStyleCnt="0"/>
      <dgm:spPr/>
    </dgm:pt>
    <dgm:pt modelId="{DFF27BB0-45C9-4A1E-A998-052AAF510F68}" type="pres">
      <dgm:prSet presAssocID="{F883CFA8-AFAD-4B4D-B97B-20D0D5DF251C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1D199F10-067C-4F64-905D-E58125049083}" srcId="{98955190-D7D1-434B-9FA4-23218210603F}" destId="{F235EF83-AFC3-457E-AC06-84A25C5FF315}" srcOrd="1" destOrd="0" parTransId="{AD2C3BEE-D614-422E-BB19-21A94E9D9578}" sibTransId="{AF925B1D-EEE2-44E8-B6F2-50B9A34AF451}"/>
    <dgm:cxn modelId="{1F293A15-FF24-4742-A9FE-5098AA07FD88}" srcId="{98955190-D7D1-434B-9FA4-23218210603F}" destId="{F9161270-4FB6-47B2-A764-7DAE28E05241}" srcOrd="0" destOrd="0" parTransId="{E667C196-0F26-4940-BFB4-599571F26A43}" sibTransId="{62089590-3884-4D25-97CF-41E800D59CA6}"/>
    <dgm:cxn modelId="{B35F6A6E-8957-4CE2-BE67-C78137F8F6DA}" type="presOf" srcId="{F883CFA8-AFAD-4B4D-B97B-20D0D5DF251C}" destId="{DFF27BB0-45C9-4A1E-A998-052AAF510F68}" srcOrd="0" destOrd="0" presId="urn:microsoft.com/office/officeart/2018/2/layout/IconVerticalSolidList"/>
    <dgm:cxn modelId="{24D22E5A-1774-42AD-981C-6FE107239310}" type="presOf" srcId="{F235EF83-AFC3-457E-AC06-84A25C5FF315}" destId="{4A4A0CD2-8E3D-4055-B790-BD224EA6E162}" srcOrd="0" destOrd="0" presId="urn:microsoft.com/office/officeart/2018/2/layout/IconVerticalSolidList"/>
    <dgm:cxn modelId="{83BADD81-94C6-4DF0-B9E3-856B01A4665E}" srcId="{98955190-D7D1-434B-9FA4-23218210603F}" destId="{F883CFA8-AFAD-4B4D-B97B-20D0D5DF251C}" srcOrd="2" destOrd="0" parTransId="{0E9F2D27-125B-4CF0-986F-DFAF1FBC26F9}" sibTransId="{3A4D5D3B-8851-4F75-859A-C1BD4689647E}"/>
    <dgm:cxn modelId="{3B67ED91-CD87-4CDD-B1AB-F05542208796}" type="presOf" srcId="{F9161270-4FB6-47B2-A764-7DAE28E05241}" destId="{4E862F93-1F9C-41E0-A51A-5F751B2F4706}" srcOrd="0" destOrd="0" presId="urn:microsoft.com/office/officeart/2018/2/layout/IconVerticalSolidList"/>
    <dgm:cxn modelId="{F864C0F3-B320-42BE-AF58-64ED910E72A5}" type="presOf" srcId="{98955190-D7D1-434B-9FA4-23218210603F}" destId="{64392CE7-26E3-429C-A075-5F6B6A33E769}" srcOrd="0" destOrd="0" presId="urn:microsoft.com/office/officeart/2018/2/layout/IconVerticalSolidList"/>
    <dgm:cxn modelId="{5FD9EFA6-33C2-43E4-ACB8-559E822C52C2}" type="presParOf" srcId="{64392CE7-26E3-429C-A075-5F6B6A33E769}" destId="{897F6982-503E-4041-B679-9E70D17061F5}" srcOrd="0" destOrd="0" presId="urn:microsoft.com/office/officeart/2018/2/layout/IconVerticalSolidList"/>
    <dgm:cxn modelId="{BE770955-4A03-44EF-8C4C-6AF2C5F094CD}" type="presParOf" srcId="{897F6982-503E-4041-B679-9E70D17061F5}" destId="{EEEB128B-6DB3-460A-B959-0A13F0C28575}" srcOrd="0" destOrd="0" presId="urn:microsoft.com/office/officeart/2018/2/layout/IconVerticalSolidList"/>
    <dgm:cxn modelId="{21849A1D-D226-413D-860D-2E1B2884390E}" type="presParOf" srcId="{897F6982-503E-4041-B679-9E70D17061F5}" destId="{B8A6D9AE-9551-4982-8AEB-6603F9F5E863}" srcOrd="1" destOrd="0" presId="urn:microsoft.com/office/officeart/2018/2/layout/IconVerticalSolidList"/>
    <dgm:cxn modelId="{FD8E80FA-8825-4A72-B018-2A05BEC5B23C}" type="presParOf" srcId="{897F6982-503E-4041-B679-9E70D17061F5}" destId="{F13E66C3-C5F2-4287-98B4-317CC30A8780}" srcOrd="2" destOrd="0" presId="urn:microsoft.com/office/officeart/2018/2/layout/IconVerticalSolidList"/>
    <dgm:cxn modelId="{D7FA8154-B731-4483-BE80-5E4C8807DBE3}" type="presParOf" srcId="{897F6982-503E-4041-B679-9E70D17061F5}" destId="{4E862F93-1F9C-41E0-A51A-5F751B2F4706}" srcOrd="3" destOrd="0" presId="urn:microsoft.com/office/officeart/2018/2/layout/IconVerticalSolidList"/>
    <dgm:cxn modelId="{0263D37E-0592-46A1-9448-82457E6F82DC}" type="presParOf" srcId="{64392CE7-26E3-429C-A075-5F6B6A33E769}" destId="{64DF6A57-2362-436A-916E-35E6881B50F5}" srcOrd="1" destOrd="0" presId="urn:microsoft.com/office/officeart/2018/2/layout/IconVerticalSolidList"/>
    <dgm:cxn modelId="{023B03CF-82F4-4949-92F3-15BCE77DB0F0}" type="presParOf" srcId="{64392CE7-26E3-429C-A075-5F6B6A33E769}" destId="{835CAD79-6013-4381-B6C2-EC3C4C3BEC4E}" srcOrd="2" destOrd="0" presId="urn:microsoft.com/office/officeart/2018/2/layout/IconVerticalSolidList"/>
    <dgm:cxn modelId="{F82B38A4-F095-429F-B08C-E8E3E5C5EBA3}" type="presParOf" srcId="{835CAD79-6013-4381-B6C2-EC3C4C3BEC4E}" destId="{1A6B45BB-B3BA-475E-8514-94A4718CFDD7}" srcOrd="0" destOrd="0" presId="urn:microsoft.com/office/officeart/2018/2/layout/IconVerticalSolidList"/>
    <dgm:cxn modelId="{9AE58F1A-ED38-4390-A09C-5CC353E1E989}" type="presParOf" srcId="{835CAD79-6013-4381-B6C2-EC3C4C3BEC4E}" destId="{FF394AF9-4A6C-4A31-85A2-8C5F048DAD3B}" srcOrd="1" destOrd="0" presId="urn:microsoft.com/office/officeart/2018/2/layout/IconVerticalSolidList"/>
    <dgm:cxn modelId="{C657145D-46C5-4ED4-81A7-A18FACE3AC23}" type="presParOf" srcId="{835CAD79-6013-4381-B6C2-EC3C4C3BEC4E}" destId="{694C9686-8C9C-47C5-B58E-7ECF95C17AA2}" srcOrd="2" destOrd="0" presId="urn:microsoft.com/office/officeart/2018/2/layout/IconVerticalSolidList"/>
    <dgm:cxn modelId="{5C071F40-DAC5-45DD-996A-8B7F9307A7EA}" type="presParOf" srcId="{835CAD79-6013-4381-B6C2-EC3C4C3BEC4E}" destId="{4A4A0CD2-8E3D-4055-B790-BD224EA6E162}" srcOrd="3" destOrd="0" presId="urn:microsoft.com/office/officeart/2018/2/layout/IconVerticalSolidList"/>
    <dgm:cxn modelId="{703E449B-3802-4D5B-AECD-7171305E5265}" type="presParOf" srcId="{64392CE7-26E3-429C-A075-5F6B6A33E769}" destId="{64B8F3DC-086D-4449-8F80-9B7C950DCF24}" srcOrd="3" destOrd="0" presId="urn:microsoft.com/office/officeart/2018/2/layout/IconVerticalSolidList"/>
    <dgm:cxn modelId="{ADC4D09E-E723-4B73-8478-386490DCBF3F}" type="presParOf" srcId="{64392CE7-26E3-429C-A075-5F6B6A33E769}" destId="{0EEE1A63-1638-4309-B740-9E4562A4A6DC}" srcOrd="4" destOrd="0" presId="urn:microsoft.com/office/officeart/2018/2/layout/IconVerticalSolidList"/>
    <dgm:cxn modelId="{97E5671B-BFFA-4ED3-AEA6-43130EB559B3}" type="presParOf" srcId="{0EEE1A63-1638-4309-B740-9E4562A4A6DC}" destId="{63B6BFC6-391A-42C0-9116-C108D8394C73}" srcOrd="0" destOrd="0" presId="urn:microsoft.com/office/officeart/2018/2/layout/IconVerticalSolidList"/>
    <dgm:cxn modelId="{AA4B7ECD-7067-4AFE-9F3A-F2A7983B95BA}" type="presParOf" srcId="{0EEE1A63-1638-4309-B740-9E4562A4A6DC}" destId="{5BB025C1-AE97-4D14-9A71-6103440BBE62}" srcOrd="1" destOrd="0" presId="urn:microsoft.com/office/officeart/2018/2/layout/IconVerticalSolidList"/>
    <dgm:cxn modelId="{E5C946E3-93F3-4E2D-B1C8-C18F8D783338}" type="presParOf" srcId="{0EEE1A63-1638-4309-B740-9E4562A4A6DC}" destId="{12D364C2-5FFD-4AA0-BA08-21001ACB2A04}" srcOrd="2" destOrd="0" presId="urn:microsoft.com/office/officeart/2018/2/layout/IconVerticalSolidList"/>
    <dgm:cxn modelId="{64E1A870-0524-4612-9706-AC2F0B0FAE53}" type="presParOf" srcId="{0EEE1A63-1638-4309-B740-9E4562A4A6DC}" destId="{DFF27BB0-45C9-4A1E-A998-052AAF510F6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EAEA63-D3CC-4FFB-BD06-837DE71CD715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15131C8-1723-43A3-921E-A1756C9C6E6C}">
      <dgm:prSet/>
      <dgm:spPr/>
      <dgm:t>
        <a:bodyPr/>
        <a:lstStyle/>
        <a:p>
          <a:r>
            <a:rPr lang="fi-FI"/>
            <a:t>RYHMÄLLÄ ON YLEENSÄ VIRALLINEN JOHTAJA JA EPÄVIRALLINEN JOHTAJA</a:t>
          </a:r>
          <a:endParaRPr lang="en-US"/>
        </a:p>
      </dgm:t>
    </dgm:pt>
    <dgm:pt modelId="{574FB39A-F5ED-4F5B-9EB0-389E4DD26DDE}" type="parTrans" cxnId="{7F8314E2-DA6C-469A-B5B6-7E7D81AEE053}">
      <dgm:prSet/>
      <dgm:spPr/>
      <dgm:t>
        <a:bodyPr/>
        <a:lstStyle/>
        <a:p>
          <a:endParaRPr lang="en-US"/>
        </a:p>
      </dgm:t>
    </dgm:pt>
    <dgm:pt modelId="{F1E3118E-A952-445B-B2A5-BBCE7619375B}" type="sibTrans" cxnId="{7F8314E2-DA6C-469A-B5B6-7E7D81AEE053}">
      <dgm:prSet/>
      <dgm:spPr/>
      <dgm:t>
        <a:bodyPr/>
        <a:lstStyle/>
        <a:p>
          <a:endParaRPr lang="en-US"/>
        </a:p>
      </dgm:t>
    </dgm:pt>
    <dgm:pt modelId="{0B76AF17-9F5A-4AF8-8C94-916DC86D3410}">
      <dgm:prSet/>
      <dgm:spPr/>
      <dgm:t>
        <a:bodyPr/>
        <a:lstStyle/>
        <a:p>
          <a:r>
            <a:rPr lang="fi-FI"/>
            <a:t>JOHTAJAN TEHTÄVÄ ON AUTTAA RYHMÄÄ SAAVUTTAMAAN SEKÄ TUNNETEHTÄVÄ ETTÄ ASIATEHTÄVÄ</a:t>
          </a:r>
          <a:endParaRPr lang="en-US"/>
        </a:p>
      </dgm:t>
    </dgm:pt>
    <dgm:pt modelId="{3A15A017-A761-4C7C-8DAB-C7775A5CC9AE}" type="parTrans" cxnId="{98F8EBC8-1BFD-41B7-B7E1-B44D7DC9FA5A}">
      <dgm:prSet/>
      <dgm:spPr/>
      <dgm:t>
        <a:bodyPr/>
        <a:lstStyle/>
        <a:p>
          <a:endParaRPr lang="en-US"/>
        </a:p>
      </dgm:t>
    </dgm:pt>
    <dgm:pt modelId="{CE70A217-7087-45FD-B0A9-4349206153D8}" type="sibTrans" cxnId="{98F8EBC8-1BFD-41B7-B7E1-B44D7DC9FA5A}">
      <dgm:prSet/>
      <dgm:spPr/>
      <dgm:t>
        <a:bodyPr/>
        <a:lstStyle/>
        <a:p>
          <a:endParaRPr lang="en-US"/>
        </a:p>
      </dgm:t>
    </dgm:pt>
    <dgm:pt modelId="{6E274565-5996-4CBA-BD95-623859E7D4C6}">
      <dgm:prSet/>
      <dgm:spPr/>
      <dgm:t>
        <a:bodyPr/>
        <a:lstStyle/>
        <a:p>
          <a:r>
            <a:rPr lang="fi-FI"/>
            <a:t>1. AUTORITÄÄRINEN JOHTAJA =&gt; TEKEE YKSIN KAIKKI PÄÄTÖKSET, JOHTAMINEN ON KÄSKEMISTÄ. RYHMÄSSÄ ON PALJON KATEUTTA JA KILPAILUA, TEHTÄVÄT TULEE HOIDETTUA.</a:t>
          </a:r>
          <a:endParaRPr lang="en-US"/>
        </a:p>
      </dgm:t>
    </dgm:pt>
    <dgm:pt modelId="{8C4249A8-4A56-42C0-A0FE-D35631C4D56B}" type="parTrans" cxnId="{918C7D79-5A0E-46A2-9383-032D1B5EB29C}">
      <dgm:prSet/>
      <dgm:spPr/>
      <dgm:t>
        <a:bodyPr/>
        <a:lstStyle/>
        <a:p>
          <a:endParaRPr lang="en-US"/>
        </a:p>
      </dgm:t>
    </dgm:pt>
    <dgm:pt modelId="{0457CCDC-C89E-4D86-AF46-897CA3DD6BB3}" type="sibTrans" cxnId="{918C7D79-5A0E-46A2-9383-032D1B5EB29C}">
      <dgm:prSet/>
      <dgm:spPr/>
      <dgm:t>
        <a:bodyPr/>
        <a:lstStyle/>
        <a:p>
          <a:endParaRPr lang="en-US"/>
        </a:p>
      </dgm:t>
    </dgm:pt>
    <dgm:pt modelId="{F803C040-40E8-4BBE-A1F3-66CDAC06E60F}" type="pres">
      <dgm:prSet presAssocID="{D2EAEA63-D3CC-4FFB-BD06-837DE71CD715}" presName="linear" presStyleCnt="0">
        <dgm:presLayoutVars>
          <dgm:animLvl val="lvl"/>
          <dgm:resizeHandles val="exact"/>
        </dgm:presLayoutVars>
      </dgm:prSet>
      <dgm:spPr/>
    </dgm:pt>
    <dgm:pt modelId="{BA8DC694-F011-4D44-B0FC-CDB8A234C3F3}" type="pres">
      <dgm:prSet presAssocID="{B15131C8-1723-43A3-921E-A1756C9C6E6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CA2250D-D432-477C-9C46-8FCAC7D55F37}" type="pres">
      <dgm:prSet presAssocID="{F1E3118E-A952-445B-B2A5-BBCE7619375B}" presName="spacer" presStyleCnt="0"/>
      <dgm:spPr/>
    </dgm:pt>
    <dgm:pt modelId="{658CEBE8-C26B-4E40-B7DA-5AE1C55BD8D6}" type="pres">
      <dgm:prSet presAssocID="{0B76AF17-9F5A-4AF8-8C94-916DC86D341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FBFCDED-577A-4601-8AE2-222582CF99D6}" type="pres">
      <dgm:prSet presAssocID="{CE70A217-7087-45FD-B0A9-4349206153D8}" presName="spacer" presStyleCnt="0"/>
      <dgm:spPr/>
    </dgm:pt>
    <dgm:pt modelId="{2460C838-E1AA-4B71-9209-0F66E8DF341D}" type="pres">
      <dgm:prSet presAssocID="{6E274565-5996-4CBA-BD95-623859E7D4C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A81295F-7210-4D78-B1D8-501359CFC65F}" type="presOf" srcId="{D2EAEA63-D3CC-4FFB-BD06-837DE71CD715}" destId="{F803C040-40E8-4BBE-A1F3-66CDAC06E60F}" srcOrd="0" destOrd="0" presId="urn:microsoft.com/office/officeart/2005/8/layout/vList2"/>
    <dgm:cxn modelId="{7EF69B48-2579-43D3-BEFE-E0EAB2709A85}" type="presOf" srcId="{0B76AF17-9F5A-4AF8-8C94-916DC86D3410}" destId="{658CEBE8-C26B-4E40-B7DA-5AE1C55BD8D6}" srcOrd="0" destOrd="0" presId="urn:microsoft.com/office/officeart/2005/8/layout/vList2"/>
    <dgm:cxn modelId="{918C7D79-5A0E-46A2-9383-032D1B5EB29C}" srcId="{D2EAEA63-D3CC-4FFB-BD06-837DE71CD715}" destId="{6E274565-5996-4CBA-BD95-623859E7D4C6}" srcOrd="2" destOrd="0" parTransId="{8C4249A8-4A56-42C0-A0FE-D35631C4D56B}" sibTransId="{0457CCDC-C89E-4D86-AF46-897CA3DD6BB3}"/>
    <dgm:cxn modelId="{DA9DBCBF-CB28-423B-8B85-D8915C701AB4}" type="presOf" srcId="{B15131C8-1723-43A3-921E-A1756C9C6E6C}" destId="{BA8DC694-F011-4D44-B0FC-CDB8A234C3F3}" srcOrd="0" destOrd="0" presId="urn:microsoft.com/office/officeart/2005/8/layout/vList2"/>
    <dgm:cxn modelId="{2FB194C0-CC46-47C9-A676-03AD438A4D8E}" type="presOf" srcId="{6E274565-5996-4CBA-BD95-623859E7D4C6}" destId="{2460C838-E1AA-4B71-9209-0F66E8DF341D}" srcOrd="0" destOrd="0" presId="urn:microsoft.com/office/officeart/2005/8/layout/vList2"/>
    <dgm:cxn modelId="{98F8EBC8-1BFD-41B7-B7E1-B44D7DC9FA5A}" srcId="{D2EAEA63-D3CC-4FFB-BD06-837DE71CD715}" destId="{0B76AF17-9F5A-4AF8-8C94-916DC86D3410}" srcOrd="1" destOrd="0" parTransId="{3A15A017-A761-4C7C-8DAB-C7775A5CC9AE}" sibTransId="{CE70A217-7087-45FD-B0A9-4349206153D8}"/>
    <dgm:cxn modelId="{7F8314E2-DA6C-469A-B5B6-7E7D81AEE053}" srcId="{D2EAEA63-D3CC-4FFB-BD06-837DE71CD715}" destId="{B15131C8-1723-43A3-921E-A1756C9C6E6C}" srcOrd="0" destOrd="0" parTransId="{574FB39A-F5ED-4F5B-9EB0-389E4DD26DDE}" sibTransId="{F1E3118E-A952-445B-B2A5-BBCE7619375B}"/>
    <dgm:cxn modelId="{4E33D957-264B-400B-A309-F3A7929274AD}" type="presParOf" srcId="{F803C040-40E8-4BBE-A1F3-66CDAC06E60F}" destId="{BA8DC694-F011-4D44-B0FC-CDB8A234C3F3}" srcOrd="0" destOrd="0" presId="urn:microsoft.com/office/officeart/2005/8/layout/vList2"/>
    <dgm:cxn modelId="{7D2D54FE-8075-4DF6-88B0-B19939A0834B}" type="presParOf" srcId="{F803C040-40E8-4BBE-A1F3-66CDAC06E60F}" destId="{DCA2250D-D432-477C-9C46-8FCAC7D55F37}" srcOrd="1" destOrd="0" presId="urn:microsoft.com/office/officeart/2005/8/layout/vList2"/>
    <dgm:cxn modelId="{F6B2CC1A-C71E-4649-BB8A-226EAC02E928}" type="presParOf" srcId="{F803C040-40E8-4BBE-A1F3-66CDAC06E60F}" destId="{658CEBE8-C26B-4E40-B7DA-5AE1C55BD8D6}" srcOrd="2" destOrd="0" presId="urn:microsoft.com/office/officeart/2005/8/layout/vList2"/>
    <dgm:cxn modelId="{F17B2764-B9EA-4675-9895-2B26E4A3BDC7}" type="presParOf" srcId="{F803C040-40E8-4BBE-A1F3-66CDAC06E60F}" destId="{3FBFCDED-577A-4601-8AE2-222582CF99D6}" srcOrd="3" destOrd="0" presId="urn:microsoft.com/office/officeart/2005/8/layout/vList2"/>
    <dgm:cxn modelId="{73A970DF-8460-4DC0-9FFB-19C93C4D7363}" type="presParOf" srcId="{F803C040-40E8-4BBE-A1F3-66CDAC06E60F}" destId="{2460C838-E1AA-4B71-9209-0F66E8DF341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F3F9A97-BD0D-44D9-B229-163E2364692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1A235C4-7CFE-4085-B595-B10C49EC490C}">
      <dgm:prSet/>
      <dgm:spPr/>
      <dgm:t>
        <a:bodyPr/>
        <a:lstStyle/>
        <a:p>
          <a:r>
            <a:rPr lang="fi-FI"/>
            <a:t>2. PIITTAAMATON JOHTAJA =&gt; JOHTAMISTA EI OLE, KAIKKI SAAVAT TEHDÄ NIIN KUIN HALUAVAT. RYHMÄSSÄ ON EPÄVARMUUTTA, VASTUUTTOMUUTTA JA MOTIVAATION PUUTETTA. RYHMÄ EI TOIMI TEHOKKAASTI EIKÄ OLE VIIHTYISÄ</a:t>
          </a:r>
          <a:endParaRPr lang="en-US"/>
        </a:p>
      </dgm:t>
    </dgm:pt>
    <dgm:pt modelId="{D64518FF-DEDB-41CC-8336-F40EA93F39FE}" type="parTrans" cxnId="{80665834-A825-449D-A9A2-ABED64406FEF}">
      <dgm:prSet/>
      <dgm:spPr/>
      <dgm:t>
        <a:bodyPr/>
        <a:lstStyle/>
        <a:p>
          <a:endParaRPr lang="en-US"/>
        </a:p>
      </dgm:t>
    </dgm:pt>
    <dgm:pt modelId="{FC9DACB6-F12B-4ECC-B8B0-CF5CADA02C4C}" type="sibTrans" cxnId="{80665834-A825-449D-A9A2-ABED64406FEF}">
      <dgm:prSet/>
      <dgm:spPr/>
      <dgm:t>
        <a:bodyPr/>
        <a:lstStyle/>
        <a:p>
          <a:endParaRPr lang="en-US"/>
        </a:p>
      </dgm:t>
    </dgm:pt>
    <dgm:pt modelId="{4FB75A38-4129-4D46-8691-20E186511D03}">
      <dgm:prSet/>
      <dgm:spPr/>
      <dgm:t>
        <a:bodyPr/>
        <a:lstStyle/>
        <a:p>
          <a:r>
            <a:rPr lang="fi-FI"/>
            <a:t>3. DEMOKRAATTINEN JOHTAJA =&gt; PÄÄTÖKSISTÄ KESKUSTELLAAN RYHMÄSSÄ JA ILMAPIIRI RAKENTUU JOHTAJAN JA ALAISTEN YHTEISTYÖN JA YHTEISYMMÄRRYKSEN VARAAN. YSTÄVÄLLISYYS, LUOTTAMUS JA VIIHTYVYYS VALLITSEVAT. VASTUUNTUNTO ON KORKEALLA.</a:t>
          </a:r>
          <a:endParaRPr lang="en-US"/>
        </a:p>
      </dgm:t>
    </dgm:pt>
    <dgm:pt modelId="{340231B6-9848-4534-A2AC-C4E8F7159129}" type="parTrans" cxnId="{CAE3421A-BC8A-447B-BF79-F909D3856BF1}">
      <dgm:prSet/>
      <dgm:spPr/>
      <dgm:t>
        <a:bodyPr/>
        <a:lstStyle/>
        <a:p>
          <a:endParaRPr lang="en-US"/>
        </a:p>
      </dgm:t>
    </dgm:pt>
    <dgm:pt modelId="{7624893C-D5C4-4DD4-84F1-F8DEC8136AF4}" type="sibTrans" cxnId="{CAE3421A-BC8A-447B-BF79-F909D3856BF1}">
      <dgm:prSet/>
      <dgm:spPr/>
      <dgm:t>
        <a:bodyPr/>
        <a:lstStyle/>
        <a:p>
          <a:endParaRPr lang="en-US"/>
        </a:p>
      </dgm:t>
    </dgm:pt>
    <dgm:pt modelId="{4BDB1FF0-9851-4B8F-B101-100EDC5DE9BB}" type="pres">
      <dgm:prSet presAssocID="{FF3F9A97-BD0D-44D9-B229-163E23646929}" presName="linear" presStyleCnt="0">
        <dgm:presLayoutVars>
          <dgm:animLvl val="lvl"/>
          <dgm:resizeHandles val="exact"/>
        </dgm:presLayoutVars>
      </dgm:prSet>
      <dgm:spPr/>
    </dgm:pt>
    <dgm:pt modelId="{3664B0FD-EC11-47BB-BCD5-A30486DA5001}" type="pres">
      <dgm:prSet presAssocID="{B1A235C4-7CFE-4085-B595-B10C49EC490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12CC5D4-C915-4D10-9B00-E5B068859194}" type="pres">
      <dgm:prSet presAssocID="{FC9DACB6-F12B-4ECC-B8B0-CF5CADA02C4C}" presName="spacer" presStyleCnt="0"/>
      <dgm:spPr/>
    </dgm:pt>
    <dgm:pt modelId="{BDB38289-89CB-40C0-BC21-38DC0E6C32CC}" type="pres">
      <dgm:prSet presAssocID="{4FB75A38-4129-4D46-8691-20E186511D03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AE3421A-BC8A-447B-BF79-F909D3856BF1}" srcId="{FF3F9A97-BD0D-44D9-B229-163E23646929}" destId="{4FB75A38-4129-4D46-8691-20E186511D03}" srcOrd="1" destOrd="0" parTransId="{340231B6-9848-4534-A2AC-C4E8F7159129}" sibTransId="{7624893C-D5C4-4DD4-84F1-F8DEC8136AF4}"/>
    <dgm:cxn modelId="{80665834-A825-449D-A9A2-ABED64406FEF}" srcId="{FF3F9A97-BD0D-44D9-B229-163E23646929}" destId="{B1A235C4-7CFE-4085-B595-B10C49EC490C}" srcOrd="0" destOrd="0" parTransId="{D64518FF-DEDB-41CC-8336-F40EA93F39FE}" sibTransId="{FC9DACB6-F12B-4ECC-B8B0-CF5CADA02C4C}"/>
    <dgm:cxn modelId="{68A4E63F-B4D0-4020-828E-DA2D7CA887F3}" type="presOf" srcId="{FF3F9A97-BD0D-44D9-B229-163E23646929}" destId="{4BDB1FF0-9851-4B8F-B101-100EDC5DE9BB}" srcOrd="0" destOrd="0" presId="urn:microsoft.com/office/officeart/2005/8/layout/vList2"/>
    <dgm:cxn modelId="{0DCBC263-A6F2-4686-A072-11AC9F894A34}" type="presOf" srcId="{4FB75A38-4129-4D46-8691-20E186511D03}" destId="{BDB38289-89CB-40C0-BC21-38DC0E6C32CC}" srcOrd="0" destOrd="0" presId="urn:microsoft.com/office/officeart/2005/8/layout/vList2"/>
    <dgm:cxn modelId="{1B30D4B5-C9EA-4C04-86D3-24B10FEC0B3F}" type="presOf" srcId="{B1A235C4-7CFE-4085-B595-B10C49EC490C}" destId="{3664B0FD-EC11-47BB-BCD5-A30486DA5001}" srcOrd="0" destOrd="0" presId="urn:microsoft.com/office/officeart/2005/8/layout/vList2"/>
    <dgm:cxn modelId="{8FD87ED6-D9B0-4FE3-8BCC-B4DEADAD148C}" type="presParOf" srcId="{4BDB1FF0-9851-4B8F-B101-100EDC5DE9BB}" destId="{3664B0FD-EC11-47BB-BCD5-A30486DA5001}" srcOrd="0" destOrd="0" presId="urn:microsoft.com/office/officeart/2005/8/layout/vList2"/>
    <dgm:cxn modelId="{E507A1F1-DAFF-4957-8860-D94C06C3B19F}" type="presParOf" srcId="{4BDB1FF0-9851-4B8F-B101-100EDC5DE9BB}" destId="{F12CC5D4-C915-4D10-9B00-E5B068859194}" srcOrd="1" destOrd="0" presId="urn:microsoft.com/office/officeart/2005/8/layout/vList2"/>
    <dgm:cxn modelId="{A20976E2-E090-4394-B0BD-F407271C44B8}" type="presParOf" srcId="{4BDB1FF0-9851-4B8F-B101-100EDC5DE9BB}" destId="{BDB38289-89CB-40C0-BC21-38DC0E6C32CC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EB128B-6DB3-460A-B959-0A13F0C28575}">
      <dsp:nvSpPr>
        <dsp:cNvPr id="0" name=""/>
        <dsp:cNvSpPr/>
      </dsp:nvSpPr>
      <dsp:spPr>
        <a:xfrm>
          <a:off x="0" y="717"/>
          <a:ext cx="63016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A6D9AE-9551-4982-8AEB-6603F9F5E863}">
      <dsp:nvSpPr>
        <dsp:cNvPr id="0" name=""/>
        <dsp:cNvSpPr/>
      </dsp:nvSpPr>
      <dsp:spPr>
        <a:xfrm>
          <a:off x="507973" y="378548"/>
          <a:ext cx="923587" cy="9235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862F93-1F9C-41E0-A51A-5F751B2F4706}">
      <dsp:nvSpPr>
        <dsp:cNvPr id="0" name=""/>
        <dsp:cNvSpPr/>
      </dsp:nvSpPr>
      <dsp:spPr>
        <a:xfrm>
          <a:off x="1939533" y="717"/>
          <a:ext cx="43620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1. MITEN RYHMÄ RATKAISEE JA SAAVUTTAA SILLE ASETETUT TEHTÄVÄT</a:t>
          </a:r>
          <a:endParaRPr lang="en-US" sz="2300" kern="1200"/>
        </a:p>
      </dsp:txBody>
      <dsp:txXfrm>
        <a:off x="1939533" y="717"/>
        <a:ext cx="4362067" cy="1679249"/>
      </dsp:txXfrm>
    </dsp:sp>
    <dsp:sp modelId="{1A6B45BB-B3BA-475E-8514-94A4718CFDD7}">
      <dsp:nvSpPr>
        <dsp:cNvPr id="0" name=""/>
        <dsp:cNvSpPr/>
      </dsp:nvSpPr>
      <dsp:spPr>
        <a:xfrm>
          <a:off x="0" y="2099779"/>
          <a:ext cx="63016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394AF9-4A6C-4A31-85A2-8C5F048DAD3B}">
      <dsp:nvSpPr>
        <dsp:cNvPr id="0" name=""/>
        <dsp:cNvSpPr/>
      </dsp:nvSpPr>
      <dsp:spPr>
        <a:xfrm>
          <a:off x="507973" y="2477610"/>
          <a:ext cx="923587" cy="9235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4A0CD2-8E3D-4055-B790-BD224EA6E162}">
      <dsp:nvSpPr>
        <dsp:cNvPr id="0" name=""/>
        <dsp:cNvSpPr/>
      </dsp:nvSpPr>
      <dsp:spPr>
        <a:xfrm>
          <a:off x="1939533" y="2099779"/>
          <a:ext cx="43620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2. YLLÄPITÄÄ RYHMÄHENKEÄ ELI TUNNETEHTÄVÄÄ</a:t>
          </a:r>
          <a:endParaRPr lang="en-US" sz="2300" kern="1200"/>
        </a:p>
      </dsp:txBody>
      <dsp:txXfrm>
        <a:off x="1939533" y="2099779"/>
        <a:ext cx="4362067" cy="1679249"/>
      </dsp:txXfrm>
    </dsp:sp>
    <dsp:sp modelId="{63B6BFC6-391A-42C0-9116-C108D8394C73}">
      <dsp:nvSpPr>
        <dsp:cNvPr id="0" name=""/>
        <dsp:cNvSpPr/>
      </dsp:nvSpPr>
      <dsp:spPr>
        <a:xfrm>
          <a:off x="0" y="4198841"/>
          <a:ext cx="63016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B025C1-AE97-4D14-9A71-6103440BBE62}">
      <dsp:nvSpPr>
        <dsp:cNvPr id="0" name=""/>
        <dsp:cNvSpPr/>
      </dsp:nvSpPr>
      <dsp:spPr>
        <a:xfrm>
          <a:off x="507973" y="4576672"/>
          <a:ext cx="923587" cy="9235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F27BB0-45C9-4A1E-A998-052AAF510F68}">
      <dsp:nvSpPr>
        <dsp:cNvPr id="0" name=""/>
        <dsp:cNvSpPr/>
      </dsp:nvSpPr>
      <dsp:spPr>
        <a:xfrm>
          <a:off x="1939533" y="4198841"/>
          <a:ext cx="43620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RYHMÄ ON IHMISELLE ITSETUNTEMUKSEN LISÄÄMISEN ELI REFLEKTION VÄLINE</a:t>
          </a:r>
          <a:endParaRPr lang="en-US" sz="2300" kern="1200"/>
        </a:p>
      </dsp:txBody>
      <dsp:txXfrm>
        <a:off x="1939533" y="4198841"/>
        <a:ext cx="4362067" cy="16792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8DC694-F011-4D44-B0FC-CDB8A234C3F3}">
      <dsp:nvSpPr>
        <dsp:cNvPr id="0" name=""/>
        <dsp:cNvSpPr/>
      </dsp:nvSpPr>
      <dsp:spPr>
        <a:xfrm>
          <a:off x="0" y="51703"/>
          <a:ext cx="7559504" cy="200686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/>
            <a:t>RYHMÄLLÄ ON YLEENSÄ VIRALLINEN JOHTAJA JA EPÄVIRALLINEN JOHTAJA</a:t>
          </a:r>
          <a:endParaRPr lang="en-US" sz="2800" kern="1200"/>
        </a:p>
      </dsp:txBody>
      <dsp:txXfrm>
        <a:off x="97967" y="149670"/>
        <a:ext cx="7363570" cy="1810935"/>
      </dsp:txXfrm>
    </dsp:sp>
    <dsp:sp modelId="{658CEBE8-C26B-4E40-B7DA-5AE1C55BD8D6}">
      <dsp:nvSpPr>
        <dsp:cNvPr id="0" name=""/>
        <dsp:cNvSpPr/>
      </dsp:nvSpPr>
      <dsp:spPr>
        <a:xfrm>
          <a:off x="0" y="2139213"/>
          <a:ext cx="7559504" cy="2006869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/>
            <a:t>JOHTAJAN TEHTÄVÄ ON AUTTAA RYHMÄÄ SAAVUTTAMAAN SEKÄ TUNNETEHTÄVÄ ETTÄ ASIATEHTÄVÄ</a:t>
          </a:r>
          <a:endParaRPr lang="en-US" sz="2800" kern="1200"/>
        </a:p>
      </dsp:txBody>
      <dsp:txXfrm>
        <a:off x="97967" y="2237180"/>
        <a:ext cx="7363570" cy="1810935"/>
      </dsp:txXfrm>
    </dsp:sp>
    <dsp:sp modelId="{2460C838-E1AA-4B71-9209-0F66E8DF341D}">
      <dsp:nvSpPr>
        <dsp:cNvPr id="0" name=""/>
        <dsp:cNvSpPr/>
      </dsp:nvSpPr>
      <dsp:spPr>
        <a:xfrm>
          <a:off x="0" y="4226723"/>
          <a:ext cx="7559504" cy="2006869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/>
            <a:t>1. AUTORITÄÄRINEN JOHTAJA =&gt; TEKEE YKSIN KAIKKI PÄÄTÖKSET, JOHTAMINEN ON KÄSKEMISTÄ. RYHMÄSSÄ ON PALJON KATEUTTA JA KILPAILUA, TEHTÄVÄT TULEE HOIDETTUA.</a:t>
          </a:r>
          <a:endParaRPr lang="en-US" sz="2800" kern="1200"/>
        </a:p>
      </dsp:txBody>
      <dsp:txXfrm>
        <a:off x="97967" y="4324690"/>
        <a:ext cx="7363570" cy="18109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64B0FD-EC11-47BB-BCD5-A30486DA5001}">
      <dsp:nvSpPr>
        <dsp:cNvPr id="0" name=""/>
        <dsp:cNvSpPr/>
      </dsp:nvSpPr>
      <dsp:spPr>
        <a:xfrm>
          <a:off x="0" y="219448"/>
          <a:ext cx="7559504" cy="28828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/>
            <a:t>2. PIITTAAMATON JOHTAJA =&gt; JOHTAMISTA EI OLE, KAIKKI SAAVAT TEHDÄ NIIN KUIN HALUAVAT. RYHMÄSSÄ ON EPÄVARMUUTTA, VASTUUTTOMUUTTA JA MOTIVAATION PUUTETTA. RYHMÄ EI TOIMI TEHOKKAASTI EIKÄ OLE VIIHTYISÄ</a:t>
          </a:r>
          <a:endParaRPr lang="en-US" sz="2800" kern="1200"/>
        </a:p>
      </dsp:txBody>
      <dsp:txXfrm>
        <a:off x="140731" y="360179"/>
        <a:ext cx="7278042" cy="2601418"/>
      </dsp:txXfrm>
    </dsp:sp>
    <dsp:sp modelId="{BDB38289-89CB-40C0-BC21-38DC0E6C32CC}">
      <dsp:nvSpPr>
        <dsp:cNvPr id="0" name=""/>
        <dsp:cNvSpPr/>
      </dsp:nvSpPr>
      <dsp:spPr>
        <a:xfrm>
          <a:off x="0" y="3182968"/>
          <a:ext cx="7559504" cy="288288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/>
            <a:t>3. DEMOKRAATTINEN JOHTAJA =&gt; PÄÄTÖKSISTÄ KESKUSTELLAAN RYHMÄSSÄ JA ILMAPIIRI RAKENTUU JOHTAJAN JA ALAISTEN YHTEISTYÖN JA YHTEISYMMÄRRYKSEN VARAAN. YSTÄVÄLLISYYS, LUOTTAMUS JA VIIHTYVYYS VALLITSEVAT. VASTUUNTUNTO ON KORKEALLA.</a:t>
          </a:r>
          <a:endParaRPr lang="en-US" sz="2800" kern="1200"/>
        </a:p>
      </dsp:txBody>
      <dsp:txXfrm>
        <a:off x="140731" y="3323699"/>
        <a:ext cx="7278042" cy="26014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B4F32-666B-3E37-EF01-7ED6966768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5B93F-FA96-6E82-3A1F-FE5C7F2ACB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2746-8928-40EC-8773-C42AEC2E3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0A384-F774-4A1C-95DE-CC7F31AED6F1}" type="datetimeFigureOut">
              <a:rPr lang="fi-FI" smtClean="0"/>
              <a:t>4.9.2022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DC58B-1097-F732-B962-59C2FFA77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9C7CCA-3C24-B4E8-E334-225870F56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2EFD2-0772-4051-AC9D-1FD3373F6D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9409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E43D9-C730-BB19-03CF-78F974B38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86F210-82B5-E44F-3F16-FDDCBD218D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3D8B5E-5E17-40BF-F2D0-EBCC99E0F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0A384-F774-4A1C-95DE-CC7F31AED6F1}" type="datetimeFigureOut">
              <a:rPr lang="fi-FI" smtClean="0"/>
              <a:t>4.9.2022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3B2D3-90A5-021C-FE1E-D9B02257A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E30AF-DE4A-0AF8-7BB5-295CB79C5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2EFD2-0772-4051-AC9D-1FD3373F6D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0538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CC55E0-143E-B5F1-96F6-B53696CD32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126189-11AD-C781-342A-C21BDF29E9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C61331-C6CD-92E9-E99A-9278D814C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0A384-F774-4A1C-95DE-CC7F31AED6F1}" type="datetimeFigureOut">
              <a:rPr lang="fi-FI" smtClean="0"/>
              <a:t>4.9.2022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B1208-22D7-9A87-8803-731F711AC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30340-276E-F36A-0E14-D5EA01DE0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2EFD2-0772-4051-AC9D-1FD3373F6D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2794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39542-6AD4-ADFE-C0EC-B0314F528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BD09E-63C3-8F44-7BD9-E23DFFA75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612BA-712E-FE63-CC75-A6EEF17BC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0A384-F774-4A1C-95DE-CC7F31AED6F1}" type="datetimeFigureOut">
              <a:rPr lang="fi-FI" smtClean="0"/>
              <a:t>4.9.2022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0CEAC4-90CD-F193-2987-FC03E92EE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4C9A23-94F6-D0F6-A835-6C1994CE8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2EFD2-0772-4051-AC9D-1FD3373F6D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6865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72EC5-B94A-37E3-F567-7600D6E6D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19BFEB-D4AB-E888-ECD1-6FCD93F90B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2D56E-FC03-9212-CD75-FA77F54E8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0A384-F774-4A1C-95DE-CC7F31AED6F1}" type="datetimeFigureOut">
              <a:rPr lang="fi-FI" smtClean="0"/>
              <a:t>4.9.2022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10AAA-A974-FC9C-BCF0-E9A3BF985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4DF45-759D-326D-05DE-8F894F5BF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2EFD2-0772-4051-AC9D-1FD3373F6D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5394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FD2E2-30EF-8490-15F8-85CEBDD59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0D63E-E841-9ED9-DEE3-EFD74ED367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1E8508-CB9D-EE80-2024-BB5FD93209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660687-73A9-C815-D2C1-860B97350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0A384-F774-4A1C-95DE-CC7F31AED6F1}" type="datetimeFigureOut">
              <a:rPr lang="fi-FI" smtClean="0"/>
              <a:t>4.9.2022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AF9BEC-B773-661C-3AF8-8581EB8B3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FB6E26-A84C-9ECC-9A79-BAC91EB94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2EFD2-0772-4051-AC9D-1FD3373F6D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3822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BF87C-EB25-AE19-E319-7C5755292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BFABC8-F9FB-B413-D498-802EA507C1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A761BB-646C-9CC3-F201-83AB3E38E5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D94E72-0296-993A-DCEE-840A83252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2998CF-1904-9347-5CBA-5E592FF322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4829DD-26FA-66F1-6891-18AC5B488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0A384-F774-4A1C-95DE-CC7F31AED6F1}" type="datetimeFigureOut">
              <a:rPr lang="fi-FI" smtClean="0"/>
              <a:t>4.9.2022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59960B-93F9-04E0-A2CE-BB673AC8A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4BD7D2-BB49-7F21-5617-7DC9F7A06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2EFD2-0772-4051-AC9D-1FD3373F6D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9018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7B619-C2FD-6C64-A38F-338EE4A62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4A74A6-8AA4-78FF-DC91-94EC40B6E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0A384-F774-4A1C-95DE-CC7F31AED6F1}" type="datetimeFigureOut">
              <a:rPr lang="fi-FI" smtClean="0"/>
              <a:t>4.9.2022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E390B8-3F66-9250-0A5A-9603E7BC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B324-87AB-73F9-F532-D02FA0ADA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2EFD2-0772-4051-AC9D-1FD3373F6D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7143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C212DC-A6E9-5AB4-260E-E9A00B505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0A384-F774-4A1C-95DE-CC7F31AED6F1}" type="datetimeFigureOut">
              <a:rPr lang="fi-FI" smtClean="0"/>
              <a:t>4.9.2022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50CDBE-C3C4-89D6-29A3-88BC57EF5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7C1465-B874-7EE9-8B9E-E724DD490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2EFD2-0772-4051-AC9D-1FD3373F6D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82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E5007-E87D-87C1-6BAF-32871A07C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C14C52-FAA5-6344-FC61-928FCC4B1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F6B4B5-FC77-4C4E-DDCE-1292E79684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A5333-BB18-4B0C-3824-80C52AEE4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0A384-F774-4A1C-95DE-CC7F31AED6F1}" type="datetimeFigureOut">
              <a:rPr lang="fi-FI" smtClean="0"/>
              <a:t>4.9.2022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19BBF3-EDE0-69B2-77EA-C5FF85A9E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295F6B-4B1F-3923-C4D2-80D3AC7A7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2EFD2-0772-4051-AC9D-1FD3373F6D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1283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3FDA0-0FAE-139F-58BE-C38CBE192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66849C-39FC-F0FC-9677-6C3D970B62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D4C03E-15CB-8E88-6440-7D6005CF01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4939D2-2DCD-E334-CFDF-1D39E7C7D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0A384-F774-4A1C-95DE-CC7F31AED6F1}" type="datetimeFigureOut">
              <a:rPr lang="fi-FI" smtClean="0"/>
              <a:t>4.9.2022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4555AE-7692-FFA7-D796-D24F90039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657260-E63D-260C-82FA-E575EF2DE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2EFD2-0772-4051-AC9D-1FD3373F6D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2521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E67239-09A5-3AB6-AE2D-8D81780C1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E3BB3E-E498-36CD-3CA7-746F183CBB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35A99D-610F-22B1-9DD6-80AE19895B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0A384-F774-4A1C-95DE-CC7F31AED6F1}" type="datetimeFigureOut">
              <a:rPr lang="fi-FI" smtClean="0"/>
              <a:t>4.9.2022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6DF64-029E-E6B4-0940-84D0698B4C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166F55-F006-40B6-D877-7D3D30BD32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2EFD2-0772-4051-AC9D-1FD3373F6D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345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1030">
            <a:extLst>
              <a:ext uri="{FF2B5EF4-FFF2-40B4-BE49-F238E27FC236}">
                <a16:creationId xmlns:a16="http://schemas.microsoft.com/office/drawing/2014/main" id="{605494DE-B078-4D87-BB01-C84320618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9A0576B0-CD8C-4661-95C8-A9F2CE7CD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4724288" cy="6861324"/>
          </a:xfrm>
          <a:prstGeom prst="rect">
            <a:avLst/>
          </a:prstGeom>
          <a:solidFill>
            <a:srgbClr val="000000">
              <a:alpha val="8039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3FF60E2B-3919-423C-B1FF-56CDE6681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319042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3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F87F5A-FEE2-ACF0-C154-8BDF48EFAC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2" y="1122363"/>
            <a:ext cx="3308130" cy="2387600"/>
          </a:xfrm>
        </p:spPr>
        <p:txBody>
          <a:bodyPr>
            <a:normAutofit/>
          </a:bodyPr>
          <a:lstStyle/>
          <a:p>
            <a:pPr algn="l"/>
            <a:r>
              <a:rPr lang="fi-FI" sz="2600">
                <a:solidFill>
                  <a:srgbClr val="FFFFFF"/>
                </a:solidFill>
              </a:rPr>
              <a:t>RYHMÄTYÖ/TIIMITYÖ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D8C605-BE33-C769-8D3B-5F9EDA4289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672" y="3602038"/>
            <a:ext cx="3308131" cy="1655762"/>
          </a:xfrm>
        </p:spPr>
        <p:txBody>
          <a:bodyPr>
            <a:normAutofit/>
          </a:bodyPr>
          <a:lstStyle/>
          <a:p>
            <a:pPr algn="l"/>
            <a:endParaRPr lang="fi-FI" sz="2000">
              <a:solidFill>
                <a:srgbClr val="FFFFFF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100DB81-030E-C30E-D249-F1492BF8C8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72611" y="643467"/>
            <a:ext cx="5571066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3314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A81522-695D-C645-EC0A-BA6E4BF8D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 sz="3400">
                <a:solidFill>
                  <a:srgbClr val="FFFFFF"/>
                </a:solidFill>
              </a:rPr>
              <a:t>RYHMÄN KIINTEYTTÄ JA TOIMINTAKYKYÄ LISÄÄVÄT: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92082-F45B-0852-A279-B043281629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fi-FI" dirty="0"/>
              <a:t>YHTEISEN TAVOITTEEN SAAVUTTAMINEN</a:t>
            </a:r>
          </a:p>
          <a:p>
            <a:r>
              <a:rPr lang="fi-FI" dirty="0"/>
              <a:t>ULKOPUOLINEN UHKA</a:t>
            </a:r>
          </a:p>
          <a:p>
            <a:r>
              <a:rPr lang="fi-FI" dirty="0"/>
              <a:t>KILPAILU ULKOPUOLISEN RYHMÄN KANSSA</a:t>
            </a:r>
          </a:p>
          <a:p>
            <a:r>
              <a:rPr lang="fi-FI" dirty="0"/>
              <a:t>AVOIN KOMMUNIKAATIO</a:t>
            </a:r>
          </a:p>
          <a:p>
            <a:r>
              <a:rPr lang="fi-FI" dirty="0"/>
              <a:t>TILAN ANTAMINEN KULLEKIN JÄSENELLE</a:t>
            </a:r>
          </a:p>
          <a:p>
            <a:r>
              <a:rPr lang="fi-FI" dirty="0"/>
              <a:t>LIIAN KIINTEÄ RYHMÄTOIMINTA VOI JOHTAA KONFORMISMIIN = ELI RYHMÄ KOKEE OLEMASSAOLONSA UHATUKSI, JOS JÄSENET TOIMIVAT YKSILÖLLISESTI</a:t>
            </a:r>
          </a:p>
        </p:txBody>
      </p:sp>
    </p:spTree>
    <p:extLst>
      <p:ext uri="{BB962C8B-B14F-4D97-AF65-F5344CB8AC3E}">
        <p14:creationId xmlns:p14="http://schemas.microsoft.com/office/powerpoint/2010/main" val="21473394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ED33FF-E69E-64BF-C13D-FC2170FC2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RYHMÄN KIINTEYDEN ESTEET =RYHMÄN PIMEÄT PUOLET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58595-34E0-A944-B1F3-8A1B1F6D7F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fi-FI" dirty="0"/>
              <a:t>SISÄINEN KILPAILU</a:t>
            </a:r>
          </a:p>
          <a:p>
            <a:r>
              <a:rPr lang="fi-FI" dirty="0"/>
              <a:t>PARINMUODOSTUS</a:t>
            </a:r>
          </a:p>
          <a:p>
            <a:r>
              <a:rPr lang="fi-FI" dirty="0"/>
              <a:t>SYNTIPUKKI-ILMIÖ</a:t>
            </a:r>
          </a:p>
          <a:p>
            <a:r>
              <a:rPr lang="fi-FI" dirty="0"/>
              <a:t>KATEUS</a:t>
            </a:r>
          </a:p>
          <a:p>
            <a:r>
              <a:rPr lang="fi-FI" dirty="0"/>
              <a:t>KYVYTTÖMYYS KÄSITELLÄ VAIKEITA ASIOITA</a:t>
            </a:r>
          </a:p>
          <a:p>
            <a:r>
              <a:rPr lang="fi-FI" dirty="0"/>
              <a:t>LIITTOUTUMAT</a:t>
            </a:r>
          </a:p>
        </p:txBody>
      </p:sp>
    </p:spTree>
    <p:extLst>
      <p:ext uri="{BB962C8B-B14F-4D97-AF65-F5344CB8AC3E}">
        <p14:creationId xmlns:p14="http://schemas.microsoft.com/office/powerpoint/2010/main" val="4008971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BBBBA3-70DD-EEC0-FDE3-DE97244E7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dirty="0"/>
              <a:t>ROOLIT RYHMÄSSÄ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27215-6B1A-F257-F852-215E37A8C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fi-FI" sz="2400"/>
              <a:t>ROOLI TARKOITTAA NIIDEN ODOTUSTEN KOKONAISUUTTA, JOTKA SUUNNATAAN HENKILÖÖN HÄNEN SOSIAALISEN ASEMANSA PERUSTEELLA</a:t>
            </a:r>
          </a:p>
          <a:p>
            <a:r>
              <a:rPr lang="fi-FI" sz="2400"/>
              <a:t>ROOLIT OVAT JOKO OMALLA TOIMINNALLA </a:t>
            </a:r>
            <a:r>
              <a:rPr lang="fi-FI" sz="2400" b="1"/>
              <a:t>HANKITTUJA</a:t>
            </a:r>
            <a:r>
              <a:rPr lang="fi-FI" sz="2400"/>
              <a:t> TAI </a:t>
            </a:r>
            <a:r>
              <a:rPr lang="fi-FI" sz="2400" b="1"/>
              <a:t>ANNETTUJA</a:t>
            </a:r>
            <a:r>
              <a:rPr lang="fi-FI" sz="2400"/>
              <a:t>, </a:t>
            </a:r>
            <a:r>
              <a:rPr lang="fi-FI" sz="2400" b="1"/>
              <a:t>VIRALLISIA</a:t>
            </a:r>
            <a:r>
              <a:rPr lang="fi-FI" sz="2400"/>
              <a:t> TAI </a:t>
            </a:r>
            <a:r>
              <a:rPr lang="fi-FI" sz="2400" b="1"/>
              <a:t>EPÄVIRALLISIA</a:t>
            </a:r>
          </a:p>
          <a:p>
            <a:r>
              <a:rPr lang="fi-FI" sz="2400" b="1"/>
              <a:t>ROOLIRISTIRIITA = </a:t>
            </a:r>
            <a:r>
              <a:rPr lang="fi-FI" sz="2400"/>
              <a:t>ROOLIIN LIITTYVÄT ODOTUKSET OVAT RISTIRIITAISIA (ESIM. NUORI VOI KOTONA OLLA LAPSEN ROOLISSA, MUTTA KOULUSSA HÄNELTÄ EDELLYTETÄÄN AIKUISEN KÄYTÖSTÄ)</a:t>
            </a:r>
          </a:p>
          <a:p>
            <a:r>
              <a:rPr lang="fi-FI" sz="2400" b="1"/>
              <a:t>HYVIÄ ROOLEJA RYHMÄSSÄ:</a:t>
            </a:r>
            <a:r>
              <a:rPr lang="fi-FI" sz="2400"/>
              <a:t> HAUSKUTTAJA, TUNTEIDEN ILMAISIJA, KYSELIJÄ</a:t>
            </a:r>
          </a:p>
          <a:p>
            <a:r>
              <a:rPr lang="fi-FI" sz="2400" b="1"/>
              <a:t>RYHMÄN TOIMINTAA JARRUTTAA: </a:t>
            </a:r>
            <a:r>
              <a:rPr lang="fi-FI" sz="2400"/>
              <a:t>VAPAAMATKUSTAJAT, VETÄYTYJÄT, VASTARANNANKIISKIT</a:t>
            </a:r>
            <a:endParaRPr lang="fi-FI" sz="2400" b="1"/>
          </a:p>
        </p:txBody>
      </p:sp>
    </p:spTree>
    <p:extLst>
      <p:ext uri="{BB962C8B-B14F-4D97-AF65-F5344CB8AC3E}">
        <p14:creationId xmlns:p14="http://schemas.microsoft.com/office/powerpoint/2010/main" val="218270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EE58C1-8661-A934-B38E-47428E9A0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dirty="0"/>
              <a:t>TURVALLISUUS RYHMÄSSÄ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8CF43-BE6B-4884-CC24-03BFF21D52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fi-FI" dirty="0"/>
              <a:t>TURVALLISUUS ON:</a:t>
            </a:r>
          </a:p>
          <a:p>
            <a:pPr marL="0" indent="0">
              <a:buNone/>
            </a:pPr>
            <a:endParaRPr lang="fi-FI" dirty="0"/>
          </a:p>
          <a:p>
            <a:pPr marL="514350" indent="-514350">
              <a:buAutoNum type="arabicPeriod"/>
            </a:pPr>
            <a:r>
              <a:rPr lang="fi-FI" dirty="0"/>
              <a:t>TILA JOSSA IHMISEN MINUUS EI OLE TODELLISESTI UHATTUNA</a:t>
            </a:r>
          </a:p>
          <a:p>
            <a:pPr marL="514350" indent="-514350">
              <a:buAutoNum type="arabicPeriod"/>
            </a:pPr>
            <a:r>
              <a:rPr lang="fi-FI" dirty="0"/>
              <a:t>TUNNE JOKA VOI OLLA OLEMASSA RIIPPUMATTA TOSIASIALLISEN TURVALLISUUDEN ASTEESTA</a:t>
            </a:r>
          </a:p>
          <a:p>
            <a:pPr marL="514350" indent="-514350">
              <a:buAutoNum type="arabicPeriod"/>
            </a:pPr>
            <a:r>
              <a:rPr lang="fi-FI" dirty="0"/>
              <a:t>TURVALLISESSA RYHMÄSSÄ ITSETUNTO VAHVISTUU JA USKALLAMME AJATELLA MUIDEN PARASTA</a:t>
            </a:r>
          </a:p>
        </p:txBody>
      </p:sp>
    </p:spTree>
    <p:extLst>
      <p:ext uri="{BB962C8B-B14F-4D97-AF65-F5344CB8AC3E}">
        <p14:creationId xmlns:p14="http://schemas.microsoft.com/office/powerpoint/2010/main" val="23057690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CD63D7-9481-8EBD-34CB-C775D0E7B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4BC42-6084-F71E-C4C0-48A6124F6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fi-FI" dirty="0"/>
              <a:t>TURVATTOMASSA RYHMÄSSÄ PERUSTUNTOMERKKI ON PELKO =&gt; EMME USKOALLA ILMAISTA ITSEÄMMÄ REHELLISSESTI, VAAN VALHEELLISESTI JA RAJATUSTI. PELKO KUTSUU ESIIN HUONOIMMAT PIIRTEEMME JA VASTENMIELISIMMÄT TUNNEILMAISUMME</a:t>
            </a:r>
          </a:p>
          <a:p>
            <a:r>
              <a:rPr lang="fi-FI"/>
              <a:t>HUONOSSA RYHMÄSSÄ ON VIISASTA PUHUA ASIATASOLLA</a:t>
            </a:r>
          </a:p>
        </p:txBody>
      </p:sp>
    </p:spTree>
    <p:extLst>
      <p:ext uri="{BB962C8B-B14F-4D97-AF65-F5344CB8AC3E}">
        <p14:creationId xmlns:p14="http://schemas.microsoft.com/office/powerpoint/2010/main" val="2671807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 fill">
            <a:extLst>
              <a:ext uri="{FF2B5EF4-FFF2-40B4-BE49-F238E27FC236}">
                <a16:creationId xmlns:a16="http://schemas.microsoft.com/office/drawing/2014/main" id="{CB49665F-0298-4449-8D2D-209989CB9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olor 2">
            <a:extLst>
              <a:ext uri="{FF2B5EF4-FFF2-40B4-BE49-F238E27FC236}">
                <a16:creationId xmlns:a16="http://schemas.microsoft.com/office/drawing/2014/main" id="{A71EEC14-174A-46FA-B046-474750457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EB6CB95-E653-4C6C-AE51-62FD848E8D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89" y="-2"/>
            <a:ext cx="3468234" cy="6858000"/>
            <a:chOff x="651279" y="598259"/>
            <a:chExt cx="10889442" cy="5680742"/>
          </a:xfrm>
        </p:grpSpPr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BDD3CB8E-ABA7-4F37-BB2C-64FFD19813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Color">
              <a:extLst>
                <a:ext uri="{FF2B5EF4-FFF2-40B4-BE49-F238E27FC236}">
                  <a16:creationId xmlns:a16="http://schemas.microsoft.com/office/drawing/2014/main" id="{C2CA788A-B2FD-494C-BED0-83E31F6DF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720B48C3-CE37-88B0-26CB-6BD827121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1325880" y="1947672"/>
            <a:ext cx="5961888" cy="2788920"/>
          </a:xfrm>
        </p:spPr>
        <p:txBody>
          <a:bodyPr anchor="ctr">
            <a:normAutofit/>
          </a:bodyPr>
          <a:lstStyle/>
          <a:p>
            <a:r>
              <a:rPr lang="fi-FI" sz="4800">
                <a:solidFill>
                  <a:schemeClr val="bg1"/>
                </a:solidFill>
              </a:rPr>
              <a:t>JOHTAJUUS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84926EEF-7A71-EDC0-F690-5C46A91747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2318730"/>
              </p:ext>
            </p:extLst>
          </p:nvPr>
        </p:nvGraphicFramePr>
        <p:xfrm>
          <a:off x="3794296" y="288758"/>
          <a:ext cx="7559504" cy="6285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2090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 fill">
            <a:extLst>
              <a:ext uri="{FF2B5EF4-FFF2-40B4-BE49-F238E27FC236}">
                <a16:creationId xmlns:a16="http://schemas.microsoft.com/office/drawing/2014/main" id="{CB49665F-0298-4449-8D2D-209989CB9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olor 2">
            <a:extLst>
              <a:ext uri="{FF2B5EF4-FFF2-40B4-BE49-F238E27FC236}">
                <a16:creationId xmlns:a16="http://schemas.microsoft.com/office/drawing/2014/main" id="{A71EEC14-174A-46FA-B046-474750457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EB6CB95-E653-4C6C-AE51-62FD848E8D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89" y="-2"/>
            <a:ext cx="3468234" cy="6858000"/>
            <a:chOff x="651279" y="598259"/>
            <a:chExt cx="10889442" cy="5680742"/>
          </a:xfrm>
        </p:grpSpPr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BDD3CB8E-ABA7-4F37-BB2C-64FFD19813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Color">
              <a:extLst>
                <a:ext uri="{FF2B5EF4-FFF2-40B4-BE49-F238E27FC236}">
                  <a16:creationId xmlns:a16="http://schemas.microsoft.com/office/drawing/2014/main" id="{C2CA788A-B2FD-494C-BED0-83E31F6DF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B29415AD-4A02-AD23-AB45-4BE7119B3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1325880" y="1947672"/>
            <a:ext cx="5961888" cy="2788920"/>
          </a:xfrm>
        </p:spPr>
        <p:txBody>
          <a:bodyPr anchor="ctr">
            <a:normAutofit/>
          </a:bodyPr>
          <a:lstStyle/>
          <a:p>
            <a:endParaRPr lang="fi-FI" sz="4800">
              <a:solidFill>
                <a:schemeClr val="bg1"/>
              </a:solidFill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C3B27F91-87F6-F7B5-453C-497846A158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8631891"/>
              </p:ext>
            </p:extLst>
          </p:nvPr>
        </p:nvGraphicFramePr>
        <p:xfrm>
          <a:off x="3794296" y="288758"/>
          <a:ext cx="7559504" cy="6285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1797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E0A5C5C-2A95-428E-9F6A-0D29EBD57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8395" y="1040837"/>
            <a:ext cx="4754948" cy="4754948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056F38F-7C4E-461D-8709-7D0024AE1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411" y="1029607"/>
            <a:ext cx="4754948" cy="475494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7278469-3C3C-49CE-AEEE-E176A4900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960" y="934855"/>
            <a:ext cx="4754948" cy="475494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EE255E-91E1-48E4-8787-CDAC02352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1877492"/>
            <a:ext cx="4030132" cy="3215373"/>
          </a:xfrm>
        </p:spPr>
        <p:txBody>
          <a:bodyPr>
            <a:normAutofit/>
          </a:bodyPr>
          <a:lstStyle/>
          <a:p>
            <a:pPr algn="ctr"/>
            <a:endParaRPr lang="fi-FI">
              <a:solidFill>
                <a:schemeClr val="bg1"/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3DC754C-7E09-422D-A8BB-AF632E90D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1" name="Graphic 212">
            <a:extLst>
              <a:ext uri="{FF2B5EF4-FFF2-40B4-BE49-F238E27FC236}">
                <a16:creationId xmlns:a16="http://schemas.microsoft.com/office/drawing/2014/main" id="{4C6598AB-1C17-4D54-951C-A082D94AC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3" name="Graphic 212">
            <a:extLst>
              <a:ext uri="{FF2B5EF4-FFF2-40B4-BE49-F238E27FC236}">
                <a16:creationId xmlns:a16="http://schemas.microsoft.com/office/drawing/2014/main" id="{C83B66D7-137D-4AC1-B172-53D60F08B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F6B92503-6984-4D15-8B98-8718709B7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08DDF938-524E-4C18-A47D-C00627832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B019A7-09B0-5992-CBEE-8A082FDE8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130846"/>
            <a:ext cx="5217173" cy="4351338"/>
          </a:xfrm>
        </p:spPr>
        <p:txBody>
          <a:bodyPr>
            <a:normAutofit/>
          </a:bodyPr>
          <a:lstStyle/>
          <a:p>
            <a:r>
              <a:rPr lang="fi-FI">
                <a:solidFill>
                  <a:schemeClr val="bg1"/>
                </a:solidFill>
              </a:rPr>
              <a:t>RYHMÄ/TIIMITYÖ ON STRUKTUROITUA JA TAVOITTEELLISTA YHTEISTYÖTÄ, JOSSA ON KESKEISTÄ TYÖHÖN LIITTYVÄN PÄÄTÖKSENTEON, TEHTÄVIEN SUORITTAMISEN JA VASTUUN DELEGOIMINEN JOKAISELLE RYHMÄN JÄSENELLE</a:t>
            </a:r>
          </a:p>
        </p:txBody>
      </p:sp>
      <p:grpSp>
        <p:nvGrpSpPr>
          <p:cNvPr id="29" name="Graphic 185">
            <a:extLst>
              <a:ext uri="{FF2B5EF4-FFF2-40B4-BE49-F238E27FC236}">
                <a16:creationId xmlns:a16="http://schemas.microsoft.com/office/drawing/2014/main" id="{3773FAF5-C452-4455-9411-D6AF5EBD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812239" y="61394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ECA0D96-F63C-4F7B-BE16-0F3FE76D7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4F83A81-0546-400A-918A-90C9C48B81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9741F692-A5B6-4215-86D9-B1FD4FF26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CC0876CB-9C60-4580-8FED-CD64EC7664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879B3B7-48DB-4D3A-BB33-02766EAD3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08649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307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54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1" name="Rectangle 308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847E4F97-74A9-EDCF-3464-50E55E8033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467" y="893572"/>
            <a:ext cx="10905066" cy="5070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03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E02A24-252E-821B-3BCB-C545C0DE6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fi-FI">
                <a:solidFill>
                  <a:schemeClr val="bg1"/>
                </a:solidFill>
              </a:rPr>
              <a:t>ERILAISIA RYHMIÄ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5034DB-6EED-B25B-0DA2-5583AA7FE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r>
              <a:rPr lang="fi-FI" sz="2400"/>
              <a:t>PRIMÄÄRIRYHMÄ = HENKILÖKOHTAISIIN SUHTEISIIN PERUSTUVA KIINTEÄ MERKITTÄVÄ RYHMÄ (SUKU. PERHE, YSTÄVÄPIIRI)</a:t>
            </a:r>
          </a:p>
          <a:p>
            <a:r>
              <a:rPr lang="fi-FI" sz="2400"/>
              <a:t>SEKUNDÄÄRIRYHMÄ = ETÄINEN, EI HENKILÖKOHTAOSOON SUHTEISIIN PERUSTUVA RYHMÄ</a:t>
            </a:r>
          </a:p>
          <a:p>
            <a:r>
              <a:rPr lang="fi-FI" sz="2400"/>
              <a:t>SISÄRYHMÄ = ”ME”</a:t>
            </a:r>
          </a:p>
          <a:p>
            <a:r>
              <a:rPr lang="fi-FI" sz="2400"/>
              <a:t>ULKORYHMÄ = ”HE”</a:t>
            </a:r>
          </a:p>
          <a:p>
            <a:r>
              <a:rPr lang="fi-FI" sz="2400"/>
              <a:t>VIITERYHMÄ = RYHMÄ JOHON IHMINEN MIELELLÄÄN SAMAISTUU RIIPPUMATTA SIITÄ, KUULUUKO HÄN SIIHEN</a:t>
            </a:r>
          </a:p>
          <a:p>
            <a:r>
              <a:rPr lang="fi-FI" sz="2400"/>
              <a:t>PIENRYHMÄ = 8 – 10 HENKILÖÄ</a:t>
            </a:r>
          </a:p>
        </p:txBody>
      </p:sp>
    </p:spTree>
    <p:extLst>
      <p:ext uri="{BB962C8B-B14F-4D97-AF65-F5344CB8AC3E}">
        <p14:creationId xmlns:p14="http://schemas.microsoft.com/office/powerpoint/2010/main" val="1245619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98EA85-99E9-0E03-8D39-767304A73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4088"/>
            <a:ext cx="3529953" cy="2980944"/>
          </a:xfrm>
        </p:spPr>
        <p:txBody>
          <a:bodyPr>
            <a:normAutofit/>
          </a:bodyPr>
          <a:lstStyle/>
          <a:p>
            <a:endParaRPr lang="fi-FI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F4B71-81F1-13B9-2C6A-6F51FD5B4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2410" y="704088"/>
            <a:ext cx="5135293" cy="5248656"/>
          </a:xfrm>
        </p:spPr>
        <p:txBody>
          <a:bodyPr anchor="ctr">
            <a:normAutofit/>
          </a:bodyPr>
          <a:lstStyle/>
          <a:p>
            <a:r>
              <a:rPr lang="fi-FI" sz="2400"/>
              <a:t>SUURRYHMÄ = YLI 10 HENKILÖÄ</a:t>
            </a:r>
          </a:p>
          <a:p>
            <a:r>
              <a:rPr lang="fi-FI" sz="2400"/>
              <a:t>HOMOGEENINEN RYHMÄ = YHTENÄINEN, SAMANLAISISTA JÄSENISTÄ KOOSTUVA</a:t>
            </a:r>
          </a:p>
          <a:p>
            <a:r>
              <a:rPr lang="fi-FI" sz="2400"/>
              <a:t>HETEROGEENINEN RYHMÄ = EPÄYHTENÄINEN RYHMÄ, ERILAISISTA JÄSENISTÄ KOOSTUVA RYHMÄ</a:t>
            </a:r>
          </a:p>
          <a:p>
            <a:r>
              <a:rPr lang="fi-FI" sz="2400"/>
              <a:t>VERTAISRYHMÄ = RYHMÄN JÄSENILLÄ ON JOKIN SAMANKALTAINEN ONGELMA, JAKAVAT TOISILLEEN VINKKEJÄ SELVIYTYMISESTÄ</a:t>
            </a:r>
          </a:p>
        </p:txBody>
      </p:sp>
    </p:spTree>
    <p:extLst>
      <p:ext uri="{BB962C8B-B14F-4D97-AF65-F5344CB8AC3E}">
        <p14:creationId xmlns:p14="http://schemas.microsoft.com/office/powerpoint/2010/main" val="1291144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>
            <a:extLst>
              <a:ext uri="{FF2B5EF4-FFF2-40B4-BE49-F238E27FC236}">
                <a16:creationId xmlns:a16="http://schemas.microsoft.com/office/drawing/2014/main" id="{1E85873B-E403-65C9-EDFD-4AB4C27D62C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71" b="23416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5" name="Rectangle 4104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95E08D-91CD-A5FE-9432-0F84C2549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5317240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</a:rPr>
              <a:t>RYHMÄN TOIMIVUUDEN KANNALTA ON TÄRKEÄÄ:</a:t>
            </a:r>
          </a:p>
        </p:txBody>
      </p:sp>
      <p:cxnSp>
        <p:nvCxnSpPr>
          <p:cNvPr id="4107" name="Straight Connector 4106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9" name="Straight Connector 4108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9799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89059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7D6A03-74E5-D48A-63CE-339445FD9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5697"/>
            <a:ext cx="3200400" cy="4238118"/>
          </a:xfrm>
        </p:spPr>
        <p:txBody>
          <a:bodyPr>
            <a:normAutofit/>
          </a:bodyPr>
          <a:lstStyle/>
          <a:p>
            <a:endParaRPr lang="fi-FI">
              <a:solidFill>
                <a:schemeClr val="bg1"/>
              </a:solidFill>
            </a:endParaRP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910252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260" y="4752208"/>
            <a:ext cx="365021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260" y="4752208"/>
            <a:ext cx="365021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109667" y="5539935"/>
            <a:ext cx="975169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FDB3E98-B215-7639-AECB-9E98D29CA9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1159068"/>
              </p:ext>
            </p:extLst>
          </p:nvPr>
        </p:nvGraphicFramePr>
        <p:xfrm>
          <a:off x="5484139" y="477540"/>
          <a:ext cx="63016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2807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6F098A-A810-71B7-96DD-73FBA4736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4088"/>
            <a:ext cx="3529953" cy="2980944"/>
          </a:xfrm>
        </p:spPr>
        <p:txBody>
          <a:bodyPr>
            <a:normAutofit/>
          </a:bodyPr>
          <a:lstStyle/>
          <a:p>
            <a:r>
              <a:rPr lang="fi-FI" sz="3700">
                <a:solidFill>
                  <a:schemeClr val="bg1"/>
                </a:solidFill>
              </a:rPr>
              <a:t>HAVAITSEMINEN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1288F-B846-34DA-10C9-A3E01661A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2410" y="704088"/>
            <a:ext cx="5135293" cy="524865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2400"/>
              <a:t> TEEMME JATKUVASTI HAVAINTOJA TOISISTAMME</a:t>
            </a:r>
          </a:p>
          <a:p>
            <a:pPr marL="0" indent="0">
              <a:buNone/>
            </a:pPr>
            <a:r>
              <a:rPr lang="fi-FI" sz="2400"/>
              <a:t>OLEMME TAIPUVAISIA KIINNITTÄMÄÄN HUOMIOTA SIIHEN, MIKÄ ON MEILLE TÄRKEÄÄ</a:t>
            </a:r>
          </a:p>
          <a:p>
            <a:pPr marL="0" indent="0">
              <a:buNone/>
            </a:pPr>
            <a:r>
              <a:rPr lang="fi-FI" sz="2400"/>
              <a:t>ENNAKKOTIEDOT OHJAAVAT HAVAINTOJAMME</a:t>
            </a:r>
          </a:p>
          <a:p>
            <a:pPr marL="0" indent="0">
              <a:buNone/>
            </a:pPr>
            <a:r>
              <a:rPr lang="fi-FI" sz="2400"/>
              <a:t>ENSIVAIKUTELMA VOI JOHTAA HARHAAN</a:t>
            </a:r>
          </a:p>
        </p:txBody>
      </p:sp>
    </p:spTree>
    <p:extLst>
      <p:ext uri="{BB962C8B-B14F-4D97-AF65-F5344CB8AC3E}">
        <p14:creationId xmlns:p14="http://schemas.microsoft.com/office/powerpoint/2010/main" val="3588760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0" name="Group 9">
            <a:extLst>
              <a:ext uri="{FF2B5EF4-FFF2-40B4-BE49-F238E27FC236}">
                <a16:creationId xmlns:a16="http://schemas.microsoft.com/office/drawing/2014/main" id="{7B97D490-7127-408B-874C-DAD83F777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5671185" cy="6858000"/>
            <a:chOff x="0" y="0"/>
            <a:chExt cx="470916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376EFB1-01CF-419F-ABF1-2AF02BBFCB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4709160" cy="6858000"/>
            </a:xfrm>
            <a:prstGeom prst="rect">
              <a:avLst/>
            </a:prstGeom>
            <a:solidFill>
              <a:schemeClr val="tx1">
                <a:alpha val="8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Freeform: Shape 11">
              <a:extLst>
                <a:ext uri="{FF2B5EF4-FFF2-40B4-BE49-F238E27FC236}">
                  <a16:creationId xmlns:a16="http://schemas.microsoft.com/office/drawing/2014/main" id="{FF9DEA15-78BD-4750-AA18-B9F28A6D5A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3284331" cy="6858000"/>
            </a:xfrm>
            <a:custGeom>
              <a:avLst/>
              <a:gdLst>
                <a:gd name="connsiteX0" fmla="*/ 0 w 4319042"/>
                <a:gd name="connsiteY0" fmla="*/ 0 h 6858000"/>
                <a:gd name="connsiteX1" fmla="*/ 1142888 w 4319042"/>
                <a:gd name="connsiteY1" fmla="*/ 0 h 6858000"/>
                <a:gd name="connsiteX2" fmla="*/ 4319042 w 4319042"/>
                <a:gd name="connsiteY2" fmla="*/ 6858000 h 6858000"/>
                <a:gd name="connsiteX3" fmla="*/ 0 w 4319042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19042" h="6858000">
                  <a:moveTo>
                    <a:pt x="0" y="0"/>
                  </a:moveTo>
                  <a:lnTo>
                    <a:pt x="1142888" y="0"/>
                  </a:lnTo>
                  <a:lnTo>
                    <a:pt x="4319042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tx1">
                <a:alpha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97075DC-B23F-91E1-5F50-293BD13FF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4133088" cy="5257800"/>
          </a:xfrm>
        </p:spPr>
        <p:txBody>
          <a:bodyPr>
            <a:normAutofit/>
          </a:bodyPr>
          <a:lstStyle/>
          <a:p>
            <a:r>
              <a:rPr lang="fi-FI">
                <a:solidFill>
                  <a:schemeClr val="bg1"/>
                </a:solidFill>
              </a:rPr>
              <a:t>RYHMÄN KEHITYSPROSESSI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8FECD59B-E9B0-12D4-23FE-08185435B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8504" y="640081"/>
            <a:ext cx="5166360" cy="5257800"/>
          </a:xfrm>
        </p:spPr>
        <p:txBody>
          <a:bodyPr anchor="ctr">
            <a:normAutofit/>
          </a:bodyPr>
          <a:lstStyle/>
          <a:p>
            <a:pPr marL="514350" indent="-514350">
              <a:buAutoNum type="arabicPeriod"/>
            </a:pPr>
            <a:r>
              <a:rPr lang="fi-FI" sz="2400"/>
              <a:t>MUOTOUTUMISVAIHE (TUTUSTUMINEN)</a:t>
            </a:r>
          </a:p>
          <a:p>
            <a:pPr marL="514350" indent="-514350">
              <a:buAutoNum type="arabicPeriod"/>
            </a:pPr>
            <a:r>
              <a:rPr lang="fi-FI" sz="2400"/>
              <a:t>KUOHUNTAVAIHE (USKALLETAAN OLLA ERI MIELTÄKIN, EPÄSELVYYKSIÄ)</a:t>
            </a:r>
          </a:p>
          <a:p>
            <a:pPr marL="514350" indent="-514350">
              <a:buAutoNum type="arabicPeriod"/>
            </a:pPr>
            <a:r>
              <a:rPr lang="fi-FI" sz="2400"/>
              <a:t>NORMITTAMISVAIHE (SÄÄNNÖT SYNTYVÄT, TURVALLISUUS LISÄÄNTYY)</a:t>
            </a:r>
          </a:p>
          <a:p>
            <a:pPr marL="514350" indent="-514350">
              <a:buAutoNum type="arabicPeriod"/>
            </a:pPr>
            <a:r>
              <a:rPr lang="fi-FI" sz="2400"/>
              <a:t>TOTEUTTAMISVAIHE (RYHMÄ TYÖSKENTELEE TEHOKKAASTI, RYHMÄLÄISET VIIHTYVÄT YHDESSÄ</a:t>
            </a:r>
          </a:p>
          <a:p>
            <a:pPr marL="514350" indent="-514350">
              <a:buAutoNum type="arabicPeriod"/>
            </a:pPr>
            <a:r>
              <a:rPr lang="fi-FI" sz="2400"/>
              <a:t>LOPETTAMISVAIHE (TÄRKEITÄ OVAT LOPETUSRITUAALIT ESIM. JUHLAT)</a:t>
            </a:r>
          </a:p>
        </p:txBody>
      </p:sp>
    </p:spTree>
    <p:extLst>
      <p:ext uri="{BB962C8B-B14F-4D97-AF65-F5344CB8AC3E}">
        <p14:creationId xmlns:p14="http://schemas.microsoft.com/office/powerpoint/2010/main" val="3928176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505</Words>
  <Application>Microsoft Office PowerPoint</Application>
  <PresentationFormat>Laajakuva</PresentationFormat>
  <Paragraphs>62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RYHMÄTYÖ/TIIMITYÖ</vt:lpstr>
      <vt:lpstr>PowerPoint-esitys</vt:lpstr>
      <vt:lpstr>PowerPoint-esitys</vt:lpstr>
      <vt:lpstr>ERILAISIA RYHMIÄ</vt:lpstr>
      <vt:lpstr>PowerPoint-esitys</vt:lpstr>
      <vt:lpstr>RYHMÄN TOIMIVUUDEN KANNALTA ON TÄRKEÄÄ:</vt:lpstr>
      <vt:lpstr>PowerPoint-esitys</vt:lpstr>
      <vt:lpstr>HAVAITSEMINEN</vt:lpstr>
      <vt:lpstr>RYHMÄN KEHITYSPROSESSI</vt:lpstr>
      <vt:lpstr>RYHMÄN KIINTEYTTÄ JA TOIMINTAKYKYÄ LISÄÄVÄT:</vt:lpstr>
      <vt:lpstr>RYHMÄN KIINTEYDEN ESTEET =RYHMÄN PIMEÄT PUOLET</vt:lpstr>
      <vt:lpstr>ROOLIT RYHMÄSSÄ</vt:lpstr>
      <vt:lpstr>TURVALLISUUS RYHMÄSSÄ</vt:lpstr>
      <vt:lpstr>PowerPoint-esitys</vt:lpstr>
      <vt:lpstr>JOHTAJUUS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RYHMÄTYÖ/TIIMITYÖ</dc:title>
  <dc:creator>Horppu Sari</dc:creator>
  <cp:lastModifiedBy>Horppu Sari</cp:lastModifiedBy>
  <cp:revision>4</cp:revision>
  <dcterms:created xsi:type="dcterms:W3CDTF">2022-08-22T06:35:50Z</dcterms:created>
  <dcterms:modified xsi:type="dcterms:W3CDTF">2022-09-04T18:38:24Z</dcterms:modified>
</cp:coreProperties>
</file>