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7" d="100"/>
          <a:sy n="97" d="100"/>
        </p:scale>
        <p:origin x="9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E89B7206-B059-4F04-80A1-B8D65F8170E2}" type="datetimeFigureOut">
              <a:rPr lang="fi-FI" smtClean="0"/>
              <a:t>30.5.2021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2441088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E89B7206-B059-4F04-80A1-B8D65F8170E2}" type="datetimeFigureOut">
              <a:rPr lang="fi-FI" smtClean="0"/>
              <a:t>30.5.2021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2488242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E89B7206-B059-4F04-80A1-B8D65F8170E2}" type="datetimeFigureOut">
              <a:rPr lang="fi-FI" smtClean="0"/>
              <a:t>30.5.2021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2238789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E89B7206-B059-4F04-80A1-B8D65F8170E2}" type="datetimeFigureOut">
              <a:rPr lang="fi-FI" smtClean="0"/>
              <a:t>30.5.2021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3485537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E89B7206-B059-4F04-80A1-B8D65F8170E2}" type="datetimeFigureOut">
              <a:rPr lang="fi-FI" smtClean="0"/>
              <a:t>30.5.2021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1273626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E89B7206-B059-4F04-80A1-B8D65F8170E2}" type="datetimeFigureOut">
              <a:rPr lang="fi-FI" smtClean="0"/>
              <a:t>30.5.2021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2015096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E89B7206-B059-4F04-80A1-B8D65F8170E2}" type="datetimeFigureOut">
              <a:rPr lang="fi-FI" smtClean="0"/>
              <a:t>30.5.2021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2519722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E89B7206-B059-4F04-80A1-B8D65F8170E2}" type="datetimeFigureOut">
              <a:rPr lang="fi-FI" smtClean="0"/>
              <a:t>30.5.2021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3630900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E89B7206-B059-4F04-80A1-B8D65F8170E2}" type="datetimeFigureOut">
              <a:rPr lang="fi-FI" smtClean="0"/>
              <a:t>30.5.2021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3768634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E89B7206-B059-4F04-80A1-B8D65F8170E2}" type="datetimeFigureOut">
              <a:rPr lang="fi-FI" smtClean="0"/>
              <a:t>30.5.2021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1516379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E89B7206-B059-4F04-80A1-B8D65F8170E2}" type="datetimeFigureOut">
              <a:rPr lang="fi-FI" smtClean="0"/>
              <a:t>30.5.2021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AF265F6-F40A-4108-BEFA-136F98CDD762}" type="slidenum">
              <a:rPr lang="fi-FI" smtClean="0"/>
              <a:t>‹#›</a:t>
            </a:fld>
            <a:endParaRPr lang="fi-FI"/>
          </a:p>
        </p:txBody>
      </p:sp>
    </p:spTree>
    <p:extLst>
      <p:ext uri="{BB962C8B-B14F-4D97-AF65-F5344CB8AC3E}">
        <p14:creationId xmlns:p14="http://schemas.microsoft.com/office/powerpoint/2010/main" val="745865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B7206-B059-4F04-80A1-B8D65F8170E2}" type="datetimeFigureOut">
              <a:rPr lang="fi-FI" smtClean="0"/>
              <a:t>30.5.2021</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F265F6-F40A-4108-BEFA-136F98CDD762}" type="slidenum">
              <a:rPr lang="fi-FI" smtClean="0"/>
              <a:t>‹#›</a:t>
            </a:fld>
            <a:endParaRPr lang="fi-FI"/>
          </a:p>
        </p:txBody>
      </p:sp>
    </p:spTree>
    <p:extLst>
      <p:ext uri="{BB962C8B-B14F-4D97-AF65-F5344CB8AC3E}">
        <p14:creationId xmlns:p14="http://schemas.microsoft.com/office/powerpoint/2010/main" val="2760576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Normaali kasvu, kasvukäyrästöt</a:t>
            </a:r>
            <a:endParaRPr lang="fi-FI"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3942743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KOLMIVAIHEINEN KASVU</a:t>
            </a:r>
            <a:endParaRPr lang="fi-FI" dirty="0"/>
          </a:p>
        </p:txBody>
      </p:sp>
      <p:sp>
        <p:nvSpPr>
          <p:cNvPr id="3" name="Sisällön paikkamerkki 2"/>
          <p:cNvSpPr>
            <a:spLocks noGrp="1"/>
          </p:cNvSpPr>
          <p:nvPr>
            <p:ph idx="1"/>
          </p:nvPr>
        </p:nvSpPr>
        <p:spPr/>
        <p:txBody>
          <a:bodyPr/>
          <a:lstStyle/>
          <a:p>
            <a:r>
              <a:rPr lang="fi-FI" dirty="0" smtClean="0"/>
              <a:t>Kasvu koostuu kolmesta osin päällekkäisestä vaiheesta, joista jokaisella on oma säätelynsä (ruotsalaisen Johan </a:t>
            </a:r>
            <a:r>
              <a:rPr lang="fi-FI" dirty="0" err="1" smtClean="0"/>
              <a:t>Karlbegin</a:t>
            </a:r>
            <a:r>
              <a:rPr lang="fi-FI" dirty="0" smtClean="0"/>
              <a:t> kasvumalli)</a:t>
            </a:r>
          </a:p>
          <a:p>
            <a:endParaRPr lang="fi-FI" dirty="0"/>
          </a:p>
          <a:p>
            <a:r>
              <a:rPr lang="fi-FI" dirty="0" smtClean="0"/>
              <a:t>1. Alkukasvu</a:t>
            </a:r>
          </a:p>
          <a:p>
            <a:pPr lvl="1"/>
            <a:r>
              <a:rPr lang="fi-FI" dirty="0" smtClean="0"/>
              <a:t>On suurimmaksi osaksi sikiön nopeaa kasvua, mutta jatkuu vielä hidastuvana varhaislapsuudessa 2 -3 vuoden ikään saakka. Alkukasvun aikana tärkein säätelevä tekijä on ravinto. Syntymän jälkeen tarvitaan myös kilpirauhashormonia ja kasvuhormonia.</a:t>
            </a:r>
            <a:endParaRPr lang="fi-FI" dirty="0"/>
          </a:p>
        </p:txBody>
      </p:sp>
    </p:spTree>
    <p:extLst>
      <p:ext uri="{BB962C8B-B14F-4D97-AF65-F5344CB8AC3E}">
        <p14:creationId xmlns:p14="http://schemas.microsoft.com/office/powerpoint/2010/main" val="1030915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2. Lapsuuden kasvu</a:t>
            </a:r>
          </a:p>
          <a:p>
            <a:pPr lvl="1"/>
            <a:r>
              <a:rPr lang="fi-FI" dirty="0" smtClean="0"/>
              <a:t>On melko tasainen, hidastuva kasvuvaihe. Tämän vaiheen aikana kasvun hormonaalisen säätelyn merkitys korostuu aikaisempaan verrattuna.</a:t>
            </a:r>
            <a:endParaRPr lang="fi-FI" dirty="0"/>
          </a:p>
          <a:p>
            <a:pPr lvl="1"/>
            <a:endParaRPr lang="fi-FI" dirty="0" smtClean="0"/>
          </a:p>
          <a:p>
            <a:pPr marL="457200" lvl="1" indent="0">
              <a:buNone/>
            </a:pPr>
            <a:endParaRPr lang="fi-FI" dirty="0" smtClean="0"/>
          </a:p>
        </p:txBody>
      </p:sp>
    </p:spTree>
    <p:extLst>
      <p:ext uri="{BB962C8B-B14F-4D97-AF65-F5344CB8AC3E}">
        <p14:creationId xmlns:p14="http://schemas.microsoft.com/office/powerpoint/2010/main" val="1761533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3. Murrosikäkehityksen kasvupyrähdys</a:t>
            </a:r>
          </a:p>
          <a:p>
            <a:pPr lvl="1"/>
            <a:r>
              <a:rPr lang="fi-FI" dirty="0" smtClean="0"/>
              <a:t>Ajoittuu tytöillä murrosiän alkuvaiheisiin ennen kuukautisten alkamista ja pojilla puolestaan murrosiän keskivaiheille. Kilpirauhashormonin ja kasvuhormonin lisäksi tärkeitä ovat estrogeeni ja testosteroni. Tytöt ovat kaksi vuotta poikia edellä. Kasvupyrähdyksen jälkeen kasvu hidastuu voimakkaasti ja loppumitta saavutetaan noin neljä vuotta pyrähdyshuipun jälkeen.</a:t>
            </a:r>
            <a:endParaRPr lang="fi-FI" dirty="0"/>
          </a:p>
        </p:txBody>
      </p:sp>
    </p:spTree>
    <p:extLst>
      <p:ext uri="{BB962C8B-B14F-4D97-AF65-F5344CB8AC3E}">
        <p14:creationId xmlns:p14="http://schemas.microsoft.com/office/powerpoint/2010/main" val="3023464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Kasvukäyrästöt</a:t>
            </a:r>
            <a:endParaRPr lang="fi-FI" dirty="0"/>
          </a:p>
        </p:txBody>
      </p:sp>
      <p:sp>
        <p:nvSpPr>
          <p:cNvPr id="3" name="Sisällön paikkamerkki 2"/>
          <p:cNvSpPr>
            <a:spLocks noGrp="1"/>
          </p:cNvSpPr>
          <p:nvPr>
            <p:ph idx="1"/>
          </p:nvPr>
        </p:nvSpPr>
        <p:spPr/>
        <p:txBody>
          <a:bodyPr/>
          <a:lstStyle/>
          <a:p>
            <a:r>
              <a:rPr lang="fi-FI" dirty="0" smtClean="0"/>
              <a:t>Kasvukäyrästöissä käytetään  vertailupohjana keskipituutta ja poikkeamat ilmaistaan standardideviaatioina keskipituudesta (suhteellinen pituus)</a:t>
            </a:r>
          </a:p>
          <a:p>
            <a:r>
              <a:rPr lang="fi-FI" dirty="0" smtClean="0"/>
              <a:t>Keskimmäinen nouseva käyrä kuvaa </a:t>
            </a:r>
            <a:r>
              <a:rPr lang="fi-FI" dirty="0" err="1" smtClean="0"/>
              <a:t>tietyn</a:t>
            </a:r>
            <a:r>
              <a:rPr lang="fi-FI" dirty="0" smtClean="0"/>
              <a:t> ikäisen lapsen keskipituutta, muut käyrät ovat siitä 1 ja 2 keskipoikkeaman päässä.</a:t>
            </a:r>
          </a:p>
          <a:p>
            <a:r>
              <a:rPr lang="fi-FI" dirty="0" smtClean="0"/>
              <a:t>Kasvukäyrää vilkaisemalla näkee heti, minkä kokoinen lapsi on ikätovereihinsa verrattuna.</a:t>
            </a:r>
          </a:p>
          <a:p>
            <a:r>
              <a:rPr lang="fi-FI" dirty="0" smtClean="0"/>
              <a:t>Suomalaisessa kasvukäyrästössä suhteutetaan lapsen paino hänen pituuteensa.</a:t>
            </a:r>
          </a:p>
          <a:p>
            <a:endParaRPr lang="fi-FI" dirty="0"/>
          </a:p>
        </p:txBody>
      </p:sp>
    </p:spTree>
    <p:extLst>
      <p:ext uri="{BB962C8B-B14F-4D97-AF65-F5344CB8AC3E}">
        <p14:creationId xmlns:p14="http://schemas.microsoft.com/office/powerpoint/2010/main" val="3057392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Kustakin ikäluokasta 2,5% asettuu +2.0 ja -2.0 SD välin </a:t>
            </a:r>
            <a:r>
              <a:rPr lang="fi-FI" dirty="0" err="1" smtClean="0"/>
              <a:t>ylä</a:t>
            </a:r>
            <a:r>
              <a:rPr lang="fi-FI" dirty="0" smtClean="0"/>
              <a:t>- ja </a:t>
            </a:r>
            <a:r>
              <a:rPr lang="fi-FI" dirty="0" smtClean="0"/>
              <a:t>alapuolelle</a:t>
            </a:r>
          </a:p>
          <a:p>
            <a:r>
              <a:rPr lang="fi-FI" dirty="0"/>
              <a:t>http://kasvukayrat.fi/paperikayrat/</a:t>
            </a:r>
            <a:endParaRPr lang="fi-FI" dirty="0" smtClean="0"/>
          </a:p>
          <a:p>
            <a:endParaRPr lang="fi-FI" dirty="0"/>
          </a:p>
          <a:p>
            <a:r>
              <a:rPr lang="fi-FI" dirty="0" smtClean="0"/>
              <a:t>Luustoikä= Luusto kypsyy kasvun myötä. Kypsyminen näkyy parhaiten kasvurustoissa. Luuston kypsyysaste arvioidaan yleensä käden ja kyynärpään röntgenkuvista. Käytetään vertailukuvia (erikseen tytöille ja pojille). Tämän määrityksen pohjalta voidaan laatia aikuispituusennuste ja epäillään poikkeavuuksia.</a:t>
            </a:r>
          </a:p>
        </p:txBody>
      </p:sp>
    </p:spTree>
    <p:extLst>
      <p:ext uri="{BB962C8B-B14F-4D97-AF65-F5344CB8AC3E}">
        <p14:creationId xmlns:p14="http://schemas.microsoft.com/office/powerpoint/2010/main" val="2209569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Mittaaminen</a:t>
            </a:r>
            <a:endParaRPr lang="fi-FI" dirty="0"/>
          </a:p>
        </p:txBody>
      </p:sp>
      <p:sp>
        <p:nvSpPr>
          <p:cNvPr id="3" name="Sisällön paikkamerkki 2"/>
          <p:cNvSpPr>
            <a:spLocks noGrp="1"/>
          </p:cNvSpPr>
          <p:nvPr>
            <p:ph idx="1"/>
          </p:nvPr>
        </p:nvSpPr>
        <p:spPr/>
        <p:txBody>
          <a:bodyPr/>
          <a:lstStyle/>
          <a:p>
            <a:r>
              <a:rPr lang="fi-FI" dirty="0" smtClean="0"/>
              <a:t>Pituuden mittaaminen tulee tehdä aina samalla tavalla.</a:t>
            </a:r>
          </a:p>
          <a:p>
            <a:pPr lvl="1"/>
            <a:r>
              <a:rPr lang="fi-FI" dirty="0" smtClean="0"/>
              <a:t>Paljain jaloin</a:t>
            </a:r>
          </a:p>
          <a:p>
            <a:pPr lvl="1"/>
            <a:r>
              <a:rPr lang="fi-FI" dirty="0" smtClean="0"/>
              <a:t>Kantapäät yhdessä</a:t>
            </a:r>
          </a:p>
          <a:p>
            <a:pPr lvl="1"/>
            <a:r>
              <a:rPr lang="fi-FI" dirty="0" smtClean="0"/>
              <a:t>Seisoma-asento jalat suorina</a:t>
            </a:r>
          </a:p>
          <a:p>
            <a:pPr lvl="1"/>
            <a:r>
              <a:rPr lang="fi-FI" dirty="0" smtClean="0"/>
              <a:t>Olkapäät rentona</a:t>
            </a:r>
          </a:p>
          <a:p>
            <a:pPr lvl="1"/>
            <a:r>
              <a:rPr lang="fi-FI" dirty="0" smtClean="0"/>
              <a:t>Kantapäät, pohkeet, reidet, hartiat ja takaraivo ovat mitattaessa tukea vasten</a:t>
            </a:r>
          </a:p>
          <a:p>
            <a:pPr lvl="1"/>
            <a:r>
              <a:rPr lang="fi-FI" dirty="0" smtClean="0"/>
              <a:t>Pään asento: silmien ulkonurkat ja korvakäytävät ovat vaakatasossa</a:t>
            </a:r>
          </a:p>
          <a:p>
            <a:pPr lvl="1"/>
            <a:r>
              <a:rPr lang="fi-FI" dirty="0" smtClean="0"/>
              <a:t>Kolmen mittauksen keskiarvo on tulos, viimeinen täysi millimetri luetaan ilman pyöristyksiä</a:t>
            </a:r>
          </a:p>
          <a:p>
            <a:pPr lvl="1"/>
            <a:r>
              <a:rPr lang="fi-FI" dirty="0" smtClean="0"/>
              <a:t>Kasvukäyrästöissä käytetään </a:t>
            </a:r>
            <a:r>
              <a:rPr lang="fi-FI" dirty="0" err="1" smtClean="0"/>
              <a:t>desimaaliikää</a:t>
            </a:r>
            <a:endParaRPr lang="fi-FI" dirty="0" smtClean="0"/>
          </a:p>
          <a:p>
            <a:pPr lvl="1"/>
            <a:endParaRPr lang="fi-FI" dirty="0"/>
          </a:p>
        </p:txBody>
      </p:sp>
    </p:spTree>
    <p:extLst>
      <p:ext uri="{BB962C8B-B14F-4D97-AF65-F5344CB8AC3E}">
        <p14:creationId xmlns:p14="http://schemas.microsoft.com/office/powerpoint/2010/main" val="2021431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Paino ilman vaatteita ilman vaatteita imeväisillä 10g tarkkuudella ja isommilla 50g tarkkuudella</a:t>
            </a:r>
          </a:p>
          <a:p>
            <a:r>
              <a:rPr lang="fi-FI" dirty="0" smtClean="0"/>
              <a:t>Päänympärys mitataan kulmakarvojen yläpuolelta ja takaraivon korkeimmalta kohdalta. Tulos 1mm tarkkuudella</a:t>
            </a:r>
            <a:r>
              <a:rPr lang="fi-FI" dirty="0" smtClean="0"/>
              <a:t>.</a:t>
            </a:r>
          </a:p>
          <a:p>
            <a:r>
              <a:rPr lang="fi-FI" dirty="0"/>
              <a:t>https://thl.fi/fi/web/lastenneuvolakasikirja/terveystarkastusten-menetelmat</a:t>
            </a:r>
            <a:endParaRPr lang="fi-FI" dirty="0"/>
          </a:p>
        </p:txBody>
      </p:sp>
    </p:spTree>
    <p:extLst>
      <p:ext uri="{BB962C8B-B14F-4D97-AF65-F5344CB8AC3E}">
        <p14:creationId xmlns:p14="http://schemas.microsoft.com/office/powerpoint/2010/main" val="125737606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326</Words>
  <Application>Microsoft Office PowerPoint</Application>
  <PresentationFormat>Laajakuva</PresentationFormat>
  <Paragraphs>32</Paragraphs>
  <Slides>8</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8</vt:i4>
      </vt:variant>
    </vt:vector>
  </HeadingPairs>
  <TitlesOfParts>
    <vt:vector size="12" baseType="lpstr">
      <vt:lpstr>Arial</vt:lpstr>
      <vt:lpstr>Calibri</vt:lpstr>
      <vt:lpstr>Calibri Light</vt:lpstr>
      <vt:lpstr>Office-teema</vt:lpstr>
      <vt:lpstr>Normaali kasvu, kasvukäyrästöt</vt:lpstr>
      <vt:lpstr>KOLMIVAIHEINEN KASVU</vt:lpstr>
      <vt:lpstr>PowerPoint-esitys</vt:lpstr>
      <vt:lpstr>PowerPoint-esitys</vt:lpstr>
      <vt:lpstr>Kasvukäyrästöt</vt:lpstr>
      <vt:lpstr>PowerPoint-esitys</vt:lpstr>
      <vt:lpstr>Mittaaminen</vt:lpstr>
      <vt:lpstr>PowerPoint-esitys</vt:lpstr>
    </vt:vector>
  </TitlesOfParts>
  <Company>Kouvola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Normaali kasvu, kasvukäyrästöt</dc:title>
  <dc:creator>Horppu Sari</dc:creator>
  <cp:lastModifiedBy>Horppu Sari</cp:lastModifiedBy>
  <cp:revision>8</cp:revision>
  <dcterms:created xsi:type="dcterms:W3CDTF">2018-02-06T08:42:16Z</dcterms:created>
  <dcterms:modified xsi:type="dcterms:W3CDTF">2021-05-30T12:31:29Z</dcterms:modified>
</cp:coreProperties>
</file>