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23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3447" autoAdjust="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B2B7ED-58AF-43C3-A9BD-AF30E4974AD9}" type="datetimeFigureOut">
              <a:rPr lang="fi-FI" smtClean="0"/>
              <a:t>5.9.2024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53D2A-9C14-4F5A-9C17-FEF10FD09A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5028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lang="fi-FI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18461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0A7C1F1-8510-6077-74C8-937AD0E63B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3663E55-2689-458C-7CA4-005529858C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525C2A6-D3C5-4277-D46D-CEBD47900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14362-6CF1-44CE-86EE-F8E286A8F3DC}" type="datetimeFigureOut">
              <a:rPr lang="fi-FI" smtClean="0"/>
              <a:t>5.9.2024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4B2B358-DB3B-7BCB-0157-FE054AB6C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EEAD4AA-7402-E56F-900A-5E05E122F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4E06-F120-45F3-8B39-77DD6C2557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7853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269CD-2C14-515B-303F-C1605B89B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34FC767-7D4B-BCE6-C421-C48FA4EEE8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8AC53CE-59D9-5EF7-B551-535CC3ED1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14362-6CF1-44CE-86EE-F8E286A8F3DC}" type="datetimeFigureOut">
              <a:rPr lang="fi-FI" smtClean="0"/>
              <a:t>5.9.2024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3DBF539-AC40-0452-8135-E2A4BF3F8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2C265B7-6B8E-9DAB-18BF-FC8A44963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4E06-F120-45F3-8B39-77DD6C2557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8790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FC08B04D-6D9E-7E44-F895-9F112E8C32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A533581-5481-DEF7-0F93-F40E56D0DB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99E696E-902B-EF2C-36D4-A4529F19D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14362-6CF1-44CE-86EE-F8E286A8F3DC}" type="datetimeFigureOut">
              <a:rPr lang="fi-FI" smtClean="0"/>
              <a:t>5.9.2024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8DD0809-9F35-9073-7F86-4DD67F389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5FA120A-C178-8302-8F2D-A2B0473B9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4E06-F120-45F3-8B39-77DD6C2557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7423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2391A93-5349-D3F8-E168-836557F84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E059186-01B6-2F9B-ECA9-1752400EED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897644C-09A8-948B-02BB-4A0C9A32E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14362-6CF1-44CE-86EE-F8E286A8F3DC}" type="datetimeFigureOut">
              <a:rPr lang="fi-FI" smtClean="0"/>
              <a:t>5.9.2024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B11F6B5-1E0C-FEB2-D483-5909C8C09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DDC18D2-60D5-276C-F424-2185DEF84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4E06-F120-45F3-8B39-77DD6C2557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785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E39DEB-F0C7-A578-5E6B-C9A96659A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AB95ABE-D14B-E2C5-26D0-2B590B7061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6873AFF-20CB-DFBA-4BB0-8CB5FC2C8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14362-6CF1-44CE-86EE-F8E286A8F3DC}" type="datetimeFigureOut">
              <a:rPr lang="fi-FI" smtClean="0"/>
              <a:t>5.9.2024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36853CF-7D34-57FD-73C0-A34D6E309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C2B4328-50B0-1D02-C6AF-7836817E6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4E06-F120-45F3-8B39-77DD6C2557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2448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FDE8D23-FF9A-A4C9-3A0C-2288F3FE0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86F9CC0-DF3F-C44E-402D-03E1C955D5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6E5932E-26C8-224C-009A-C72BE1C69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CD70E06-9785-0083-F425-52D9DD3C9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14362-6CF1-44CE-86EE-F8E286A8F3DC}" type="datetimeFigureOut">
              <a:rPr lang="fi-FI" smtClean="0"/>
              <a:t>5.9.2024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F3423DE-D132-128B-E8F5-16E9E1ECB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8D99617-C0D4-6D55-1AA2-76A5A9E30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4E06-F120-45F3-8B39-77DD6C2557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8622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9A4A9C7-02A9-DB5F-29BE-D12C21E04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FA686C1-E961-6568-E6ED-F4283984E4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263ED07-045C-EFD8-2979-2FD485E30C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187E2A5E-59C4-E00D-AF2A-EA55384722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FCBD6382-BFC3-4456-9D9D-7E96EAA7CD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62F37888-15CC-CFF0-7EC7-1167EAF2D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14362-6CF1-44CE-86EE-F8E286A8F3DC}" type="datetimeFigureOut">
              <a:rPr lang="fi-FI" smtClean="0"/>
              <a:t>5.9.2024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F54EA949-121A-3C29-62D4-526E4A643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958F7543-6D06-FE1E-33EE-FE020F607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4E06-F120-45F3-8B39-77DD6C2557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8745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1AB046-FBCE-BD0A-6794-459F26B6F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33FA37D-FFD1-FE4A-0421-ED361AC2F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14362-6CF1-44CE-86EE-F8E286A8F3DC}" type="datetimeFigureOut">
              <a:rPr lang="fi-FI" smtClean="0"/>
              <a:t>5.9.2024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E2CDDC3-386D-7E50-0717-1A7CBEC5A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6E6E5D5-CAFA-2338-76EE-B9E59544B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4E06-F120-45F3-8B39-77DD6C2557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7216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47559EB6-40CC-E321-77B5-E6D8258B3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14362-6CF1-44CE-86EE-F8E286A8F3DC}" type="datetimeFigureOut">
              <a:rPr lang="fi-FI" smtClean="0"/>
              <a:t>5.9.2024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1BFDC052-8D36-B906-1D04-7EE604911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81AA330-3D29-8292-E769-09EE688F6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4E06-F120-45F3-8B39-77DD6C2557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0502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A9912D-60B5-ECA1-995C-48BB1D421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6C7BD50-0A6D-179E-FEA5-8EF17B1590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E4FDA6C-1C8C-C1B9-E411-1C64FF6A58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C893011-46FE-62C3-AEFF-09DAB1F7C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14362-6CF1-44CE-86EE-F8E286A8F3DC}" type="datetimeFigureOut">
              <a:rPr lang="fi-FI" smtClean="0"/>
              <a:t>5.9.2024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2588930-F1F5-9DB8-7A9A-B76F3B2C7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470025E-33DD-EF55-C35D-A83A9441D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4E06-F120-45F3-8B39-77DD6C2557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9609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4501287-1061-8966-2F46-88A34C0FA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C7A92A89-7F5B-092E-B697-7140C6FCB7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EB6B178-337B-A9B8-13A3-86744B97C4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58B1A86-2B78-CD37-CB0A-9661A3E35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14362-6CF1-44CE-86EE-F8E286A8F3DC}" type="datetimeFigureOut">
              <a:rPr lang="fi-FI" smtClean="0"/>
              <a:t>5.9.2024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E931F45-D1EC-A75A-5004-96BB8DFDA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F05D072-3C78-3994-0541-046A23143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34E06-F120-45F3-8B39-77DD6C2557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1186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4AC1EEE6-AF52-C6A8-4BE8-395F5942D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6899EF6-9586-7B29-3896-20877ECC88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A0B23E1-2A5A-04E9-FB25-28A04AB6F6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114362-6CF1-44CE-86EE-F8E286A8F3DC}" type="datetimeFigureOut">
              <a:rPr lang="fi-FI" smtClean="0"/>
              <a:t>5.9.2024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BC11BB8-5E4C-C754-F718-9CECDB5D9F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1E18EF9-1D07-A1D2-614D-2D67401D55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534E06-F120-45F3-8B39-77DD6C2557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9476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opintopolku.fi/konfo/fi/" TargetMode="External"/><Relationship Id="rId7" Type="http://schemas.openxmlformats.org/officeDocument/2006/relationships/hyperlink" Target="https://tyomarkkinatori.fi/ammattitieto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vipunen.fi/" TargetMode="External"/><Relationship Id="rId5" Type="http://schemas.openxmlformats.org/officeDocument/2006/relationships/hyperlink" Target="https://www.ammattikorkeakouluun.fi/" TargetMode="External"/><Relationship Id="rId4" Type="http://schemas.openxmlformats.org/officeDocument/2006/relationships/hyperlink" Target="https://yliopistovalinnat.fi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0DDC37-C5F1-68B7-AE4A-37FE43DA9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356" y="155806"/>
            <a:ext cx="10817646" cy="472156"/>
          </a:xfrm>
        </p:spPr>
        <p:txBody>
          <a:bodyPr>
            <a:normAutofit fontScale="90000"/>
          </a:bodyPr>
          <a:lstStyle/>
          <a:p>
            <a:r>
              <a:rPr lang="fi-FI" sz="3600" dirty="0"/>
              <a:t>Tärkeimmät tietolähteet jatko-opintoihin ja urasuunnitteluun: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84571DA-1F48-D6D6-7059-4F31B56606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9321" y="793214"/>
            <a:ext cx="11413474" cy="5908981"/>
          </a:xfrm>
        </p:spPr>
        <p:txBody>
          <a:bodyPr>
            <a:normAutofit/>
          </a:bodyPr>
          <a:lstStyle/>
          <a:p>
            <a:pPr lvl="1" indent="-241300">
              <a:spcBef>
                <a:spcPts val="0"/>
              </a:spcBef>
              <a:buClr>
                <a:schemeClr val="lt1"/>
              </a:buClr>
              <a:buSzPts val="2000"/>
            </a:pPr>
            <a:r>
              <a:rPr lang="fi-FI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Opintopolku</a:t>
            </a:r>
            <a:r>
              <a:rPr lang="fi-FI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 </a:t>
            </a:r>
            <a:r>
              <a:rPr lang="fi-FI" sz="18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https://opintopolku.fi/konfo/fi/</a:t>
            </a:r>
            <a:endParaRPr lang="fi-FI" sz="1800" dirty="0">
              <a:solidFill>
                <a:schemeClr val="accent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44500" lvl="1" indent="0">
              <a:spcBef>
                <a:spcPts val="640"/>
              </a:spcBef>
              <a:buClr>
                <a:schemeClr val="lt1"/>
              </a:buClr>
              <a:buSzPts val="1600"/>
              <a:buNone/>
            </a:pPr>
            <a:r>
              <a:rPr lang="fi-FI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- </a:t>
            </a:r>
            <a:r>
              <a:rPr lang="fi-FI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p</a:t>
            </a:r>
            <a:r>
              <a:rPr lang="fi-FI" sz="1800" b="0" i="0" u="none" strike="noStrike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ääasiallisin tietolähde suomalaisen koulutusjärjestelmän tarjoamista vaihtoehdoista</a:t>
            </a:r>
            <a:endParaRPr lang="fi-FI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444500" lvl="1" indent="0">
              <a:spcBef>
                <a:spcPts val="640"/>
              </a:spcBef>
              <a:buClr>
                <a:schemeClr val="lt1"/>
              </a:buClr>
              <a:buSzPts val="1600"/>
              <a:buNone/>
            </a:pPr>
            <a:r>
              <a:rPr lang="fi-FI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- k</a:t>
            </a:r>
            <a:r>
              <a:rPr lang="fi-FI" sz="1800" b="0" i="0" u="none" strike="noStrike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oulutusportaali, jonka kautta tapahtuu haku jatko-opintoihin</a:t>
            </a:r>
          </a:p>
          <a:p>
            <a:pPr marL="444500" lvl="1" indent="0">
              <a:spcBef>
                <a:spcPts val="0"/>
              </a:spcBef>
              <a:buClr>
                <a:schemeClr val="lt1"/>
              </a:buClr>
              <a:buSzPts val="1600"/>
              <a:buNone/>
            </a:pPr>
            <a:endParaRPr lang="fi-FI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44500" lvl="1" indent="0">
              <a:spcBef>
                <a:spcPts val="0"/>
              </a:spcBef>
              <a:buClr>
                <a:schemeClr val="lt1"/>
              </a:buClr>
              <a:buSzPts val="1600"/>
              <a:buNone/>
            </a:pPr>
            <a:r>
              <a:rPr lang="fi-FI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Yliopistovalinnat </a:t>
            </a:r>
            <a:r>
              <a:rPr lang="fi-FI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https://yliopistovalinnat.fi/</a:t>
            </a:r>
            <a:endParaRPr lang="fi-FI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44500" lvl="1" indent="0">
              <a:spcBef>
                <a:spcPts val="0"/>
              </a:spcBef>
              <a:buClr>
                <a:schemeClr val="lt1"/>
              </a:buClr>
              <a:buSzPts val="1600"/>
              <a:buNone/>
            </a:pPr>
            <a:r>
              <a:rPr lang="fi-FI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- Tietoa todistusvalinnan pisteytyksistä ja valintakokeista</a:t>
            </a:r>
          </a:p>
          <a:p>
            <a:pPr marL="685800" lvl="1" indent="-241300">
              <a:spcBef>
                <a:spcPts val="0"/>
              </a:spcBef>
              <a:buClr>
                <a:schemeClr val="lt1"/>
              </a:buClr>
              <a:buSzPts val="1600"/>
            </a:pPr>
            <a:endParaRPr lang="fi-FI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44500" lvl="1" indent="0">
              <a:spcBef>
                <a:spcPts val="0"/>
              </a:spcBef>
              <a:buClr>
                <a:schemeClr val="lt1"/>
              </a:buClr>
              <a:buSzPts val="1600"/>
              <a:buNone/>
            </a:pPr>
            <a:r>
              <a:rPr lang="fi-FI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Ammattikorkeakoulut </a:t>
            </a:r>
            <a:r>
              <a:rPr lang="fi-FI" sz="1800" b="0" i="0" u="none" strike="noStrike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  <a:hlinkClick r:id="rId5"/>
              </a:rPr>
              <a:t>https://www.ammattikorkeakouluun.fi/</a:t>
            </a:r>
            <a:endParaRPr lang="fi-FI" sz="1800" b="0" i="0" u="none" strike="noStrike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/>
            </a:endParaRPr>
          </a:p>
          <a:p>
            <a:pPr marL="444500" lvl="1" indent="0">
              <a:spcBef>
                <a:spcPts val="0"/>
              </a:spcBef>
              <a:buClr>
                <a:schemeClr val="lt1"/>
              </a:buClr>
              <a:buSzPts val="1600"/>
              <a:buNone/>
            </a:pPr>
            <a:r>
              <a:rPr lang="fi-FI" sz="1800" b="0" i="0" u="none" strike="noStrike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/>
              </a:rPr>
              <a:t>	- Tietoa todistusvalinnan pisteytyksistä ja valintakokeista</a:t>
            </a:r>
          </a:p>
          <a:p>
            <a:pPr indent="-241300">
              <a:spcBef>
                <a:spcPts val="480"/>
              </a:spcBef>
              <a:buClr>
                <a:schemeClr val="lt1"/>
              </a:buClr>
              <a:buSzPts val="2000"/>
            </a:pPr>
            <a:r>
              <a:rPr lang="fi-FI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 </a:t>
            </a:r>
          </a:p>
          <a:p>
            <a:pPr marL="215900" indent="0">
              <a:spcBef>
                <a:spcPts val="480"/>
              </a:spcBef>
              <a:buClr>
                <a:schemeClr val="lt1"/>
              </a:buClr>
              <a:buSzPts val="2000"/>
              <a:buNone/>
            </a:pPr>
            <a:r>
              <a:rPr lang="fi-FI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	Oppilaitosten omat sivut esim. </a:t>
            </a:r>
            <a:r>
              <a:rPr lang="fi-FI" sz="18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jyu.fi</a:t>
            </a:r>
            <a:r>
              <a:rPr lang="fi-FI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fi-FI" sz="18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tuni.fi</a:t>
            </a:r>
            <a:r>
              <a:rPr lang="fi-FI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fi-FI" sz="18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aalto.fi</a:t>
            </a:r>
            <a:r>
              <a:rPr lang="fi-FI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sz="18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uef.fi</a:t>
            </a:r>
            <a:r>
              <a:rPr lang="fi-FI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sz="18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helsinki.fi</a:t>
            </a:r>
            <a:r>
              <a:rPr lang="fi-FI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sz="18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jamk.fi</a:t>
            </a:r>
            <a:r>
              <a:rPr lang="fi-FI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sz="18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xamk.fi</a:t>
            </a:r>
            <a:r>
              <a:rPr lang="fi-FI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fi-FI" sz="18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lab.fi</a:t>
            </a:r>
          </a:p>
          <a:p>
            <a:pPr marL="1016000" lvl="1">
              <a:spcBef>
                <a:spcPts val="480"/>
              </a:spcBef>
              <a:buClr>
                <a:schemeClr val="lt1"/>
              </a:buClr>
              <a:buSzPts val="2000"/>
              <a:buFontTx/>
              <a:buChar char="-"/>
            </a:pPr>
            <a:r>
              <a:rPr lang="fi-FI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- tarkemmat tiedot koulutuksista ja oppilaitoksista</a:t>
            </a:r>
          </a:p>
          <a:p>
            <a:pPr marL="673100" indent="-457200">
              <a:spcBef>
                <a:spcPts val="480"/>
              </a:spcBef>
              <a:buClr>
                <a:schemeClr val="lt1"/>
              </a:buClr>
              <a:buSzPts val="2000"/>
              <a:buFontTx/>
              <a:buChar char="-"/>
            </a:pPr>
            <a:endParaRPr lang="fi-FI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15900" indent="0">
              <a:spcBef>
                <a:spcPts val="480"/>
              </a:spcBef>
              <a:buClr>
                <a:schemeClr val="lt1"/>
              </a:buClr>
              <a:buSzPts val="2000"/>
              <a:buNone/>
            </a:pPr>
            <a:r>
              <a:rPr lang="fi-FI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Vipunen</a:t>
            </a:r>
            <a:r>
              <a:rPr lang="fi-FI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6"/>
              </a:rPr>
              <a:t>https://vipunen.fi/</a:t>
            </a:r>
            <a:endParaRPr lang="fi-FI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673100" lvl="1" indent="0">
              <a:spcBef>
                <a:spcPts val="480"/>
              </a:spcBef>
              <a:buClr>
                <a:schemeClr val="lt1"/>
              </a:buClr>
              <a:buSzPts val="1600"/>
              <a:buNone/>
            </a:pPr>
            <a:r>
              <a:rPr lang="fi-FI" sz="1800" dirty="0"/>
              <a:t>	- ammattikorkeakoulutuksen ja yliopistokoulutuksen yhteishaun pisterajat</a:t>
            </a:r>
          </a:p>
          <a:p>
            <a:pPr marL="673100" lvl="1" indent="0">
              <a:spcBef>
                <a:spcPts val="480"/>
              </a:spcBef>
              <a:buClr>
                <a:schemeClr val="lt1"/>
              </a:buClr>
              <a:buSzPts val="1600"/>
              <a:buNone/>
            </a:pPr>
            <a:endParaRPr lang="fi-FI" sz="1800" dirty="0"/>
          </a:p>
          <a:p>
            <a:pPr marL="673100" lvl="1" indent="0">
              <a:spcBef>
                <a:spcPts val="480"/>
              </a:spcBef>
              <a:buClr>
                <a:schemeClr val="lt1"/>
              </a:buClr>
              <a:buSzPts val="1600"/>
              <a:buNone/>
            </a:pPr>
            <a:r>
              <a:rPr lang="fi-FI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Työmarkkinatori, ammattitieto </a:t>
            </a:r>
            <a:r>
              <a:rPr lang="en-US" sz="1800" dirty="0">
                <a:solidFill>
                  <a:srgbClr val="333333"/>
                </a:solidFill>
                <a:ea typeface="Noto Serif"/>
                <a:hlinkClick r:id="rId7"/>
              </a:rPr>
              <a:t>https://tyomarkkinatori.fi/ammattitieto</a:t>
            </a:r>
            <a:endParaRPr lang="fi-FI" sz="1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673100" lvl="1" indent="0">
              <a:spcBef>
                <a:spcPts val="480"/>
              </a:spcBef>
              <a:buClr>
                <a:schemeClr val="lt1"/>
              </a:buClr>
              <a:buSzPts val="1600"/>
              <a:buNone/>
            </a:pPr>
            <a:r>
              <a:rPr lang="fi-FI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- Tietoa eri ammateista ja aloista, eri ammateissa toimivien haastatteluja, palkkatietoja ym.</a:t>
            </a:r>
          </a:p>
          <a:p>
            <a:pPr marL="914400" lvl="1" indent="-2413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45780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153</Words>
  <Application>Microsoft Office PowerPoint</Application>
  <PresentationFormat>Laajakuva</PresentationFormat>
  <Paragraphs>20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Noto Serif</vt:lpstr>
      <vt:lpstr>Office-teema</vt:lpstr>
      <vt:lpstr>Tärkeimmät tietolähteet jatko-opintoihin ja urasuunnitteluun: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Suvi Munnukka</dc:creator>
  <cp:lastModifiedBy>Suvi Munnukka</cp:lastModifiedBy>
  <cp:revision>1</cp:revision>
  <dcterms:created xsi:type="dcterms:W3CDTF">2024-09-05T09:19:48Z</dcterms:created>
  <dcterms:modified xsi:type="dcterms:W3CDTF">2024-09-05T09:21:04Z</dcterms:modified>
</cp:coreProperties>
</file>