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13"/>
  </p:notesMasterIdLst>
  <p:sldIdLst>
    <p:sldId id="256" r:id="rId6"/>
    <p:sldId id="260" r:id="rId7"/>
    <p:sldId id="257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FFFFFF"/>
    <a:srgbClr val="FFFFDD"/>
    <a:srgbClr val="005082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4"/>
    <p:restoredTop sz="94658"/>
  </p:normalViewPr>
  <p:slideViewPr>
    <p:cSldViewPr>
      <p:cViewPr varScale="1">
        <p:scale>
          <a:sx n="70" d="100"/>
          <a:sy n="70" d="100"/>
        </p:scale>
        <p:origin x="978" y="72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3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893211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4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755639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5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71695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6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4034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7793433-2497-4022-9A8E-113668BBCE50}" type="slidenum">
              <a:rPr lang="fi-FI" altLang="fi-FI" sz="1200" i="0" smtClean="0"/>
              <a:pPr/>
              <a:t>7</a:t>
            </a:fld>
            <a:endParaRPr lang="fi-FI" altLang="fi-FI" sz="1200" i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67921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>
                <a:solidFill>
                  <a:schemeClr val="accent1"/>
                </a:solidFill>
                <a:latin typeface="Verdana" pitchFamily="34" charset="0"/>
              </a:rPr>
              <a:t>Forum 3</a:t>
            </a:r>
            <a:endParaRPr lang="fi-FI" altLang="fi-FI" sz="1200" i="0" dirty="0">
              <a:solidFill>
                <a:schemeClr val="accent1"/>
              </a:solidFill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QZI1hsi1P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>
                <a:solidFill>
                  <a:schemeClr val="accent1"/>
                </a:solidFill>
              </a:rPr>
              <a:t>Luku x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>
                <a:solidFill>
                  <a:schemeClr val="accent1"/>
                </a:solidFill>
              </a:rPr>
              <a:t>Luvun otsikko</a:t>
            </a:r>
            <a:endParaRPr lang="fi-FI" altLang="fi-FI" sz="2400" i="0">
              <a:solidFill>
                <a:schemeClr val="accent1"/>
              </a:solidFill>
            </a:endParaRPr>
          </a:p>
        </p:txBody>
      </p:sp>
      <p:pic>
        <p:nvPicPr>
          <p:cNvPr id="2" name="Kuva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Box 9"/>
          <p:cNvSpPr txBox="1">
            <a:spLocks noChangeArrowheads="1"/>
          </p:cNvSpPr>
          <p:nvPr/>
        </p:nvSpPr>
        <p:spPr bwMode="auto">
          <a:xfrm>
            <a:off x="4419600" y="2133600"/>
            <a:ext cx="3017173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Luku 14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Euroopan unioni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ja talouden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globalisaatio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EKP:n rahapoliittiset välineet</a:t>
            </a:r>
            <a:endParaRPr lang="fi-FI" alt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>
          <a:xfrm>
            <a:off x="971600" y="1628800"/>
            <a:ext cx="7772400" cy="4495800"/>
          </a:xfrm>
        </p:spPr>
        <p:txBody>
          <a:bodyPr/>
          <a:lstStyle/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dirty="0"/>
              <a:t>Katso lyhyt animaatio EKP:n toiminnasta ja eurojärjestelmästä.</a:t>
            </a:r>
          </a:p>
          <a:p>
            <a:pPr mar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u="sng" dirty="0">
                <a:solidFill>
                  <a:schemeClr val="hlink"/>
                </a:solidFill>
                <a:hlinkClick r:id="rId2"/>
              </a:rPr>
              <a:t>https://www.youtube.com/watch?v=0QZI1hsi1PA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Font typeface="+mj-lt"/>
              <a:buAutoNum type="arabicPeriod"/>
            </a:pPr>
            <a:endParaRPr lang="fi-FI" dirty="0"/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fi-FI" b="1" dirty="0"/>
              <a:t>Tehtävät</a:t>
            </a:r>
          </a:p>
          <a:p>
            <a:pPr marL="0" lvl="0" indent="0">
              <a:lnSpc>
                <a:spcPct val="115000"/>
              </a:lnSpc>
              <a:spcBef>
                <a:spcPts val="0"/>
              </a:spcBef>
              <a:buNone/>
            </a:pPr>
            <a:endParaRPr lang="fi-FI" dirty="0"/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 dirty="0"/>
              <a:t>Tutki seuraavien diojen kaavioita EKP:n rahapoliittisista </a:t>
            </a:r>
            <a:r>
              <a:rPr lang="fi-FI"/>
              <a:t>välineistä.</a:t>
            </a:r>
          </a:p>
          <a:p>
            <a:pPr marL="457200" lvl="0" indent="-45720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+mj-lt"/>
              <a:buAutoNum type="arabicPeriod"/>
            </a:pPr>
            <a:r>
              <a:rPr lang="fi-FI"/>
              <a:t>Tiivistä </a:t>
            </a:r>
            <a:r>
              <a:rPr lang="fi-FI" dirty="0"/>
              <a:t>EKP:n tavoitteet ja keinot muutamaan virkkeeseen.</a:t>
            </a:r>
          </a:p>
          <a:p>
            <a:endParaRPr lang="fi-FI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vähentää kysyntää. Rahamarkkinoita kiristetään eli korkoa pyritään nostamaan.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619671" y="1933178"/>
            <a:ext cx="295093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myy sijoitus-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todistuksia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206228" y="4886722"/>
            <a:ext cx="14398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EKP:lle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88672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heikkenee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Avomarkkinaoperaatio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lisätä kysyntää. Rahamarkkinoita löysätään eli korkoa pyritään laskemaan.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748087" y="2913856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lainattava raha lisääntyy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kulutus kasvaa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rahaa pankeille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EKP ostaa sijoitustodistuksia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747868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hillitä voimistuvaa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omat varat eivät kata kysyntää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nostaa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7.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lainan korko nousee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666082" y="4872797"/>
            <a:ext cx="2509836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pankki tarvitsee lainaa</a:t>
            </a:r>
          </a:p>
        </p:txBody>
      </p:sp>
      <p:sp>
        <p:nvSpPr>
          <p:cNvPr id="12" name="Freeform 9"/>
          <p:cNvSpPr>
            <a:spLocks/>
          </p:cNvSpPr>
          <p:nvPr/>
        </p:nvSpPr>
        <p:spPr bwMode="auto">
          <a:xfrm>
            <a:off x="2062163" y="436562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702300" y="1933178"/>
            <a:ext cx="1655763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6. korko nousee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7076322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1" grpId="0"/>
      <p:bldP spid="12" grpId="0" animBg="1"/>
      <p:bldP spid="13" grpId="0"/>
      <p:bldP spid="14" grpId="0" animBg="1"/>
      <p:bldP spid="15" grpId="0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Ohjauskoron käyttö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voimistaa kysyntää.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35896" y="2913856"/>
            <a:ext cx="197068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laskee ohjauskorkoa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64168" y="290163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voimistuu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775167" y="1933178"/>
            <a:ext cx="224132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lainan korko laskee</a:t>
            </a:r>
          </a:p>
        </p:txBody>
      </p:sp>
      <p:sp>
        <p:nvSpPr>
          <p:cNvPr id="10" name="Freeform 10"/>
          <p:cNvSpPr>
            <a:spLocks/>
          </p:cNvSpPr>
          <p:nvPr/>
        </p:nvSpPr>
        <p:spPr bwMode="auto">
          <a:xfrm>
            <a:off x="2231438" y="2682280"/>
            <a:ext cx="1585913" cy="233362"/>
          </a:xfrm>
          <a:custGeom>
            <a:avLst/>
            <a:gdLst>
              <a:gd name="T0" fmla="*/ 0 w 2498"/>
              <a:gd name="T1" fmla="*/ 233362 h 368"/>
              <a:gd name="T2" fmla="*/ 1079919 w 2498"/>
              <a:gd name="T3" fmla="*/ 12683 h 368"/>
              <a:gd name="T4" fmla="*/ 1585913 w 2498"/>
              <a:gd name="T5" fmla="*/ 155997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lainan korko laskee</a:t>
            </a:r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5514703" y="2683163"/>
            <a:ext cx="1585913" cy="233363"/>
          </a:xfrm>
          <a:custGeom>
            <a:avLst/>
            <a:gdLst>
              <a:gd name="T0" fmla="*/ 0 w 2498"/>
              <a:gd name="T1" fmla="*/ 233363 h 368"/>
              <a:gd name="T2" fmla="*/ 1079919 w 2498"/>
              <a:gd name="T3" fmla="*/ 12683 h 368"/>
              <a:gd name="T4" fmla="*/ 1585913 w 2498"/>
              <a:gd name="T5" fmla="*/ 155998 h 368"/>
              <a:gd name="T6" fmla="*/ 0 60000 65536"/>
              <a:gd name="T7" fmla="*/ 0 60000 65536"/>
              <a:gd name="T8" fmla="*/ 0 60000 65536"/>
              <a:gd name="T9" fmla="*/ 0 w 2498"/>
              <a:gd name="T10" fmla="*/ 0 h 368"/>
              <a:gd name="T11" fmla="*/ 2498 w 2498"/>
              <a:gd name="T12" fmla="*/ 368 h 36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98" h="368">
                <a:moveTo>
                  <a:pt x="0" y="368"/>
                </a:moveTo>
                <a:cubicBezTo>
                  <a:pt x="286" y="313"/>
                  <a:pt x="1285" y="40"/>
                  <a:pt x="1701" y="20"/>
                </a:cubicBezTo>
                <a:cubicBezTo>
                  <a:pt x="2117" y="0"/>
                  <a:pt x="2332" y="199"/>
                  <a:pt x="2498" y="246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5104289" y="4953397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lainojen kysyntä kasvaa</a:t>
            </a:r>
          </a:p>
        </p:txBody>
      </p:sp>
      <p:sp>
        <p:nvSpPr>
          <p:cNvPr id="16" name="Freeform 6"/>
          <p:cNvSpPr>
            <a:spLocks/>
          </p:cNvSpPr>
          <p:nvPr/>
        </p:nvSpPr>
        <p:spPr bwMode="auto">
          <a:xfrm>
            <a:off x="5384801" y="4380785"/>
            <a:ext cx="1717675" cy="295275"/>
          </a:xfrm>
          <a:custGeom>
            <a:avLst/>
            <a:gdLst>
              <a:gd name="T0" fmla="*/ 1717675 w 2706"/>
              <a:gd name="T1" fmla="*/ 0 h 465"/>
              <a:gd name="T2" fmla="*/ 749023 w 2706"/>
              <a:gd name="T3" fmla="*/ 286385 h 465"/>
              <a:gd name="T4" fmla="*/ 0 w 2706"/>
              <a:gd name="T5" fmla="*/ 55245 h 465"/>
              <a:gd name="T6" fmla="*/ 0 60000 65536"/>
              <a:gd name="T7" fmla="*/ 0 60000 65536"/>
              <a:gd name="T8" fmla="*/ 0 60000 65536"/>
              <a:gd name="T9" fmla="*/ 0 w 2706"/>
              <a:gd name="T10" fmla="*/ 0 h 465"/>
              <a:gd name="T11" fmla="*/ 2706 w 2706"/>
              <a:gd name="T12" fmla="*/ 465 h 4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06" h="465">
                <a:moveTo>
                  <a:pt x="2706" y="0"/>
                </a:moveTo>
                <a:cubicBezTo>
                  <a:pt x="2452" y="75"/>
                  <a:pt x="1631" y="437"/>
                  <a:pt x="1180" y="451"/>
                </a:cubicBezTo>
                <a:cubicBezTo>
                  <a:pt x="729" y="465"/>
                  <a:pt x="246" y="163"/>
                  <a:pt x="0" y="8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331678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0" grpId="0" animBg="1"/>
      <p:bldP spid="13" grpId="0"/>
      <p:bldP spid="14" grpId="0" animBg="1"/>
      <p:bldP spid="15" grpId="0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/>
              <a:t>Vähimmäisvarantojärjestelmä</a:t>
            </a:r>
          </a:p>
        </p:txBody>
      </p:sp>
      <p:sp>
        <p:nvSpPr>
          <p:cNvPr id="14339" name="Rectangle 4"/>
          <p:cNvSpPr>
            <a:spLocks noGrp="1"/>
          </p:cNvSpPr>
          <p:nvPr>
            <p:ph type="body" sz="half" idx="1"/>
          </p:nvPr>
        </p:nvSpPr>
        <p:spPr>
          <a:xfrm>
            <a:off x="457200" y="1143000"/>
            <a:ext cx="8001000" cy="4983163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dirty="0"/>
              <a:t>EKP haluaa kiristää rahamarkkinoita.</a:t>
            </a:r>
          </a:p>
          <a:p>
            <a:pPr marL="0" indent="0" eaLnBrk="1" hangingPunct="1">
              <a:buFontTx/>
              <a:buNone/>
              <a:defRPr/>
            </a:pPr>
            <a:endParaRPr lang="fi-FI" altLang="fi-FI" dirty="0"/>
          </a:p>
        </p:txBody>
      </p:sp>
      <p:sp>
        <p:nvSpPr>
          <p:cNvPr id="17412" name="Rectangle 6"/>
          <p:cNvSpPr>
            <a:spLocks/>
          </p:cNvSpPr>
          <p:nvPr/>
        </p:nvSpPr>
        <p:spPr bwMode="auto">
          <a:xfrm>
            <a:off x="4572000" y="1600200"/>
            <a:ext cx="4191000" cy="4449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 eaLnBrk="1" hangingPunct="1"/>
            <a:endParaRPr lang="fi-FI" altLang="fi-FI" i="0"/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3602966" y="2915642"/>
            <a:ext cx="204269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Pankit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3. </a:t>
            </a:r>
            <a:r>
              <a:rPr lang="fi-FI" altLang="fi-FI" sz="2000" i="0">
                <a:solidFill>
                  <a:srgbClr val="0099CC"/>
                </a:solidFill>
                <a:latin typeface="+mn-lt"/>
              </a:rPr>
              <a:t>lainattavan </a:t>
            </a:r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rahan määrä vähenee</a:t>
            </a: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468423" y="2924175"/>
            <a:ext cx="1943337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400" b="1" i="0" dirty="0">
                <a:latin typeface="+mn-lt"/>
              </a:rPr>
              <a:t>EKP</a:t>
            </a: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6905788" y="2915642"/>
            <a:ext cx="1800225" cy="1441450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Asiakkaat</a:t>
            </a:r>
          </a:p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5. kulutus vähenee</a:t>
            </a:r>
          </a:p>
        </p:txBody>
      </p:sp>
      <p:sp>
        <p:nvSpPr>
          <p:cNvPr id="9" name="Text Box 15"/>
          <p:cNvSpPr txBox="1">
            <a:spLocks noChangeArrowheads="1"/>
          </p:cNvSpPr>
          <p:nvPr/>
        </p:nvSpPr>
        <p:spPr bwMode="auto">
          <a:xfrm>
            <a:off x="1367566" y="1687582"/>
            <a:ext cx="2827109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1. määräys vähimmäisvarannon korottamisesta</a:t>
            </a:r>
          </a:p>
        </p:txBody>
      </p:sp>
      <p:sp>
        <p:nvSpPr>
          <p:cNvPr id="13" name="Text Box 13"/>
          <p:cNvSpPr txBox="1">
            <a:spLocks noChangeArrowheads="1"/>
          </p:cNvSpPr>
          <p:nvPr/>
        </p:nvSpPr>
        <p:spPr bwMode="auto">
          <a:xfrm>
            <a:off x="5606583" y="1902114"/>
            <a:ext cx="1822028" cy="647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4. korko nousee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869553" y="4574512"/>
            <a:ext cx="2851784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22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i="0" dirty="0">
                <a:solidFill>
                  <a:srgbClr val="0099CC"/>
                </a:solidFill>
                <a:latin typeface="+mn-lt"/>
              </a:rPr>
              <a:t>2. talletukset</a:t>
            </a:r>
          </a:p>
        </p:txBody>
      </p:sp>
      <p:sp>
        <p:nvSpPr>
          <p:cNvPr id="17" name="Freeform 29"/>
          <p:cNvSpPr>
            <a:spLocks/>
          </p:cNvSpPr>
          <p:nvPr/>
        </p:nvSpPr>
        <p:spPr bwMode="auto">
          <a:xfrm rot="19783358">
            <a:off x="2561274" y="3363594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8" name="Freeform 29"/>
          <p:cNvSpPr>
            <a:spLocks/>
          </p:cNvSpPr>
          <p:nvPr/>
        </p:nvSpPr>
        <p:spPr bwMode="auto">
          <a:xfrm rot="19783358">
            <a:off x="5875077" y="3386138"/>
            <a:ext cx="892175" cy="51752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9" name="Freeform 29"/>
          <p:cNvSpPr>
            <a:spLocks/>
          </p:cNvSpPr>
          <p:nvPr/>
        </p:nvSpPr>
        <p:spPr bwMode="auto">
          <a:xfrm rot="19783358" flipH="1">
            <a:off x="4417333" y="4445239"/>
            <a:ext cx="408813" cy="700235"/>
          </a:xfrm>
          <a:custGeom>
            <a:avLst/>
            <a:gdLst>
              <a:gd name="T0" fmla="*/ 0 w 2204"/>
              <a:gd name="T1" fmla="*/ 0 h 1197"/>
              <a:gd name="T2" fmla="*/ 892175 w 2204"/>
              <a:gd name="T3" fmla="*/ 517525 h 1197"/>
              <a:gd name="T4" fmla="*/ 0 60000 65536"/>
              <a:gd name="T5" fmla="*/ 0 60000 65536"/>
              <a:gd name="T6" fmla="*/ 0 w 2204"/>
              <a:gd name="T7" fmla="*/ 0 h 1197"/>
              <a:gd name="T8" fmla="*/ 2204 w 2204"/>
              <a:gd name="T9" fmla="*/ 1197 h 119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204" h="1197">
                <a:moveTo>
                  <a:pt x="0" y="0"/>
                </a:moveTo>
                <a:cubicBezTo>
                  <a:pt x="367" y="199"/>
                  <a:pt x="1837" y="998"/>
                  <a:pt x="2204" y="1197"/>
                </a:cubicBezTo>
              </a:path>
            </a:pathLst>
          </a:cu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3132138" y="5229225"/>
            <a:ext cx="3095625" cy="792163"/>
          </a:xfrm>
          <a:prstGeom prst="rect">
            <a:avLst/>
          </a:prstGeom>
          <a:solidFill>
            <a:srgbClr val="FFFFFF"/>
          </a:solidFill>
          <a:ln w="22225">
            <a:solidFill>
              <a:srgbClr val="000000"/>
            </a:solidFill>
            <a:miter lim="800000"/>
            <a:headEnd/>
            <a:tailEnd/>
          </a:ln>
          <a:effectLst>
            <a:outerShdw blurRad="50800" dist="101600" dir="1200000" algn="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fi-FI" altLang="fi-FI" sz="2000" b="1" i="0" dirty="0">
                <a:latin typeface="+mn-lt"/>
              </a:rPr>
              <a:t>Kansalliset keskuspankit</a:t>
            </a:r>
          </a:p>
        </p:txBody>
      </p:sp>
    </p:spTree>
    <p:extLst>
      <p:ext uri="{BB962C8B-B14F-4D97-AF65-F5344CB8AC3E}">
        <p14:creationId xmlns:p14="http://schemas.microsoft.com/office/powerpoint/2010/main" val="1097753966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9" grpId="0"/>
      <p:bldP spid="13" grpId="0"/>
      <p:bldP spid="15" grpId="0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a8d9c6b2-3655-4504-8205-749f4c2876db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67</TotalTime>
  <Words>245</Words>
  <Application>Microsoft Office PowerPoint</Application>
  <PresentationFormat>Näytössä katseltava diaesitys (4:3)</PresentationFormat>
  <Paragraphs>78</Paragraphs>
  <Slides>7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4" baseType="lpstr">
      <vt:lpstr>MS PGothic</vt:lpstr>
      <vt:lpstr>MS PGothic</vt:lpstr>
      <vt:lpstr>Arial</vt:lpstr>
      <vt:lpstr>Geneva</vt:lpstr>
      <vt:lpstr>Lucida Grande</vt:lpstr>
      <vt:lpstr>Verdana</vt:lpstr>
      <vt:lpstr>Blank Presentation</vt:lpstr>
      <vt:lpstr>PowerPoint-esitys</vt:lpstr>
      <vt:lpstr>EKP:n rahapoliittiset välineet</vt:lpstr>
      <vt:lpstr>Avomarkkinaoperaatio</vt:lpstr>
      <vt:lpstr>Avomarkkinaoperaatio</vt:lpstr>
      <vt:lpstr>Ohjauskoron käyttö</vt:lpstr>
      <vt:lpstr>Ohjauskoron käyttö</vt:lpstr>
      <vt:lpstr>Vähimmäisvarantojärjestelmä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Heidi Ahlström</cp:lastModifiedBy>
  <cp:revision>37</cp:revision>
  <dcterms:created xsi:type="dcterms:W3CDTF">2016-09-06T12:02:22Z</dcterms:created>
  <dcterms:modified xsi:type="dcterms:W3CDTF">2018-01-29T12:54:55Z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