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71" r:id="rId3"/>
    <p:sldId id="273" r:id="rId4"/>
    <p:sldId id="259" r:id="rId5"/>
    <p:sldId id="260" r:id="rId6"/>
    <p:sldId id="261" r:id="rId7"/>
    <p:sldId id="274" r:id="rId8"/>
    <p:sldId id="275" r:id="rId9"/>
    <p:sldId id="264" r:id="rId10"/>
    <p:sldId id="265" r:id="rId11"/>
    <p:sldId id="277" r:id="rId12"/>
    <p:sldId id="278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FDFEA1-893F-4A09-AC25-3E77E50D5F28}">
  <a:tblStyle styleId="{8BFDFEA1-893F-4A09-AC25-3E77E50D5F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4843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770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153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4004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7510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9476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867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1382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643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57200" y="413975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b="1" dirty="0">
                <a:solidFill>
                  <a:schemeClr val="accent1"/>
                </a:solidFill>
              </a:rPr>
              <a:t>Oikeinkirjoituksesta muistettavaa</a:t>
            </a:r>
            <a:endParaRPr lang="fi-FI" sz="2800" b="1" i="0" u="none" strike="noStrike" cap="none" dirty="0">
              <a:solidFill>
                <a:schemeClr val="accent1"/>
              </a:solidFill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606582" y="1548143"/>
            <a:ext cx="8537418" cy="4617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Millaisia muutoksia imperfektin pääte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aiheuttaa verbissä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worry</a:t>
            </a:r>
            <a:r>
              <a:rPr lang="fi-FI" sz="2200" dirty="0"/>
              <a:t>	</a:t>
            </a:r>
            <a:r>
              <a:rPr lang="fi-FI" sz="2200" dirty="0" smtClean="0"/>
              <a:t>&gt; 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worried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bully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bullied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delay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delayed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bake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baked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fitted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trap	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trapped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panic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panicked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fi-FI" sz="2200" dirty="0"/>
              <a:t>	</a:t>
            </a:r>
            <a:r>
              <a:rPr lang="fi-FI" sz="2200" dirty="0" smtClean="0"/>
              <a:t>&gt;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(l)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</a:t>
            </a: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22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44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22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5909" y="335597"/>
            <a:ext cx="8229600" cy="1143000"/>
          </a:xfrm>
        </p:spPr>
        <p:txBody>
          <a:bodyPr/>
          <a:lstStyle/>
          <a:p>
            <a:r>
              <a:rPr lang="fi-FI" sz="4000" b="1" dirty="0">
                <a:solidFill>
                  <a:schemeClr val="accent1"/>
                </a:solidFill>
              </a:rPr>
              <a:t>Yleisimperfekti</a:t>
            </a:r>
            <a:br>
              <a:rPr lang="fi-FI" sz="4000" b="1" dirty="0">
                <a:solidFill>
                  <a:schemeClr val="accent1"/>
                </a:solidFill>
              </a:rPr>
            </a:br>
            <a:r>
              <a:rPr lang="fi-FI" sz="2800" b="1" dirty="0">
                <a:solidFill>
                  <a:schemeClr val="accent1"/>
                </a:solidFill>
              </a:rPr>
              <a:t>Oikeinkirjoituksesta muistettavaa</a:t>
            </a:r>
            <a:endParaRPr lang="fi-FI" sz="2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5794" y="1580944"/>
            <a:ext cx="8743406" cy="4525963"/>
          </a:xfrm>
        </p:spPr>
        <p:txBody>
          <a:bodyPr anchor="t"/>
          <a:lstStyle/>
          <a:p>
            <a:pPr marL="177800" indent="0">
              <a:buNone/>
            </a:pPr>
            <a:r>
              <a:rPr lang="fi-FI" dirty="0" err="1" smtClean="0"/>
              <a:t>worry</a:t>
            </a:r>
            <a:r>
              <a:rPr lang="fi-FI" dirty="0"/>
              <a:t>	</a:t>
            </a:r>
            <a:r>
              <a:rPr lang="fi-FI" dirty="0" err="1" smtClean="0"/>
              <a:t>worried</a:t>
            </a:r>
            <a:r>
              <a:rPr lang="fi-FI" dirty="0" smtClean="0"/>
              <a:t>	</a:t>
            </a:r>
            <a:r>
              <a:rPr lang="fi-FI" dirty="0">
                <a:solidFill>
                  <a:schemeClr val="accent1"/>
                </a:solidFill>
              </a:rPr>
              <a:t>Konsonantin jälkeinen </a:t>
            </a:r>
            <a:r>
              <a:rPr lang="fi-FI" b="1" dirty="0">
                <a:solidFill>
                  <a:schemeClr val="accent1"/>
                </a:solidFill>
              </a:rPr>
              <a:t>-y </a:t>
            </a:r>
            <a:r>
              <a:rPr lang="fi-FI" b="1" dirty="0" smtClean="0">
                <a:solidFill>
                  <a:schemeClr val="accent1"/>
                </a:solidFill>
              </a:rPr>
              <a:t>						</a:t>
            </a:r>
            <a:r>
              <a:rPr lang="fi-FI" dirty="0" smtClean="0">
                <a:solidFill>
                  <a:schemeClr val="accent1"/>
                </a:solidFill>
              </a:rPr>
              <a:t>muuttuu</a:t>
            </a:r>
            <a:r>
              <a:rPr lang="fi-FI" b="1" dirty="0" smtClean="0">
                <a:solidFill>
                  <a:schemeClr val="accent1"/>
                </a:solidFill>
              </a:rPr>
              <a:t> </a:t>
            </a:r>
            <a:r>
              <a:rPr lang="fi-FI" b="1" dirty="0">
                <a:solidFill>
                  <a:schemeClr val="accent1"/>
                </a:solidFill>
              </a:rPr>
              <a:t>-i</a:t>
            </a:r>
            <a:r>
              <a:rPr lang="fi-FI" dirty="0">
                <a:solidFill>
                  <a:schemeClr val="accent1"/>
                </a:solidFill>
              </a:rPr>
              <a:t>:ksi ja pääte on</a:t>
            </a:r>
            <a:r>
              <a:rPr lang="fi-FI" b="1" dirty="0">
                <a:solidFill>
                  <a:schemeClr val="accent1"/>
                </a:solidFill>
              </a:rPr>
              <a:t> -</a:t>
            </a:r>
            <a:r>
              <a:rPr lang="fi-FI" b="1" dirty="0" err="1">
                <a:solidFill>
                  <a:schemeClr val="accent1"/>
                </a:solidFill>
              </a:rPr>
              <a:t>ed</a:t>
            </a:r>
            <a:endParaRPr lang="fi-FI" b="1" dirty="0">
              <a:solidFill>
                <a:schemeClr val="accent1"/>
              </a:solidFill>
            </a:endParaRP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bully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bullied</a:t>
            </a:r>
            <a:r>
              <a:rPr lang="fi-FI" dirty="0" smtClean="0"/>
              <a:t>	</a:t>
            </a:r>
            <a:r>
              <a:rPr lang="fi-FI" dirty="0" smtClean="0">
                <a:solidFill>
                  <a:schemeClr val="accent1"/>
                </a:solidFill>
              </a:rPr>
              <a:t>Vokaalin </a:t>
            </a:r>
            <a:r>
              <a:rPr lang="fi-FI" dirty="0">
                <a:solidFill>
                  <a:schemeClr val="accent1"/>
                </a:solidFill>
              </a:rPr>
              <a:t>jälkeinen </a:t>
            </a:r>
            <a:r>
              <a:rPr lang="fi-FI" b="1" dirty="0">
                <a:solidFill>
                  <a:schemeClr val="accent1"/>
                </a:solidFill>
              </a:rPr>
              <a:t>-y</a:t>
            </a:r>
            <a:r>
              <a:rPr lang="fi-FI" dirty="0">
                <a:solidFill>
                  <a:schemeClr val="accent1"/>
                </a:solidFill>
              </a:rPr>
              <a:t> säilyy </a:t>
            </a:r>
            <a:r>
              <a:rPr lang="fi-FI" b="1" dirty="0" smtClean="0">
                <a:solidFill>
                  <a:schemeClr val="accent1"/>
                </a:solidFill>
              </a:rPr>
              <a:t>-</a:t>
            </a:r>
            <a:r>
              <a:rPr lang="fi-FI" dirty="0"/>
              <a:t> </a:t>
            </a:r>
            <a:r>
              <a:rPr lang="fi-FI" dirty="0" err="1"/>
              <a:t>delay</a:t>
            </a:r>
            <a:r>
              <a:rPr lang="fi-FI" dirty="0"/>
              <a:t>	</a:t>
            </a:r>
            <a:r>
              <a:rPr lang="fi-FI" dirty="0" err="1"/>
              <a:t>delayed</a:t>
            </a:r>
            <a:r>
              <a:rPr lang="fi-FI" dirty="0"/>
              <a:t> </a:t>
            </a:r>
            <a:r>
              <a:rPr lang="fi-FI" b="1" dirty="0" smtClean="0">
                <a:solidFill>
                  <a:schemeClr val="accent1"/>
                </a:solidFill>
              </a:rPr>
              <a:t>	</a:t>
            </a:r>
            <a:r>
              <a:rPr lang="fi-FI" b="1" dirty="0" err="1" smtClean="0">
                <a:solidFill>
                  <a:schemeClr val="accent1"/>
                </a:solidFill>
              </a:rPr>
              <a:t>ed</a:t>
            </a:r>
            <a:r>
              <a:rPr lang="fi-FI" dirty="0" smtClean="0">
                <a:solidFill>
                  <a:schemeClr val="accent1"/>
                </a:solidFill>
              </a:rPr>
              <a:t>-päätteen edellä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bake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baked</a:t>
            </a:r>
            <a:r>
              <a:rPr lang="fi-FI" dirty="0" smtClean="0"/>
              <a:t>		</a:t>
            </a:r>
            <a:r>
              <a:rPr lang="fi-FI" dirty="0" smtClean="0">
                <a:solidFill>
                  <a:schemeClr val="accent1"/>
                </a:solidFill>
              </a:rPr>
              <a:t>Jos </a:t>
            </a:r>
            <a:r>
              <a:rPr lang="fi-FI" dirty="0">
                <a:solidFill>
                  <a:schemeClr val="accent1"/>
                </a:solidFill>
              </a:rPr>
              <a:t>säännöllinen verbi päättyy </a:t>
            </a:r>
            <a:r>
              <a:rPr lang="fi-FI" dirty="0" err="1"/>
              <a:t>love</a:t>
            </a: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dirty="0" err="1" smtClean="0"/>
              <a:t>loved</a:t>
            </a:r>
            <a:r>
              <a:rPr lang="fi-FI" dirty="0" smtClean="0">
                <a:solidFill>
                  <a:schemeClr val="accent1"/>
                </a:solidFill>
              </a:rPr>
              <a:t>		</a:t>
            </a:r>
            <a:r>
              <a:rPr lang="fi-FI" b="1" dirty="0" smtClean="0">
                <a:solidFill>
                  <a:schemeClr val="accent1"/>
                </a:solidFill>
              </a:rPr>
              <a:t>e</a:t>
            </a:r>
            <a:r>
              <a:rPr lang="fi-FI" dirty="0" smtClean="0">
                <a:solidFill>
                  <a:schemeClr val="accent1"/>
                </a:solidFill>
              </a:rPr>
              <a:t>:hen</a:t>
            </a:r>
            <a:r>
              <a:rPr lang="fi-FI" dirty="0">
                <a:solidFill>
                  <a:schemeClr val="accent1"/>
                </a:solidFill>
              </a:rPr>
              <a:t>, siihen lisätään vain </a:t>
            </a:r>
            <a:r>
              <a:rPr lang="fi-FI" b="1" dirty="0">
                <a:solidFill>
                  <a:schemeClr val="accent1"/>
                </a:solidFill>
              </a:rPr>
              <a:t>-d</a:t>
            </a:r>
          </a:p>
          <a:p>
            <a:pPr marL="177800" lvl="0" indent="0">
              <a:spcBef>
                <a:spcPts val="1800"/>
              </a:spcBef>
              <a:buNone/>
            </a:pPr>
            <a:r>
              <a:rPr lang="fi-FI" dirty="0" err="1"/>
              <a:t>fit</a:t>
            </a:r>
            <a:r>
              <a:rPr lang="fi-FI" dirty="0"/>
              <a:t>		</a:t>
            </a:r>
            <a:r>
              <a:rPr lang="fi-FI" dirty="0" err="1"/>
              <a:t>fitted</a:t>
            </a:r>
            <a:r>
              <a:rPr lang="fi-FI" dirty="0"/>
              <a:t>		</a:t>
            </a:r>
            <a:r>
              <a:rPr lang="fi-FI" dirty="0">
                <a:solidFill>
                  <a:schemeClr val="accent1"/>
                </a:solidFill>
              </a:rPr>
              <a:t>Lyhyen painollisen vokaalin 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endParaRPr lang="fi-FI" dirty="0">
              <a:solidFill>
                <a:schemeClr val="tx1"/>
              </a:solidFill>
            </a:endParaRPr>
          </a:p>
          <a:p>
            <a:pPr marL="177800" lvl="0" indent="0">
              <a:spcBef>
                <a:spcPts val="0"/>
              </a:spcBef>
              <a:buNone/>
            </a:pPr>
            <a:r>
              <a:rPr lang="fi-FI" dirty="0">
                <a:solidFill>
                  <a:schemeClr val="tx1"/>
                </a:solidFill>
              </a:rPr>
              <a:t>trap		</a:t>
            </a:r>
            <a:r>
              <a:rPr lang="fi-FI" dirty="0" err="1">
                <a:solidFill>
                  <a:schemeClr val="tx1"/>
                </a:solidFill>
              </a:rPr>
              <a:t>trapped</a:t>
            </a:r>
            <a:r>
              <a:rPr lang="fi-FI" dirty="0">
                <a:solidFill>
                  <a:schemeClr val="tx1"/>
                </a:solidFill>
              </a:rPr>
              <a:t> 	</a:t>
            </a:r>
            <a:r>
              <a:rPr lang="fi-FI" dirty="0">
                <a:solidFill>
                  <a:schemeClr val="accent1"/>
                </a:solidFill>
              </a:rPr>
              <a:t>jälkeinen konsonantti kahdentuu</a:t>
            </a:r>
          </a:p>
          <a:p>
            <a:pPr mar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  <a:p>
            <a:pPr marL="177800" lvl="0" indent="0">
              <a:buNone/>
            </a:pPr>
            <a:endParaRPr lang="fi-FI" dirty="0">
              <a:solidFill>
                <a:schemeClr val="accent1"/>
              </a:solidFill>
            </a:endParaRPr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/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  <a:p>
            <a:pPr marL="0" lvl="0" indent="0">
              <a:spcBef>
                <a:spcPts val="555"/>
              </a:spcBef>
              <a:buSzPct val="25000"/>
              <a:buNone/>
            </a:pPr>
            <a:r>
              <a:rPr lang="fi-FI" dirty="0" smtClean="0"/>
              <a:t>	</a:t>
            </a:r>
            <a:endParaRPr lang="fi-FI" dirty="0"/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082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2366" y="631688"/>
            <a:ext cx="8229600" cy="1143000"/>
          </a:xfrm>
        </p:spPr>
        <p:txBody>
          <a:bodyPr/>
          <a:lstStyle/>
          <a:p>
            <a:r>
              <a:rPr lang="fi-FI" sz="4000" b="1" dirty="0">
                <a:solidFill>
                  <a:schemeClr val="accent1"/>
                </a:solidFill>
              </a:rPr>
              <a:t>Yleisimperfekti</a:t>
            </a:r>
            <a:br>
              <a:rPr lang="fi-FI" sz="4000" b="1" dirty="0">
                <a:solidFill>
                  <a:schemeClr val="accent1"/>
                </a:solidFill>
              </a:rPr>
            </a:br>
            <a:r>
              <a:rPr lang="fi-FI" sz="2800" b="1" dirty="0">
                <a:solidFill>
                  <a:schemeClr val="accent1"/>
                </a:solidFill>
              </a:rPr>
              <a:t>Oikeinkirjoituksesta muistettavaa</a:t>
            </a:r>
            <a:endParaRPr lang="fi-FI" sz="28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428" y="1508171"/>
            <a:ext cx="9171160" cy="4525963"/>
          </a:xfrm>
        </p:spPr>
        <p:txBody>
          <a:bodyPr anchor="t"/>
          <a:lstStyle/>
          <a:p>
            <a:pPr marL="177800" indent="0">
              <a:buNone/>
            </a:pPr>
            <a:r>
              <a:rPr lang="fi-FI" b="1" dirty="0" smtClean="0">
                <a:solidFill>
                  <a:schemeClr val="accent1"/>
                </a:solidFill>
              </a:rPr>
              <a:t>	</a:t>
            </a:r>
            <a:endParaRPr lang="fi-FI" dirty="0" smtClean="0"/>
          </a:p>
          <a:p>
            <a:pPr marL="177800" indent="0">
              <a:buNone/>
            </a:pPr>
            <a:r>
              <a:rPr lang="fi-FI" dirty="0" err="1"/>
              <a:t>v</a:t>
            </a:r>
            <a:r>
              <a:rPr lang="fi-FI" dirty="0" err="1" smtClean="0"/>
              <a:t>isit</a:t>
            </a:r>
            <a:r>
              <a:rPr lang="fi-FI" dirty="0" smtClean="0"/>
              <a:t>		</a:t>
            </a:r>
            <a:r>
              <a:rPr lang="fi-FI" dirty="0" err="1" smtClean="0"/>
              <a:t>visited</a:t>
            </a:r>
            <a:r>
              <a:rPr lang="fi-FI" dirty="0" smtClean="0"/>
              <a:t>	</a:t>
            </a:r>
            <a:r>
              <a:rPr lang="fi-FI" dirty="0" smtClean="0">
                <a:solidFill>
                  <a:schemeClr val="accent1"/>
                </a:solidFill>
              </a:rPr>
              <a:t>Konsonantti ei kahdennu jos 					viimeinen tavu on painoton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panick</a:t>
            </a:r>
            <a:r>
              <a:rPr lang="fi-FI" dirty="0" smtClean="0"/>
              <a:t>	</a:t>
            </a:r>
            <a:r>
              <a:rPr lang="fi-FI" dirty="0" err="1" smtClean="0"/>
              <a:t>panicked</a:t>
            </a:r>
            <a:r>
              <a:rPr lang="fi-FI" dirty="0" smtClean="0"/>
              <a:t>	</a:t>
            </a:r>
            <a:r>
              <a:rPr lang="fi-FI" dirty="0" smtClean="0">
                <a:solidFill>
                  <a:schemeClr val="accent1"/>
                </a:solidFill>
              </a:rPr>
              <a:t>Jos verbi päättyy -</a:t>
            </a:r>
            <a:r>
              <a:rPr lang="fi-FI" dirty="0" err="1" smtClean="0">
                <a:solidFill>
                  <a:schemeClr val="accent1"/>
                </a:solidFill>
              </a:rPr>
              <a:t>ic</a:t>
            </a:r>
            <a:r>
              <a:rPr lang="fi-FI" dirty="0" smtClean="0">
                <a:solidFill>
                  <a:schemeClr val="accent1"/>
                </a:solidFill>
              </a:rPr>
              <a:t>, </a:t>
            </a:r>
          </a:p>
          <a:p>
            <a:pPr marL="177800" indent="0">
              <a:spcBef>
                <a:spcPts val="0"/>
              </a:spcBef>
              <a:buNone/>
            </a:pPr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		on pääte -</a:t>
            </a:r>
            <a:r>
              <a:rPr lang="fi-FI" dirty="0" err="1" smtClean="0">
                <a:solidFill>
                  <a:schemeClr val="accent1"/>
                </a:solidFill>
              </a:rPr>
              <a:t>cked</a:t>
            </a:r>
            <a:endParaRPr lang="fi-FI" dirty="0">
              <a:solidFill>
                <a:schemeClr val="accent1"/>
              </a:solidFill>
            </a:endParaRP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>
                <a:solidFill>
                  <a:schemeClr val="tx1"/>
                </a:solidFill>
              </a:rPr>
              <a:t>label</a:t>
            </a:r>
            <a:r>
              <a:rPr lang="fi-FI" dirty="0">
                <a:solidFill>
                  <a:schemeClr val="tx1"/>
                </a:solidFill>
              </a:rPr>
              <a:t>	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label</a:t>
            </a:r>
            <a:r>
              <a:rPr lang="fi-FI" dirty="0" smtClean="0">
                <a:solidFill>
                  <a:schemeClr val="tx1"/>
                </a:solidFill>
              </a:rPr>
              <a:t>(l)</a:t>
            </a:r>
            <a:r>
              <a:rPr lang="fi-FI" dirty="0" err="1" smtClean="0">
                <a:solidFill>
                  <a:schemeClr val="tx1"/>
                </a:solidFill>
              </a:rPr>
              <a:t>ed</a:t>
            </a:r>
            <a:r>
              <a:rPr lang="fi-FI" b="1" dirty="0" smtClean="0">
                <a:solidFill>
                  <a:schemeClr val="accent1"/>
                </a:solidFill>
              </a:rPr>
              <a:t>	</a:t>
            </a:r>
            <a:r>
              <a:rPr lang="fi-FI" dirty="0" err="1" smtClean="0">
                <a:solidFill>
                  <a:schemeClr val="accent1"/>
                </a:solidFill>
              </a:rPr>
              <a:t>BrE</a:t>
            </a:r>
            <a:r>
              <a:rPr lang="fi-FI" dirty="0">
                <a:solidFill>
                  <a:schemeClr val="accent1"/>
                </a:solidFill>
              </a:rPr>
              <a:t>: -</a:t>
            </a:r>
            <a:r>
              <a:rPr lang="fi-FI" dirty="0" err="1">
                <a:solidFill>
                  <a:schemeClr val="accent1"/>
                </a:solidFill>
              </a:rPr>
              <a:t>el</a:t>
            </a:r>
            <a:r>
              <a:rPr lang="fi-FI" dirty="0">
                <a:solidFill>
                  <a:schemeClr val="accent1"/>
                </a:solidFill>
              </a:rPr>
              <a:t> </a:t>
            </a:r>
            <a:r>
              <a:rPr lang="fi-FI" b="1" dirty="0">
                <a:solidFill>
                  <a:schemeClr val="accent1"/>
                </a:solidFill>
              </a:rPr>
              <a:t>+ -l </a:t>
            </a:r>
            <a:r>
              <a:rPr lang="fi-FI" dirty="0">
                <a:solidFill>
                  <a:schemeClr val="accent1"/>
                </a:solidFill>
              </a:rPr>
              <a:t>+ </a:t>
            </a:r>
            <a:r>
              <a:rPr lang="fi-FI" b="1" dirty="0">
                <a:solidFill>
                  <a:schemeClr val="accent1"/>
                </a:solidFill>
              </a:rPr>
              <a:t>-</a:t>
            </a:r>
            <a:r>
              <a:rPr lang="fi-FI" b="1" dirty="0" err="1" smtClean="0">
                <a:solidFill>
                  <a:schemeClr val="accent1"/>
                </a:solidFill>
              </a:rPr>
              <a:t>ed</a:t>
            </a:r>
            <a:r>
              <a:rPr lang="fi-FI" dirty="0" smtClean="0">
                <a:solidFill>
                  <a:schemeClr val="accent1"/>
                </a:solidFill>
              </a:rPr>
              <a:t>,</a:t>
            </a:r>
            <a:r>
              <a:rPr lang="fi-FI" b="1" dirty="0" smtClean="0">
                <a:solidFill>
                  <a:schemeClr val="accent1"/>
                </a:solidFill>
              </a:rPr>
              <a:t>  </a:t>
            </a:r>
            <a:r>
              <a:rPr lang="fi-FI" dirty="0" smtClean="0">
                <a:solidFill>
                  <a:schemeClr val="accent1"/>
                </a:solidFill>
              </a:rPr>
              <a:t>	</a:t>
            </a:r>
            <a:r>
              <a:rPr lang="fi-FI" dirty="0" err="1" smtClean="0">
                <a:solidFill>
                  <a:schemeClr val="accent1"/>
                </a:solidFill>
              </a:rPr>
              <a:t>AmE</a:t>
            </a:r>
            <a:r>
              <a:rPr lang="fi-FI" dirty="0">
                <a:solidFill>
                  <a:schemeClr val="accent1"/>
                </a:solidFill>
              </a:rPr>
              <a:t>: -</a:t>
            </a:r>
            <a:r>
              <a:rPr lang="fi-FI" dirty="0" err="1">
                <a:solidFill>
                  <a:schemeClr val="accent1"/>
                </a:solidFill>
              </a:rPr>
              <a:t>el</a:t>
            </a:r>
            <a:r>
              <a:rPr lang="fi-FI" dirty="0">
                <a:solidFill>
                  <a:schemeClr val="accent1"/>
                </a:solidFill>
              </a:rPr>
              <a:t> + </a:t>
            </a:r>
            <a:r>
              <a:rPr lang="fi-FI" b="1" dirty="0">
                <a:solidFill>
                  <a:schemeClr val="accent1"/>
                </a:solidFill>
              </a:rPr>
              <a:t>-</a:t>
            </a:r>
            <a:r>
              <a:rPr lang="fi-FI" b="1" dirty="0" err="1">
                <a:solidFill>
                  <a:schemeClr val="accent1"/>
                </a:solidFill>
              </a:rPr>
              <a:t>ed</a:t>
            </a:r>
            <a:endParaRPr lang="fi-FI" b="1" dirty="0">
              <a:solidFill>
                <a:schemeClr val="accent1"/>
              </a:solidFill>
            </a:endParaRPr>
          </a:p>
          <a:p>
            <a:pPr marL="177800" indent="0">
              <a:buNone/>
            </a:pPr>
            <a:endParaRPr lang="fi-FI" b="1" dirty="0">
              <a:solidFill>
                <a:schemeClr val="accent1"/>
              </a:solidFill>
            </a:endParaRPr>
          </a:p>
          <a:p>
            <a:pPr mar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  <a:p>
            <a:pPr marL="177800" lvl="0" indent="0">
              <a:buNone/>
            </a:pPr>
            <a:endParaRPr lang="fi-FI" dirty="0">
              <a:solidFill>
                <a:schemeClr val="accent1"/>
              </a:solidFill>
            </a:endParaRPr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/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  <a:p>
            <a:pPr marL="0" lvl="0" indent="0">
              <a:spcBef>
                <a:spcPts val="555"/>
              </a:spcBef>
              <a:buSzPct val="25000"/>
              <a:buNone/>
            </a:pPr>
            <a:r>
              <a:rPr lang="fi-FI" dirty="0" smtClean="0"/>
              <a:t>	</a:t>
            </a:r>
            <a:endParaRPr lang="fi-FI" dirty="0"/>
          </a:p>
          <a:p>
            <a:pPr marL="0" lvl="0" indent="0">
              <a:spcBef>
                <a:spcPts val="555"/>
              </a:spcBef>
              <a:buSzPct val="25000"/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9877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494703" y="488887"/>
            <a:ext cx="8229600" cy="597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lang="fi-FI" sz="40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9855" y="1086850"/>
            <a:ext cx="8579295" cy="48974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8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Se oli oikea päätös.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It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2. Äitini ja minä olimme puutarhassa.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mother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and 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garden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3. Toivotimme vieraat lämpimästi tervetulleiksi.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welcomed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guests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warmly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4. Opiskelijat toistivat kysymyksensä.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repeated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question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(s).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5. Lumiukkoni ei sulanut auringonpaisteessa.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snowman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melt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sunlight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67964" y="863873"/>
            <a:ext cx="8579295" cy="53285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6. Valehtelit, kun sanoit ostaneesi kissan.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lied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bough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cat 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7. Klikkasin nappia, mutta mitään ei tapahtunut.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clicked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button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nothing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happened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8. En koskaan halunnut tämän loppuvan.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9. Söitkö eilen herkullisen päivällisen?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10. Etkö sanonut, ettet pitänyt etanoista?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snails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9092" y="473813"/>
            <a:ext cx="8229600" cy="1143000"/>
          </a:xfrm>
        </p:spPr>
        <p:txBody>
          <a:bodyPr/>
          <a:lstStyle/>
          <a:p>
            <a:pPr lvl="0"/>
            <a:r>
              <a:rPr lang="fi-FI" sz="4000" b="1" dirty="0" smtClean="0">
                <a:solidFill>
                  <a:schemeClr val="accent1"/>
                </a:solidFill>
              </a:rPr>
              <a:t/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Imperfekti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Mitä eroa muodoilla on?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endParaRPr lang="fi-FI" sz="4000" dirty="0">
              <a:solidFill>
                <a:schemeClr val="accent1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16813"/>
            <a:ext cx="4038599" cy="4525963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Yleisimperfekti	</a:t>
            </a:r>
          </a:p>
          <a:p>
            <a:pPr marL="177800" indent="0">
              <a:buNone/>
            </a:pPr>
            <a:r>
              <a:rPr lang="fi-FI" dirty="0"/>
              <a:t>I </a:t>
            </a:r>
            <a:r>
              <a:rPr lang="fi-FI" b="1" dirty="0" err="1"/>
              <a:t>had</a:t>
            </a:r>
            <a:r>
              <a:rPr lang="fi-FI" b="1" dirty="0"/>
              <a:t> breakfast </a:t>
            </a:r>
            <a:r>
              <a:rPr lang="fi-FI" dirty="0"/>
              <a:t>at a café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morning</a:t>
            </a:r>
            <a:r>
              <a:rPr lang="fi-FI" dirty="0" smtClean="0"/>
              <a:t>.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/>
              <a:t>set</a:t>
            </a:r>
            <a:r>
              <a:rPr lang="fi-FI" dirty="0"/>
              <a:t> at </a:t>
            </a:r>
            <a:r>
              <a:rPr lang="fi-FI" dirty="0" err="1"/>
              <a:t>eight</a:t>
            </a:r>
            <a:r>
              <a:rPr lang="fi-FI" dirty="0"/>
              <a:t> </a:t>
            </a:r>
            <a:r>
              <a:rPr lang="fi-FI" dirty="0" err="1"/>
              <a:t>yesterday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 smtClean="0"/>
              <a:t>.</a:t>
            </a:r>
          </a:p>
          <a:p>
            <a:pPr marL="177800" lvl="0" indent="0">
              <a:spcBef>
                <a:spcPts val="1800"/>
              </a:spcBef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did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quickly</a:t>
            </a:r>
            <a:r>
              <a:rPr lang="fi-FI" dirty="0"/>
              <a:t>.</a:t>
            </a:r>
          </a:p>
          <a:p>
            <a:pPr marL="177800" indent="0">
              <a:buNone/>
            </a:pP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idx="2"/>
          </p:nvPr>
        </p:nvSpPr>
        <p:spPr>
          <a:xfrm>
            <a:off x="4572000" y="1616813"/>
            <a:ext cx="4096692" cy="4708526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Kestoimperfekti</a:t>
            </a:r>
          </a:p>
          <a:p>
            <a:pPr marL="0" indent="0">
              <a:spcBef>
                <a:spcPts val="544"/>
              </a:spcBef>
              <a:buSzPct val="25000"/>
              <a:buNone/>
            </a:pPr>
            <a:r>
              <a:rPr lang="fi-FI" dirty="0" smtClean="0"/>
              <a:t>I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having</a:t>
            </a:r>
            <a:r>
              <a:rPr lang="fi-FI" b="1" dirty="0"/>
              <a:t> breakfast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called</a:t>
            </a:r>
            <a:r>
              <a:rPr lang="fi-FI" dirty="0"/>
              <a:t>.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setting</a:t>
            </a:r>
            <a:r>
              <a:rPr lang="fi-FI" b="1" dirty="0"/>
              <a:t> </a:t>
            </a:r>
            <a:r>
              <a:rPr lang="fi-FI" dirty="0"/>
              <a:t>as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drove</a:t>
            </a:r>
            <a:r>
              <a:rPr lang="fi-FI" dirty="0"/>
              <a:t> home!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at </a:t>
            </a:r>
            <a:r>
              <a:rPr lang="fi-FI" dirty="0" err="1"/>
              <a:t>six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. </a:t>
            </a:r>
          </a:p>
          <a:p>
            <a:pPr marL="177800" indent="0">
              <a:buNone/>
            </a:pPr>
            <a:endParaRPr lang="fi-FI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2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Imperfekti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69592"/>
            <a:ext cx="8229600" cy="3890684"/>
          </a:xfrm>
        </p:spPr>
        <p:txBody>
          <a:bodyPr/>
          <a:lstStyle/>
          <a:p>
            <a:pPr marL="203200" indent="0">
              <a:buNone/>
            </a:pPr>
            <a:r>
              <a:rPr lang="fi-FI" sz="2800" b="1" dirty="0">
                <a:solidFill>
                  <a:schemeClr val="tx1"/>
                </a:solidFill>
              </a:rPr>
              <a:t>Yleisimperfekt</a:t>
            </a:r>
            <a:r>
              <a:rPr lang="fi-FI" sz="2800" dirty="0">
                <a:solidFill>
                  <a:schemeClr val="tx1"/>
                </a:solidFill>
              </a:rPr>
              <a:t>i kertoo, mitä </a:t>
            </a:r>
            <a:r>
              <a:rPr lang="fi-FI" sz="2800" dirty="0" err="1">
                <a:solidFill>
                  <a:schemeClr val="tx1"/>
                </a:solidFill>
              </a:rPr>
              <a:t>tietyllä</a:t>
            </a:r>
            <a:r>
              <a:rPr lang="fi-FI" sz="2800" dirty="0">
                <a:solidFill>
                  <a:schemeClr val="tx1"/>
                </a:solidFill>
              </a:rPr>
              <a:t> hetkellä tapahtui.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breakfast </a:t>
            </a:r>
            <a:r>
              <a:rPr lang="fi-FI" sz="2800" dirty="0" smtClean="0"/>
              <a:t>at a café </a:t>
            </a:r>
            <a:r>
              <a:rPr lang="fi-FI" sz="2800" dirty="0" err="1" smtClean="0"/>
              <a:t>this</a:t>
            </a:r>
            <a:r>
              <a:rPr lang="fi-FI" sz="2800" dirty="0" smtClean="0"/>
              <a:t> </a:t>
            </a:r>
            <a:r>
              <a:rPr lang="fi-FI" sz="2800" dirty="0" err="1" smtClean="0"/>
              <a:t>morning</a:t>
            </a:r>
            <a:r>
              <a:rPr lang="fi-FI" sz="2800" dirty="0" smtClean="0"/>
              <a:t>.</a:t>
            </a:r>
          </a:p>
          <a:p>
            <a:pPr marL="203200" lvl="0" indent="0">
              <a:buNone/>
            </a:pPr>
            <a:endParaRPr lang="fi-FI" sz="2800" dirty="0"/>
          </a:p>
          <a:p>
            <a:pPr marL="203200" lvl="0" indent="0">
              <a:buNone/>
            </a:pPr>
            <a:r>
              <a:rPr lang="fi-FI" sz="2800" b="1" dirty="0" smtClean="0">
                <a:solidFill>
                  <a:schemeClr val="tx1"/>
                </a:solidFill>
              </a:rPr>
              <a:t>Kestoimperfekti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kertoo pidempikestoisesta tapahtumasta. Se on usein taustakuvausta jollekin lyhytkestoisemmalle </a:t>
            </a:r>
            <a:r>
              <a:rPr lang="fi-FI" sz="2800" dirty="0" smtClean="0">
                <a:solidFill>
                  <a:schemeClr val="tx1"/>
                </a:solidFill>
              </a:rPr>
              <a:t>tapahtumalle.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/>
              <a:t>was</a:t>
            </a:r>
            <a:r>
              <a:rPr lang="fi-FI" sz="2800" b="1" dirty="0"/>
              <a:t> </a:t>
            </a:r>
            <a:r>
              <a:rPr lang="fi-FI" sz="2800" b="1" dirty="0" err="1"/>
              <a:t>having</a:t>
            </a:r>
            <a:r>
              <a:rPr lang="fi-FI" sz="2800" b="1" dirty="0"/>
              <a:t> breakfast </a:t>
            </a:r>
            <a:r>
              <a:rPr lang="fi-FI" sz="2800" dirty="0" err="1"/>
              <a:t>when</a:t>
            </a:r>
            <a:r>
              <a:rPr lang="fi-FI" sz="2800" dirty="0"/>
              <a:t> </a:t>
            </a:r>
            <a:r>
              <a:rPr lang="fi-FI" sz="2800" dirty="0" err="1"/>
              <a:t>you</a:t>
            </a:r>
            <a:r>
              <a:rPr lang="fi-FI" sz="2800" dirty="0"/>
              <a:t> </a:t>
            </a:r>
            <a:r>
              <a:rPr lang="fi-FI" sz="2800" b="1" dirty="0" err="1"/>
              <a:t>called</a:t>
            </a:r>
            <a:r>
              <a:rPr lang="fi-FI" sz="2800" dirty="0"/>
              <a:t>.</a:t>
            </a:r>
          </a:p>
          <a:p>
            <a:pPr marL="0" lvl="0" indent="0">
              <a:spcBef>
                <a:spcPts val="562"/>
              </a:spcBef>
              <a:buSzPct val="25000"/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203200" indent="0">
              <a:buNone/>
            </a:pPr>
            <a:endParaRPr lang="fi-FI" dirty="0"/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69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95536" y="37819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</a:t>
            </a:r>
            <a:b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Yhdistä lause ja…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179511" y="2060848"/>
            <a:ext cx="4248472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grandmother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in,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Mozart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35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Ouch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nail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3"/>
          </p:nvPr>
        </p:nvSpPr>
        <p:spPr>
          <a:xfrm>
            <a:off x="4867825" y="1412775"/>
            <a:ext cx="3610743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… perustelu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 txBox="1">
            <a:spLocks noGrp="1"/>
          </p:cNvSpPr>
          <p:nvPr>
            <p:ph type="body" idx="4"/>
          </p:nvPr>
        </p:nvSpPr>
        <p:spPr>
          <a:xfrm>
            <a:off x="4788022" y="2132856"/>
            <a:ext cx="4355977" cy="4095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tapahtumaketjun kuvaus menneisyydessä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b.toistuvat</a:t>
            </a: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tavat menneisyydessä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tapahtuma </a:t>
            </a:r>
            <a:r>
              <a:rPr lang="fi-FI" sz="2400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tiettynä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tarkkana ajankohtana menneisyydessä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mennyt tapahtuma, joka ei voi olla kestoltaan pitkä</a:t>
            </a:r>
          </a:p>
          <a:p>
            <a:pPr marL="0" marR="0" lvl="0" indent="0" algn="l" rtl="0">
              <a:spcBef>
                <a:spcPts val="48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varmasti menneisyydessä päättyneet tapahtumat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20923" y="4217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95536" y="1412775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Yhdistä lause ja…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179511" y="1988840"/>
            <a:ext cx="4248472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grandmother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in,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down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Mozart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35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Ouch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I </a:t>
            </a:r>
            <a:r>
              <a:rPr lang="fi-FI" sz="24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nail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3"/>
          </p:nvPr>
        </p:nvSpPr>
        <p:spPr>
          <a:xfrm>
            <a:off x="5076057" y="1421086"/>
            <a:ext cx="3610743" cy="63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…perustelu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body" idx="4"/>
          </p:nvPr>
        </p:nvSpPr>
        <p:spPr>
          <a:xfrm>
            <a:off x="4895527" y="2006718"/>
            <a:ext cx="4402381" cy="4095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tapahtuma </a:t>
            </a:r>
            <a:r>
              <a:rPr lang="fi-FI" sz="24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tiettynä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tarkkana ajankohtana menneisyydessä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tapahtumaketjun kuvaus menneisyydessä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varmasti menneisyydessä päättyneet tapahtumat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1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toistuvat tavat </a:t>
            </a: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menneisyydessä</a:t>
            </a:r>
            <a:endParaRPr lang="fi-FI" sz="2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mennyt tapahtuma, joka ei voi olla kestoltaan pitkä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65909" y="4488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32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328246" y="1515122"/>
            <a:ext cx="8883008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/>
              <a:t>Yleisimperfekti </a:t>
            </a:r>
            <a:r>
              <a:rPr lang="fi-FI" dirty="0" smtClean="0"/>
              <a:t>muodostetaan </a:t>
            </a:r>
            <a:r>
              <a:rPr lang="fi-FI" dirty="0" smtClean="0">
                <a:solidFill>
                  <a:schemeClr val="tx1"/>
                </a:solidFill>
              </a:rPr>
              <a:t>lisäämällä </a:t>
            </a:r>
            <a:r>
              <a:rPr lang="fi-FI" dirty="0">
                <a:solidFill>
                  <a:schemeClr val="tx1"/>
                </a:solidFill>
              </a:rPr>
              <a:t>pääverbiin 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 smtClean="0">
                <a:solidFill>
                  <a:schemeClr val="tx1"/>
                </a:solidFill>
              </a:rPr>
              <a:t>pääte </a:t>
            </a:r>
            <a:r>
              <a:rPr lang="fi-FI" b="1" dirty="0">
                <a:solidFill>
                  <a:schemeClr val="tx1"/>
                </a:solidFill>
              </a:rPr>
              <a:t>-</a:t>
            </a:r>
            <a:r>
              <a:rPr lang="fi-FI" b="1" dirty="0" smtClean="0">
                <a:solidFill>
                  <a:schemeClr val="tx1"/>
                </a:solidFill>
              </a:rPr>
              <a:t>ed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1" i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1" i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dance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danc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walk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walk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play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play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exercise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exercis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None/>
            </a:pPr>
            <a:endParaRPr lang="fi-FI" b="1" i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444"/>
              </a:spcBef>
              <a:buSzPct val="25000"/>
              <a:buNone/>
            </a:pPr>
            <a:r>
              <a:rPr lang="fi-FI" i="0" u="none" strike="noStrike" cap="none" dirty="0" smtClean="0">
                <a:solidFill>
                  <a:schemeClr val="dk1"/>
                </a:solidFill>
                <a:sym typeface="Calibri"/>
              </a:rPr>
              <a:t>Epäsäännölliset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imperfektimuodot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opiskeltava ulkoa.</a:t>
            </a:r>
            <a:r>
              <a:rPr lang="fi-FI" sz="28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2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wrote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2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sang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000000"/>
              </a:buClr>
              <a:buSzPct val="25000"/>
              <a:buNone/>
            </a:pPr>
            <a:r>
              <a:rPr lang="fi-FI" sz="22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cut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dirty="0" err="1" smtClean="0">
                <a:solidFill>
                  <a:srgbClr val="000000"/>
                </a:solidFill>
              </a:rPr>
              <a:t>cut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000000"/>
              </a:buClr>
              <a:buSzPct val="25000"/>
              <a:buNone/>
            </a:pPr>
            <a:r>
              <a:rPr lang="fi-FI" sz="22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lay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44"/>
              </a:spcBef>
              <a:buClr>
                <a:schemeClr val="dk1"/>
              </a:buClr>
              <a:buSzPct val="100909"/>
              <a:buFont typeface="Noto Sans Symbols"/>
              <a:buNone/>
            </a:pPr>
            <a:endParaRPr sz="222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1726" y="387849"/>
            <a:ext cx="8229600" cy="1143000"/>
          </a:xfrm>
        </p:spPr>
        <p:txBody>
          <a:bodyPr/>
          <a:lstStyle/>
          <a:p>
            <a:r>
              <a:rPr lang="fi-FI" sz="3200" dirty="0" smtClean="0"/>
              <a:t>Yleisimperfekti</a:t>
            </a:r>
            <a:br>
              <a:rPr lang="fi-FI" sz="3200" dirty="0" smtClean="0"/>
            </a:br>
            <a:r>
              <a:rPr lang="fi-FI" sz="3200" dirty="0" smtClean="0"/>
              <a:t>Muodostus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6337" y="1600200"/>
            <a:ext cx="8700379" cy="4525963"/>
          </a:xfrm>
        </p:spPr>
        <p:txBody>
          <a:bodyPr/>
          <a:lstStyle/>
          <a:p>
            <a:pPr marL="20320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Yleisimperfektin </a:t>
            </a:r>
            <a:r>
              <a:rPr lang="fi-FI" sz="2800" dirty="0">
                <a:solidFill>
                  <a:schemeClr val="tx1"/>
                </a:solidFill>
              </a:rPr>
              <a:t>kieltomuoto </a:t>
            </a:r>
            <a:r>
              <a:rPr lang="fi-FI" sz="2800" dirty="0" smtClean="0">
                <a:solidFill>
                  <a:schemeClr val="tx1"/>
                </a:solidFill>
              </a:rPr>
              <a:t>muodostetaan</a:t>
            </a:r>
          </a:p>
          <a:p>
            <a:pPr marL="203200" indent="0">
              <a:buNone/>
            </a:pPr>
            <a:r>
              <a:rPr lang="fi-FI" sz="2800" b="1" dirty="0" err="1" smtClean="0">
                <a:solidFill>
                  <a:schemeClr val="tx1"/>
                </a:solidFill>
              </a:rPr>
              <a:t>did</a:t>
            </a:r>
            <a:r>
              <a:rPr lang="fi-FI" sz="2800" b="1" dirty="0" smtClean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didn’t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 apuverbillä ja </a:t>
            </a:r>
            <a:r>
              <a:rPr lang="fi-FI" sz="2800" b="1" dirty="0">
                <a:solidFill>
                  <a:schemeClr val="tx1"/>
                </a:solidFill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</a:rPr>
              <a:t>perusmuodolla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pPr marL="203200" lv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tx1"/>
                </a:solidFill>
              </a:rPr>
              <a:t>I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 </a:t>
            </a:r>
            <a:r>
              <a:rPr lang="fi-FI" sz="2200" dirty="0" err="1" smtClean="0">
                <a:solidFill>
                  <a:schemeClr val="tx1"/>
                </a:solidFill>
              </a:rPr>
              <a:t>mistake</a:t>
            </a:r>
            <a:r>
              <a:rPr lang="fi-FI" sz="2200" dirty="0" smtClean="0">
                <a:solidFill>
                  <a:schemeClr val="tx1"/>
                </a:solidFill>
              </a:rPr>
              <a:t>.		</a:t>
            </a:r>
            <a:r>
              <a:rPr lang="fi-FI" sz="2200" dirty="0" err="1" smtClean="0">
                <a:solidFill>
                  <a:schemeClr val="tx1"/>
                </a:solidFill>
              </a:rPr>
              <a:t>We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any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speeches</a:t>
            </a:r>
            <a:r>
              <a:rPr lang="fi-FI" sz="2200" dirty="0">
                <a:solidFill>
                  <a:schemeClr val="tx1"/>
                </a:solidFill>
              </a:rPr>
              <a:t>.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err="1" smtClean="0">
                <a:solidFill>
                  <a:schemeClr val="tx1"/>
                </a:solidFill>
              </a:rPr>
              <a:t>You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your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smtClean="0">
                <a:solidFill>
                  <a:schemeClr val="tx1"/>
                </a:solidFill>
              </a:rPr>
              <a:t>bed.		</a:t>
            </a:r>
            <a:r>
              <a:rPr lang="fi-FI" sz="2200" dirty="0" err="1" smtClean="0">
                <a:solidFill>
                  <a:schemeClr val="tx1"/>
                </a:solidFill>
              </a:rPr>
              <a:t>You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us </a:t>
            </a:r>
            <a:r>
              <a:rPr lang="fi-FI" sz="2200" dirty="0" err="1">
                <a:solidFill>
                  <a:schemeClr val="tx1"/>
                </a:solidFill>
              </a:rPr>
              <a:t>coffee</a:t>
            </a:r>
            <a:r>
              <a:rPr lang="fi-FI" sz="2200" dirty="0">
                <a:solidFill>
                  <a:schemeClr val="tx1"/>
                </a:solidFill>
              </a:rPr>
              <a:t>.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tx1"/>
                </a:solidFill>
              </a:rPr>
              <a:t>He/</a:t>
            </a:r>
            <a:r>
              <a:rPr lang="fi-FI" sz="2200" dirty="0" err="1" smtClean="0">
                <a:solidFill>
                  <a:schemeClr val="tx1"/>
                </a:solidFill>
              </a:rPr>
              <a:t>She</a:t>
            </a:r>
            <a:r>
              <a:rPr lang="fi-FI" sz="2200" dirty="0" smtClean="0">
                <a:solidFill>
                  <a:schemeClr val="tx1"/>
                </a:solidFill>
              </a:rPr>
              <a:t>/It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 sound</a:t>
            </a:r>
            <a:r>
              <a:rPr lang="fi-FI" sz="2200" dirty="0" smtClean="0">
                <a:solidFill>
                  <a:schemeClr val="tx1"/>
                </a:solidFill>
              </a:rPr>
              <a:t>.	</a:t>
            </a:r>
            <a:r>
              <a:rPr lang="fi-FI" sz="2200" dirty="0" err="1">
                <a:solidFill>
                  <a:schemeClr val="tx1"/>
                </a:solidFill>
              </a:rPr>
              <a:t>The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police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an </a:t>
            </a:r>
            <a:r>
              <a:rPr lang="fi-FI" sz="2200" dirty="0" err="1" smtClean="0">
                <a:solidFill>
                  <a:schemeClr val="tx1"/>
                </a:solidFill>
              </a:rPr>
              <a:t>arrest</a:t>
            </a:r>
            <a:r>
              <a:rPr lang="fi-FI" sz="2200" dirty="0">
                <a:solidFill>
                  <a:schemeClr val="tx1"/>
                </a:solidFill>
              </a:rPr>
              <a:t>. 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endParaRPr lang="fi-FI" sz="22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dirty="0" smtClean="0">
                <a:solidFill>
                  <a:schemeClr val="tx1"/>
                </a:solidFill>
              </a:rPr>
              <a:t>Lyhennetty </a:t>
            </a:r>
            <a:r>
              <a:rPr lang="fi-FI" sz="2800" dirty="0">
                <a:solidFill>
                  <a:schemeClr val="tx1"/>
                </a:solidFill>
              </a:rPr>
              <a:t>muoto </a:t>
            </a:r>
            <a:r>
              <a:rPr lang="fi-FI" sz="2800" b="1" dirty="0" err="1">
                <a:solidFill>
                  <a:schemeClr val="tx1"/>
                </a:solidFill>
              </a:rPr>
              <a:t>didn’t</a:t>
            </a:r>
            <a:r>
              <a:rPr lang="fi-FI" sz="2800" dirty="0">
                <a:solidFill>
                  <a:schemeClr val="tx1"/>
                </a:solidFill>
              </a:rPr>
              <a:t> on hyvin yleinen.</a:t>
            </a:r>
          </a:p>
          <a:p>
            <a:pPr marL="20320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4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32493"/>
            <a:ext cx="8229600" cy="1143000"/>
          </a:xfrm>
        </p:spPr>
        <p:txBody>
          <a:bodyPr/>
          <a:lstStyle/>
          <a:p>
            <a:r>
              <a:rPr lang="fi-FI" sz="3200" dirty="0" smtClean="0"/>
              <a:t>Yleisimperfekti</a:t>
            </a:r>
            <a:br>
              <a:rPr lang="fi-FI" sz="3200" dirty="0" smtClean="0"/>
            </a:br>
            <a:r>
              <a:rPr lang="fi-FI" sz="3200" dirty="0" smtClean="0"/>
              <a:t>Muodostus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36156"/>
            <a:ext cx="8229600" cy="4865468"/>
          </a:xfrm>
        </p:spPr>
        <p:txBody>
          <a:bodyPr/>
          <a:lstStyle/>
          <a:p>
            <a:pPr marL="20320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Yleisimperfektin kysymys muodostetaan </a:t>
            </a:r>
          </a:p>
          <a:p>
            <a:pPr marL="203200" indent="0">
              <a:buNone/>
            </a:pPr>
            <a:r>
              <a:rPr lang="fi-FI" sz="2800" b="1" dirty="0" err="1" smtClean="0">
                <a:solidFill>
                  <a:schemeClr val="tx1"/>
                </a:solidFill>
              </a:rPr>
              <a:t>did</a:t>
            </a:r>
            <a:r>
              <a:rPr lang="fi-FI" sz="2800" b="1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+</a:t>
            </a:r>
            <a:r>
              <a:rPr lang="fi-FI" sz="2800" b="1" dirty="0">
                <a:solidFill>
                  <a:schemeClr val="tx1"/>
                </a:solidFill>
              </a:rPr>
              <a:t> SUBJEKTI </a:t>
            </a:r>
            <a:r>
              <a:rPr lang="fi-FI" sz="2800" dirty="0">
                <a:solidFill>
                  <a:schemeClr val="tx1"/>
                </a:solidFill>
              </a:rPr>
              <a:t>+</a:t>
            </a:r>
            <a:r>
              <a:rPr lang="fi-FI" sz="2800" b="1" dirty="0">
                <a:solidFill>
                  <a:schemeClr val="tx1"/>
                </a:solidFill>
              </a:rPr>
              <a:t> pääverbin perusmuoto</a:t>
            </a:r>
          </a:p>
          <a:p>
            <a:pPr marL="203200" lv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>
                <a:solidFill>
                  <a:schemeClr val="dk1"/>
                </a:solidFill>
              </a:rPr>
              <a:t>I </a:t>
            </a:r>
            <a:r>
              <a:rPr lang="fi-FI" sz="2200" b="1" i="0" dirty="0" err="1">
                <a:solidFill>
                  <a:schemeClr val="dk1"/>
                </a:solidFill>
              </a:rPr>
              <a:t>hear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 smtClean="0">
                <a:solidFill>
                  <a:schemeClr val="dk1"/>
                </a:solidFill>
              </a:rPr>
              <a:t>correctly</a:t>
            </a:r>
            <a:r>
              <a:rPr lang="fi-FI" sz="2200" i="0" dirty="0" smtClean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we</a:t>
            </a:r>
            <a:r>
              <a:rPr lang="fi-FI" sz="2200" i="0" dirty="0"/>
              <a:t> </a:t>
            </a:r>
            <a:r>
              <a:rPr lang="fi-FI" sz="2200" b="1" i="0" dirty="0" err="1"/>
              <a:t>get</a:t>
            </a:r>
            <a:r>
              <a:rPr lang="fi-FI" sz="2200" i="0" dirty="0"/>
              <a:t> </a:t>
            </a:r>
            <a:r>
              <a:rPr lang="fi-FI" sz="2200" i="0" dirty="0" err="1"/>
              <a:t>much</a:t>
            </a:r>
            <a:r>
              <a:rPr lang="fi-FI" sz="2200" i="0" dirty="0"/>
              <a:t> </a:t>
            </a:r>
            <a:r>
              <a:rPr lang="fi-FI" sz="2200" i="0" dirty="0" err="1"/>
              <a:t>done</a:t>
            </a:r>
            <a:r>
              <a:rPr lang="fi-FI" sz="2200" i="0" dirty="0"/>
              <a:t>?</a:t>
            </a: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you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b="1" i="0" dirty="0" err="1">
                <a:solidFill>
                  <a:schemeClr val="dk1"/>
                </a:solidFill>
              </a:rPr>
              <a:t>say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something</a:t>
            </a:r>
            <a:r>
              <a:rPr lang="fi-FI" sz="2200" i="0" dirty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you</a:t>
            </a:r>
            <a:r>
              <a:rPr lang="fi-FI" sz="2200" i="0" dirty="0"/>
              <a:t> </a:t>
            </a:r>
            <a:r>
              <a:rPr lang="fi-FI" sz="2200" b="1" i="0" dirty="0" err="1"/>
              <a:t>stay</a:t>
            </a:r>
            <a:r>
              <a:rPr lang="fi-FI" sz="2200" i="0" dirty="0"/>
              <a:t> </a:t>
            </a:r>
            <a:r>
              <a:rPr lang="fi-FI" sz="2200" i="0" dirty="0" err="1"/>
              <a:t>up</a:t>
            </a:r>
            <a:r>
              <a:rPr lang="fi-FI" sz="2200" i="0" dirty="0"/>
              <a:t> </a:t>
            </a:r>
            <a:r>
              <a:rPr lang="fi-FI" sz="2200" i="0" dirty="0" err="1"/>
              <a:t>late</a:t>
            </a:r>
            <a:r>
              <a:rPr lang="fi-FI" sz="2200" i="0" dirty="0"/>
              <a:t>? </a:t>
            </a: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>
                <a:solidFill>
                  <a:schemeClr val="dk1"/>
                </a:solidFill>
              </a:rPr>
              <a:t>he/</a:t>
            </a:r>
            <a:r>
              <a:rPr lang="fi-FI" sz="2200" i="0" dirty="0" err="1">
                <a:solidFill>
                  <a:schemeClr val="dk1"/>
                </a:solidFill>
              </a:rPr>
              <a:t>she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b="1" i="0" dirty="0" err="1">
                <a:solidFill>
                  <a:schemeClr val="dk1"/>
                </a:solidFill>
              </a:rPr>
              <a:t>do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well</a:t>
            </a:r>
            <a:r>
              <a:rPr lang="fi-FI" sz="2200" i="0" dirty="0" smtClean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they</a:t>
            </a:r>
            <a:r>
              <a:rPr lang="fi-FI" sz="2200" i="0" dirty="0"/>
              <a:t> </a:t>
            </a:r>
            <a:r>
              <a:rPr lang="fi-FI" sz="2200" b="1" i="0" dirty="0" err="1"/>
              <a:t>answer</a:t>
            </a:r>
            <a:r>
              <a:rPr lang="fi-FI" sz="2200" i="0" dirty="0"/>
              <a:t> </a:t>
            </a:r>
            <a:r>
              <a:rPr lang="fi-FI" sz="2200" i="0" dirty="0" err="1"/>
              <a:t>your</a:t>
            </a:r>
            <a:r>
              <a:rPr lang="fi-FI" sz="2200" i="0" dirty="0"/>
              <a:t> </a:t>
            </a:r>
            <a:r>
              <a:rPr lang="fi-FI" sz="2200" i="0" dirty="0" err="1"/>
              <a:t>questions</a:t>
            </a:r>
            <a:r>
              <a:rPr lang="fi-FI" sz="2200" i="0" dirty="0"/>
              <a:t>?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dk1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Kysymyksen </a:t>
            </a:r>
            <a:r>
              <a:rPr lang="fi-FI" sz="2800" dirty="0">
                <a:solidFill>
                  <a:schemeClr val="dk1"/>
                </a:solidFill>
              </a:rPr>
              <a:t>alussa voi olla myös </a:t>
            </a:r>
            <a:r>
              <a:rPr lang="fi-FI" sz="2800" dirty="0" smtClean="0">
                <a:solidFill>
                  <a:schemeClr val="dk1"/>
                </a:solidFill>
              </a:rPr>
              <a:t>kysymyssana:</a:t>
            </a:r>
          </a:p>
          <a:p>
            <a:pPr marL="0" lvl="0" indent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200" b="1" dirty="0" err="1" smtClean="0">
                <a:solidFill>
                  <a:schemeClr val="tx1"/>
                </a:solidFill>
              </a:rPr>
              <a:t>When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did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they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answer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your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questions</a:t>
            </a:r>
            <a:r>
              <a:rPr lang="fi-FI" sz="2200" dirty="0">
                <a:solidFill>
                  <a:schemeClr val="tx1"/>
                </a:solidFill>
              </a:rPr>
              <a:t>?</a:t>
            </a:r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145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6" y="346646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 </a:t>
            </a:r>
            <a:br>
              <a:rPr lang="fi-FI" sz="3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BE-verbi</a:t>
            </a:r>
            <a:endParaRPr lang="fi-FI" sz="32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8" name="Shape 148"/>
          <p:cNvGraphicFramePr/>
          <p:nvPr>
            <p:extLst>
              <p:ext uri="{D42A27DB-BD31-4B8C-83A1-F6EECF244321}">
                <p14:modId xmlns:p14="http://schemas.microsoft.com/office/powerpoint/2010/main" val="2565796434"/>
              </p:ext>
            </p:extLst>
          </p:nvPr>
        </p:nvGraphicFramePr>
        <p:xfrm>
          <a:off x="251519" y="1484782"/>
          <a:ext cx="8640975" cy="4274275"/>
        </p:xfrm>
        <a:graphic>
          <a:graphicData uri="http://schemas.openxmlformats.org/drawingml/2006/table">
            <a:tbl>
              <a:tblPr firstRow="1" bandRow="1">
                <a:noFill/>
                <a:tableStyleId>{8BFDFEA1-893F-4A09-AC25-3E77E50D5F28}</a:tableStyleId>
              </a:tblPr>
              <a:tblGrid>
                <a:gridCol w="2880325"/>
                <a:gridCol w="2880325"/>
                <a:gridCol w="2880325"/>
              </a:tblGrid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I </a:t>
                      </a:r>
                      <a:r>
                        <a:rPr lang="fi-FI" sz="2000" i="0" u="none" strike="noStrike" cap="none" dirty="0" err="1"/>
                        <a:t>was</a:t>
                      </a:r>
                      <a:endParaRPr lang="fi-FI" sz="20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I </a:t>
                      </a:r>
                      <a:r>
                        <a:rPr lang="fi-FI" sz="2000" b="1" i="0" u="none" strike="noStrike" cap="none"/>
                        <a:t>wasn’t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I …?</a:t>
                      </a:r>
                    </a:p>
                  </a:txBody>
                  <a:tcPr marL="91450" marR="91450" marT="45725" marB="45725" anchor="ctr"/>
                </a:tc>
              </a:tr>
              <a:tr h="65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were</a:t>
                      </a:r>
                      <a:endParaRPr lang="fi-FI" sz="2000" b="1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weren’t</a:t>
                      </a:r>
                      <a:endParaRPr lang="fi-FI" sz="2000" b="1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</a:tr>
              <a:tr h="788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</a:t>
                      </a:r>
                      <a:r>
                        <a:rPr lang="fi-FI" sz="2000" i="0" u="none" strike="noStrike" cap="none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i="0" u="none" strike="noStrike" cap="none" dirty="0"/>
                        <a:t> 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…?</a:t>
                      </a:r>
                    </a:p>
                  </a:txBody>
                  <a:tcPr marL="91450" marR="91450" marT="45725" marB="45725" anchor="ctr"/>
                </a:tc>
              </a:tr>
              <a:tr h="59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we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</a:t>
                      </a:r>
                      <a:r>
                        <a:rPr lang="fi-FI" sz="2000" i="0" u="none" strike="noStrike" cap="none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they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363</Words>
  <Application>Microsoft Office PowerPoint</Application>
  <PresentationFormat>Näytössä katseltava diaesitys (4:3)</PresentationFormat>
  <Paragraphs>163</Paragraphs>
  <Slides>14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Office-teema</vt:lpstr>
      <vt:lpstr>PowerPoint-esitys</vt:lpstr>
      <vt:lpstr> Imperfekti Mitä eroa muodoilla on? </vt:lpstr>
      <vt:lpstr>Imperfekti</vt:lpstr>
      <vt:lpstr>Yleisimperfekti Käyttö</vt:lpstr>
      <vt:lpstr>Yleisimperfekti Käyttö</vt:lpstr>
      <vt:lpstr>Yleisimperfekti  Muodostus</vt:lpstr>
      <vt:lpstr>Yleisimperfekti Muodostus</vt:lpstr>
      <vt:lpstr>Yleisimperfekti Muodostus</vt:lpstr>
      <vt:lpstr>Yleisimperfekti  BE-verbi</vt:lpstr>
      <vt:lpstr>Yleisimperfekti Oikeinkirjoituksesta muistettavaa</vt:lpstr>
      <vt:lpstr>Yleisimperfekti Oikeinkirjoituksesta muistettavaa</vt:lpstr>
      <vt:lpstr>Yleisimperfekti Oikeinkirjoituksesta muistettavaa</vt:lpstr>
      <vt:lpstr>Activate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Karapalo Elina</cp:lastModifiedBy>
  <cp:revision>26</cp:revision>
  <dcterms:modified xsi:type="dcterms:W3CDTF">2016-09-06T11:52:45Z</dcterms:modified>
</cp:coreProperties>
</file>