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7"/>
  </p:notesMasterIdLst>
  <p:sldIdLst>
    <p:sldId id="256" r:id="rId2"/>
    <p:sldId id="281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embeddedFontLst>
    <p:embeddedFont>
      <p:font typeface="Merriweather Sans" panose="020B0604020202020204" charset="0"/>
      <p:regular r:id="rId28"/>
      <p:bold r:id="rId29"/>
      <p:italic r:id="rId30"/>
      <p:boldItalic r:id="rId31"/>
    </p:embeddedFont>
    <p:embeddedFont>
      <p:font typeface="Verdana" panose="020B0604030504040204" pitchFamily="3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132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620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1200" b="0" i="0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1</a:t>
            </a:fld>
            <a:endParaRPr lang="fi-FI" sz="1200" b="0" i="0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yhjä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Pystysuora otsikko ja teksti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 rot="5400000">
            <a:off x="4552949" y="2190750"/>
            <a:ext cx="5867400" cy="194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 rot="5400000">
            <a:off x="590549" y="323850"/>
            <a:ext cx="5867400" cy="567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15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1714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fi-FI" alt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fi-FI" altLang="fi-FI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BA3BFF8E-E236-44A1-91A8-D890B755231E}" type="slidenum">
              <a:rPr lang="fi-FI" altLang="fi-FI" smtClean="0"/>
              <a:pPr/>
              <a:t>‹#›</a:t>
            </a:fld>
            <a:endParaRPr lang="fi-FI" altLang="fi-FI" dirty="0"/>
          </a:p>
        </p:txBody>
      </p:sp>
    </p:spTree>
    <p:extLst>
      <p:ext uri="{BB962C8B-B14F-4D97-AF65-F5344CB8AC3E}">
        <p14:creationId xmlns:p14="http://schemas.microsoft.com/office/powerpoint/2010/main" val="17334428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Otsikko, sisältö ja 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fi-FI" altLang="fi-FI" dirty="0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fi-FI" altLang="fi-FI" dirty="0"/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4B380B7C-37A2-4AE2-A633-3F04E4C4A8CC}" type="slidenum">
              <a:rPr lang="fi-FI" altLang="fi-FI" smtClean="0"/>
              <a:pPr/>
              <a:t>‹#›</a:t>
            </a:fld>
            <a:endParaRPr lang="fi-FI" altLang="fi-FI" dirty="0"/>
          </a:p>
        </p:txBody>
      </p:sp>
    </p:spTree>
    <p:extLst>
      <p:ext uri="{BB962C8B-B14F-4D97-AF65-F5344CB8AC3E}">
        <p14:creationId xmlns:p14="http://schemas.microsoft.com/office/powerpoint/2010/main" val="22208891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Otsikko ja neljä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fi-FI" altLang="fi-FI" dirty="0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fi-FI" altLang="fi-FI" dirty="0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214144AA-6509-4100-99DB-744FFE8594E7}" type="slidenum">
              <a:rPr lang="fi-FI" altLang="fi-FI" smtClean="0"/>
              <a:pPr/>
              <a:t>‹#›</a:t>
            </a:fld>
            <a:endParaRPr lang="fi-FI" altLang="fi-FI" dirty="0"/>
          </a:p>
        </p:txBody>
      </p:sp>
    </p:spTree>
    <p:extLst>
      <p:ext uri="{BB962C8B-B14F-4D97-AF65-F5344CB8AC3E}">
        <p14:creationId xmlns:p14="http://schemas.microsoft.com/office/powerpoint/2010/main" val="32680794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Otsikko, sisältö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fi-FI" altLang="fi-FI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fi-FI" alt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B27EBE1-7107-400E-85EA-F7F5D8A2F938}" type="slidenum">
              <a:rPr lang="fi-FI" altLang="fi-FI" smtClean="0"/>
              <a:pPr/>
              <a:t>‹#›</a:t>
            </a:fld>
            <a:endParaRPr lang="fi-FI" altLang="fi-FI" dirty="0"/>
          </a:p>
        </p:txBody>
      </p:sp>
    </p:spTree>
    <p:extLst>
      <p:ext uri="{BB962C8B-B14F-4D97-AF65-F5344CB8AC3E}">
        <p14:creationId xmlns:p14="http://schemas.microsoft.com/office/powerpoint/2010/main" val="2989830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Otsikko, teksti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fi-FI" altLang="fi-FI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fi-FI" alt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FF165373-447E-46FC-9A31-003AF3D770E0}" type="slidenum">
              <a:rPr lang="fi-FI" altLang="fi-FI" smtClean="0"/>
              <a:pPr/>
              <a:t>‹#›</a:t>
            </a:fld>
            <a:endParaRPr lang="fi-FI" altLang="fi-FI" dirty="0"/>
          </a:p>
        </p:txBody>
      </p:sp>
    </p:spTree>
    <p:extLst>
      <p:ext uri="{BB962C8B-B14F-4D97-AF65-F5344CB8AC3E}">
        <p14:creationId xmlns:p14="http://schemas.microsoft.com/office/powerpoint/2010/main" val="458463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Otsikkodia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Osan ylätunnist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40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Kaksi sisältökohdetta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685800" y="1600200"/>
            <a:ext cx="3809999" cy="449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3809999" cy="449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Vertailu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158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158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Vain otsikko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Otsikollinen sisältö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3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Otsikollinen kuva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3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Otsikko ja pystysuora teksti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 rot="5400000">
            <a:off x="2324099" y="-38100"/>
            <a:ext cx="4495800" cy="777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15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1714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 10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685800" y="1600200"/>
            <a:ext cx="7772400" cy="449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15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1714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/>
          <p:nvPr/>
        </p:nvSpPr>
        <p:spPr>
          <a:xfrm>
            <a:off x="228600" y="6453335"/>
            <a:ext cx="3429000" cy="2746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fi-FI" sz="12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Forum IV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  <p:sldLayoutId id="2147483661" r:id="rId12"/>
    <p:sldLayoutId id="2147483662" r:id="rId13"/>
    <p:sldLayoutId id="2147483663" r:id="rId14"/>
    <p:sldLayoutId id="2147483664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Shape 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Shape 89"/>
          <p:cNvSpPr txBox="1"/>
          <p:nvPr/>
        </p:nvSpPr>
        <p:spPr>
          <a:xfrm>
            <a:off x="4267200" y="1981200"/>
            <a:ext cx="2607353" cy="120032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Verdana"/>
              <a:buNone/>
            </a:pPr>
            <a:r>
              <a:rPr lang="fi-FI" sz="2400" b="0" i="0" u="none" strike="noStrike" cap="non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Luku </a:t>
            </a:r>
            <a:r>
              <a:rPr lang="fi-FI" sz="24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7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</a:pPr>
            <a:endParaRPr sz="2400" b="0" i="0" u="none" strike="noStrike" cap="none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Verdana"/>
              <a:buNone/>
            </a:pPr>
            <a:r>
              <a:rPr lang="fi-FI" sz="2400" b="1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Renessanssi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Verdana"/>
              <a:buNone/>
            </a:pPr>
            <a:endParaRPr sz="2400" b="1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2" name="Picture 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-26988"/>
            <a:ext cx="9756775" cy="687070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</p:pic>
      <p:pic>
        <p:nvPicPr>
          <p:cNvPr id="10246" name="Picture 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635" y="1600200"/>
            <a:ext cx="695730" cy="2185988"/>
          </a:xfrm>
          <a:solidFill>
            <a:schemeClr val="accent1"/>
          </a:solidFill>
          <a:ln/>
        </p:spPr>
      </p:pic>
      <p:pic>
        <p:nvPicPr>
          <p:cNvPr id="10249" name="Picture 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6150" y="0"/>
            <a:ext cx="1738313" cy="6308725"/>
          </a:xfrm>
          <a:solidFill>
            <a:schemeClr val="accent1"/>
          </a:solidFill>
          <a:ln/>
        </p:spPr>
      </p:pic>
      <p:pic>
        <p:nvPicPr>
          <p:cNvPr id="10252" name="Picture 1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8950" y="0"/>
            <a:ext cx="2376488" cy="6308725"/>
          </a:xfrm>
          <a:solidFill>
            <a:schemeClr val="accent1"/>
          </a:solidFill>
          <a:ln/>
        </p:spPr>
      </p:pic>
      <p:pic>
        <p:nvPicPr>
          <p:cNvPr id="10255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5" y="0"/>
            <a:ext cx="3887788" cy="62960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</p:pic>
      <p:pic>
        <p:nvPicPr>
          <p:cNvPr id="10256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00" y="0"/>
            <a:ext cx="4211638" cy="63436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</p:pic>
      <p:pic>
        <p:nvPicPr>
          <p:cNvPr id="10257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0"/>
            <a:ext cx="2433638" cy="508476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</p:pic>
      <p:pic>
        <p:nvPicPr>
          <p:cNvPr id="10258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84350" cy="486886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</p:pic>
      <p:sp>
        <p:nvSpPr>
          <p:cNvPr id="10259" name="Rectangle 19"/>
          <p:cNvSpPr>
            <a:spLocks noChangeArrowheads="1"/>
          </p:cNvSpPr>
          <p:nvPr/>
        </p:nvSpPr>
        <p:spPr bwMode="auto">
          <a:xfrm>
            <a:off x="1692275" y="6426200"/>
            <a:ext cx="5219699" cy="36933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fi-FI" altLang="fi-FI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Henkilöiden paikat on mietitty tarkasti.</a:t>
            </a:r>
          </a:p>
        </p:txBody>
      </p:sp>
      <p:sp>
        <p:nvSpPr>
          <p:cNvPr id="10260" name="Rectangle 20"/>
          <p:cNvSpPr>
            <a:spLocks noChangeArrowheads="1"/>
          </p:cNvSpPr>
          <p:nvPr/>
        </p:nvSpPr>
        <p:spPr bwMode="auto">
          <a:xfrm>
            <a:off x="1331913" y="4581525"/>
            <a:ext cx="5160387" cy="40011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fi-FI" altLang="fi-FI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Maalauksessa Platonin ”puolella” ovat:</a:t>
            </a:r>
          </a:p>
        </p:txBody>
      </p:sp>
      <p:sp>
        <p:nvSpPr>
          <p:cNvPr id="10261" name="Rectangle 21"/>
          <p:cNvSpPr>
            <a:spLocks noChangeArrowheads="1"/>
          </p:cNvSpPr>
          <p:nvPr/>
        </p:nvSpPr>
        <p:spPr bwMode="auto">
          <a:xfrm>
            <a:off x="1979613" y="4005263"/>
            <a:ext cx="3825086" cy="40011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fi-FI" altLang="fi-FI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Sokrates (Platonin opettaja)</a:t>
            </a:r>
          </a:p>
        </p:txBody>
      </p:sp>
      <p:sp>
        <p:nvSpPr>
          <p:cNvPr id="10262" name="Rectangle 22"/>
          <p:cNvSpPr>
            <a:spLocks noChangeArrowheads="1"/>
          </p:cNvSpPr>
          <p:nvPr/>
        </p:nvSpPr>
        <p:spPr bwMode="auto">
          <a:xfrm>
            <a:off x="1763713" y="3429000"/>
            <a:ext cx="3768980" cy="40011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fi-FI" altLang="fi-FI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Sokrateen oppilas </a:t>
            </a:r>
            <a:r>
              <a:rPr lang="fi-FI" altLang="fi-FI" sz="20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Ksenofon</a:t>
            </a:r>
            <a:endParaRPr lang="fi-FI" altLang="fi-FI" sz="2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263" name="Rectangle 23"/>
          <p:cNvSpPr>
            <a:spLocks noChangeArrowheads="1"/>
          </p:cNvSpPr>
          <p:nvPr/>
        </p:nvSpPr>
        <p:spPr bwMode="auto">
          <a:xfrm>
            <a:off x="2916238" y="2924175"/>
            <a:ext cx="2095445" cy="40011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fi-FI" altLang="fi-FI" sz="20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esisokraatikot</a:t>
            </a:r>
            <a:r>
              <a:rPr lang="fi-FI" altLang="fi-FI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</p:txBody>
      </p:sp>
      <p:sp>
        <p:nvSpPr>
          <p:cNvPr id="10264" name="Rectangle 24"/>
          <p:cNvSpPr>
            <a:spLocks noChangeArrowheads="1"/>
          </p:cNvSpPr>
          <p:nvPr/>
        </p:nvSpPr>
        <p:spPr bwMode="auto">
          <a:xfrm>
            <a:off x="3059113" y="2420938"/>
            <a:ext cx="1841500" cy="36933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fi-FI" altLang="fi-FI" sz="20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Parmenides</a:t>
            </a:r>
            <a:endParaRPr lang="fi-FI" altLang="fi-FI" sz="2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265" name="Rectangle 25"/>
          <p:cNvSpPr>
            <a:spLocks noChangeArrowheads="1"/>
          </p:cNvSpPr>
          <p:nvPr/>
        </p:nvSpPr>
        <p:spPr bwMode="auto">
          <a:xfrm>
            <a:off x="3059113" y="1989138"/>
            <a:ext cx="1763712" cy="40011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r>
              <a:rPr lang="fi-FI" altLang="fi-FI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Pythagoras</a:t>
            </a:r>
          </a:p>
        </p:txBody>
      </p:sp>
      <p:sp>
        <p:nvSpPr>
          <p:cNvPr id="10266" name="Rectangle 26"/>
          <p:cNvSpPr>
            <a:spLocks noChangeArrowheads="1"/>
          </p:cNvSpPr>
          <p:nvPr/>
        </p:nvSpPr>
        <p:spPr bwMode="auto">
          <a:xfrm>
            <a:off x="3132138" y="1484313"/>
            <a:ext cx="1820862" cy="36933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fi-FI" altLang="fi-FI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Herakleitos</a:t>
            </a:r>
          </a:p>
        </p:txBody>
      </p:sp>
      <p:sp>
        <p:nvSpPr>
          <p:cNvPr id="10267" name="Rectangle 27"/>
          <p:cNvSpPr>
            <a:spLocks noChangeArrowheads="1"/>
          </p:cNvSpPr>
          <p:nvPr/>
        </p:nvSpPr>
        <p:spPr bwMode="auto">
          <a:xfrm>
            <a:off x="2916238" y="0"/>
            <a:ext cx="3073400" cy="70788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r>
              <a:rPr lang="fi-FI" altLang="fi-FI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elämänfilosofiset ajattelijat: Epikuros</a:t>
            </a:r>
          </a:p>
        </p:txBody>
      </p:sp>
      <p:sp>
        <p:nvSpPr>
          <p:cNvPr id="10268" name="Rectangle 28"/>
          <p:cNvSpPr>
            <a:spLocks noChangeArrowheads="1"/>
          </p:cNvSpPr>
          <p:nvPr/>
        </p:nvSpPr>
        <p:spPr bwMode="auto">
          <a:xfrm>
            <a:off x="3563938" y="908050"/>
            <a:ext cx="992579" cy="36933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fi-FI" altLang="fi-FI" sz="20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Zenon</a:t>
            </a:r>
            <a:endParaRPr lang="fi-FI" altLang="fi-FI" sz="2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547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0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0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0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10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10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20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0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0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 nodeType="clickPar">
                      <p:stCondLst>
                        <p:cond delay="indefinite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0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0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20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10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0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 nodeType="clickPar">
                      <p:stCondLst>
                        <p:cond delay="indefinite"/>
                      </p:stCondLst>
                      <p:childTnLst>
                        <p:par>
                          <p:cTn id="1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10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0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20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10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10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 nodeType="clickPar">
                      <p:stCondLst>
                        <p:cond delay="indefinite"/>
                      </p:stCondLst>
                      <p:childTnLst>
                        <p:par>
                          <p:cTn id="1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3" dur="500"/>
                                        <p:tgtEl>
                                          <p:spTgt spid="10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10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0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9" grpId="0" animBg="1"/>
      <p:bldP spid="10259" grpId="1" animBg="1"/>
      <p:bldP spid="10260" grpId="0" animBg="1"/>
      <p:bldP spid="10260" grpId="1" animBg="1"/>
      <p:bldP spid="10261" grpId="0" animBg="1"/>
      <p:bldP spid="10261" grpId="1" animBg="1"/>
      <p:bldP spid="10262" grpId="0" animBg="1"/>
      <p:bldP spid="10262" grpId="1" animBg="1"/>
      <p:bldP spid="10263" grpId="0" animBg="1"/>
      <p:bldP spid="10263" grpId="1" animBg="1"/>
      <p:bldP spid="10264" grpId="0" animBg="1"/>
      <p:bldP spid="10264" grpId="1" animBg="1"/>
      <p:bldP spid="10265" grpId="0" animBg="1"/>
      <p:bldP spid="10265" grpId="1" animBg="1"/>
      <p:bldP spid="10266" grpId="0" animBg="1"/>
      <p:bldP spid="10266" grpId="1" animBg="1"/>
      <p:bldP spid="10267" grpId="0" animBg="1"/>
      <p:bldP spid="10267" grpId="1" animBg="1"/>
      <p:bldP spid="10268" grpId="0" animBg="1"/>
      <p:bldP spid="1026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81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-26988"/>
            <a:ext cx="9756775" cy="687070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</p:pic>
      <p:pic>
        <p:nvPicPr>
          <p:cNvPr id="11273" name="Picture 9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698" y="1600200"/>
            <a:ext cx="667603" cy="4525963"/>
          </a:xfrm>
          <a:solidFill>
            <a:schemeClr val="accent1"/>
          </a:solidFill>
          <a:ln/>
        </p:spPr>
      </p:pic>
      <p:pic>
        <p:nvPicPr>
          <p:cNvPr id="11276" name="Picture 1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9550" y="0"/>
            <a:ext cx="5530850" cy="6237288"/>
          </a:xfrm>
          <a:solidFill>
            <a:schemeClr val="accent1"/>
          </a:solidFill>
          <a:ln/>
        </p:spPr>
      </p:pic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1258888" y="6215063"/>
            <a:ext cx="5464958" cy="40011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fi-FI" altLang="fi-FI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Aristoteleen puolella maalauksessa ovat:</a:t>
            </a: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1692275" y="6215063"/>
            <a:ext cx="4679486" cy="40011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fi-FI" altLang="fi-FI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luonnontieteilijät ja matemaatikot:</a:t>
            </a: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3492500" y="6235700"/>
            <a:ext cx="1580882" cy="40011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fi-FI" altLang="fi-FI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Ptolemaios</a:t>
            </a:r>
          </a:p>
        </p:txBody>
      </p:sp>
      <p:sp>
        <p:nvSpPr>
          <p:cNvPr id="11279" name="Rectangle 15"/>
          <p:cNvSpPr>
            <a:spLocks noChangeArrowheads="1"/>
          </p:cNvSpPr>
          <p:nvPr/>
        </p:nvSpPr>
        <p:spPr bwMode="auto">
          <a:xfrm>
            <a:off x="3419475" y="6215063"/>
            <a:ext cx="1399742" cy="40011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fi-FI" altLang="fi-FI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Eukleides</a:t>
            </a:r>
          </a:p>
        </p:txBody>
      </p:sp>
    </p:spTree>
    <p:extLst>
      <p:ext uri="{BB962C8B-B14F-4D97-AF65-F5344CB8AC3E}">
        <p14:creationId xmlns:p14="http://schemas.microsoft.com/office/powerpoint/2010/main" val="3389310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0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0" grpId="0" animBg="1"/>
      <p:bldP spid="11270" grpId="1" animBg="1"/>
      <p:bldP spid="11271" grpId="0" animBg="1"/>
      <p:bldP spid="11271" grpId="1" animBg="1"/>
      <p:bldP spid="11272" grpId="0" animBg="1"/>
      <p:bldP spid="11272" grpId="1" animBg="1"/>
      <p:bldP spid="11279" grpId="0" animBg="1"/>
      <p:bldP spid="1127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4114800" cy="720725"/>
          </a:xfrm>
        </p:spPr>
        <p:txBody>
          <a:bodyPr/>
          <a:lstStyle/>
          <a:p>
            <a:r>
              <a:rPr lang="fi-FI" altLang="fi-FI"/>
              <a:t>Sokrates</a:t>
            </a:r>
          </a:p>
        </p:txBody>
      </p:sp>
      <p:pic>
        <p:nvPicPr>
          <p:cNvPr id="12295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0038" y="1444626"/>
            <a:ext cx="4451350" cy="4681537"/>
          </a:xfrm>
          <a:noFill/>
          <a:ln/>
        </p:spPr>
      </p:pic>
      <p:sp>
        <p:nvSpPr>
          <p:cNvPr id="12294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583113" y="404813"/>
            <a:ext cx="4643437" cy="5721350"/>
          </a:xfrm>
        </p:spPr>
        <p:txBody>
          <a:bodyPr/>
          <a:lstStyle/>
          <a:p>
            <a:r>
              <a:rPr lang="fi-FI" altLang="fi-FI" dirty="0"/>
              <a:t>Sokrates (469</a:t>
            </a:r>
            <a:r>
              <a:rPr lang="fi-FI" altLang="fi-FI" dirty="0">
                <a:cs typeface="Verdana" panose="020B0604030504040204" pitchFamily="34" charset="0"/>
              </a:rPr>
              <a:t>–</a:t>
            </a:r>
            <a:r>
              <a:rPr lang="fi-FI" altLang="fi-FI" dirty="0"/>
              <a:t>399 eaa.) oli antiikin filosofian ”isä”.</a:t>
            </a:r>
          </a:p>
          <a:p>
            <a:r>
              <a:rPr lang="fi-FI" altLang="fi-FI" dirty="0"/>
              <a:t>Häntä syytettiin väärien jumalien pilkkaamisesta ja nuorison villitsemisestä.</a:t>
            </a:r>
          </a:p>
          <a:p>
            <a:r>
              <a:rPr lang="fi-FI" altLang="fi-FI" dirty="0"/>
              <a:t>Hänet tuomittiin kuolemaan.</a:t>
            </a:r>
          </a:p>
          <a:p>
            <a:r>
              <a:rPr lang="fi-FI" altLang="fi-FI" dirty="0" err="1"/>
              <a:t>Sokraattinen</a:t>
            </a:r>
            <a:r>
              <a:rPr lang="fi-FI" altLang="fi-FI" dirty="0"/>
              <a:t> metodi: pyrkiä tietoon keskustelemalla ja kyselemällä paljastamatta omaa kantaansa asiaan.</a:t>
            </a:r>
          </a:p>
          <a:p>
            <a:r>
              <a:rPr lang="fi-FI" altLang="fi-FI" dirty="0"/>
              <a:t>”Tunne itsesi”: itsetutkiskelu johtaa onneen ja hyvään elämään.</a:t>
            </a:r>
          </a:p>
        </p:txBody>
      </p:sp>
    </p:spTree>
    <p:extLst>
      <p:ext uri="{BB962C8B-B14F-4D97-AF65-F5344CB8AC3E}">
        <p14:creationId xmlns:p14="http://schemas.microsoft.com/office/powerpoint/2010/main" val="370932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2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2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2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2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Grp="1" noChangeArrowheads="1"/>
          </p:cNvSpPr>
          <p:nvPr>
            <p:ph type="title"/>
          </p:nvPr>
        </p:nvSpPr>
        <p:spPr>
          <a:xfrm>
            <a:off x="-1260475" y="476250"/>
            <a:ext cx="9144000" cy="635000"/>
          </a:xfrm>
        </p:spPr>
        <p:txBody>
          <a:bodyPr>
            <a:normAutofit fontScale="90000"/>
          </a:bodyPr>
          <a:lstStyle/>
          <a:p>
            <a:r>
              <a:rPr lang="fi-FI" altLang="fi-FI" sz="3100" dirty="0" err="1"/>
              <a:t>Diogenes</a:t>
            </a:r>
            <a:r>
              <a:rPr lang="fi-FI" altLang="fi-FI" sz="3100" dirty="0"/>
              <a:t> </a:t>
            </a:r>
            <a:r>
              <a:rPr lang="fi-FI" altLang="fi-FI" sz="3100" dirty="0" err="1"/>
              <a:t>Sinopelainen</a:t>
            </a:r>
            <a:r>
              <a:rPr lang="fi-FI" altLang="fi-FI" sz="3100" dirty="0"/>
              <a:t> </a:t>
            </a:r>
            <a:r>
              <a:rPr lang="fi-FI" altLang="fi-FI" sz="2000" dirty="0"/>
              <a:t/>
            </a:r>
            <a:br>
              <a:rPr lang="fi-FI" altLang="fi-FI" sz="2000" dirty="0"/>
            </a:br>
            <a:endParaRPr lang="fi-FI" altLang="fi-FI" sz="2000" b="1" dirty="0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981075"/>
            <a:ext cx="5025439" cy="5688013"/>
          </a:xfrm>
        </p:spPr>
        <p:txBody>
          <a:bodyPr/>
          <a:lstStyle/>
          <a:p>
            <a:r>
              <a:rPr lang="fi-FI" altLang="fi-FI" dirty="0" err="1"/>
              <a:t>Diogenes</a:t>
            </a:r>
            <a:r>
              <a:rPr lang="fi-FI" altLang="fi-FI" dirty="0"/>
              <a:t> (n. 412</a:t>
            </a:r>
            <a:r>
              <a:rPr lang="fi-FI" altLang="fi-FI" dirty="0">
                <a:cs typeface="Verdana" panose="020B0604030504040204" pitchFamily="34" charset="0"/>
              </a:rPr>
              <a:t>–</a:t>
            </a:r>
            <a:r>
              <a:rPr lang="fi-FI" altLang="fi-FI" dirty="0"/>
              <a:t>323 eaa.) oli antiikin aikana suosittu ateenalainen filosofi.</a:t>
            </a:r>
          </a:p>
          <a:p>
            <a:r>
              <a:rPr lang="fi-FI" altLang="fi-FI" dirty="0"/>
              <a:t>Hän tavoitteli mielentasapainoa turvautumalla askeettisiin tekoihin (asui mm. tynnyrissä).</a:t>
            </a:r>
          </a:p>
          <a:p>
            <a:r>
              <a:rPr lang="fi-FI" altLang="fi-FI" dirty="0"/>
              <a:t>Kuuluisin antiikin ajan kyynikoista.</a:t>
            </a:r>
          </a:p>
          <a:p>
            <a:r>
              <a:rPr lang="fi-FI" altLang="fi-FI" dirty="0"/>
              <a:t>Rafael kuvannut hahmoon Michelangelon piirteitä.</a:t>
            </a:r>
          </a:p>
        </p:txBody>
      </p:sp>
      <p:pic>
        <p:nvPicPr>
          <p:cNvPr id="13319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5439" y="1111250"/>
            <a:ext cx="3851275" cy="4752975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40480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3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3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707188" cy="1143000"/>
          </a:xfrm>
        </p:spPr>
        <p:txBody>
          <a:bodyPr/>
          <a:lstStyle/>
          <a:p>
            <a:r>
              <a:rPr lang="fi-FI" altLang="fi-FI" dirty="0" err="1"/>
              <a:t>Ksenofon</a:t>
            </a:r>
            <a:endParaRPr lang="fi-FI" altLang="fi-FI" dirty="0"/>
          </a:p>
        </p:txBody>
      </p:sp>
      <p:sp>
        <p:nvSpPr>
          <p:cNvPr id="14344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250826" y="1600200"/>
            <a:ext cx="6473532" cy="4525963"/>
          </a:xfrm>
        </p:spPr>
        <p:txBody>
          <a:bodyPr/>
          <a:lstStyle/>
          <a:p>
            <a:r>
              <a:rPr lang="fi-FI" altLang="fi-FI" dirty="0" err="1"/>
              <a:t>Ksenofon</a:t>
            </a:r>
            <a:r>
              <a:rPr lang="fi-FI" altLang="fi-FI" dirty="0"/>
              <a:t> (n. 434–n. 355 eaa.) oli Sokrateen oppilas.</a:t>
            </a:r>
          </a:p>
          <a:p>
            <a:r>
              <a:rPr lang="fi-FI" altLang="fi-FI" dirty="0"/>
              <a:t>Hänen tunnetuin teoksensa on Sokrateen puolustuspuhe (Apologia).</a:t>
            </a:r>
          </a:p>
          <a:p>
            <a:r>
              <a:rPr lang="fi-FI" altLang="fi-FI" dirty="0"/>
              <a:t>Hän keskustelee maalauksessa Sokrateen kanssa.</a:t>
            </a:r>
          </a:p>
          <a:p>
            <a:r>
              <a:rPr lang="fi-FI" altLang="fi-FI" dirty="0"/>
              <a:t>Hän oli myös sotapäällikkö ja historiankirjoittaja.</a:t>
            </a:r>
          </a:p>
        </p:txBody>
      </p:sp>
      <p:pic>
        <p:nvPicPr>
          <p:cNvPr id="14348" name="Picture 1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39989" y="418880"/>
            <a:ext cx="1528762" cy="5832475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171162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4356100" cy="1143000"/>
          </a:xfrm>
        </p:spPr>
        <p:txBody>
          <a:bodyPr/>
          <a:lstStyle/>
          <a:p>
            <a:r>
              <a:rPr lang="fi-FI" altLang="fi-FI" dirty="0"/>
              <a:t>Herakleitos</a:t>
            </a: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39150" y="1417638"/>
            <a:ext cx="4427538" cy="4713288"/>
          </a:xfrm>
        </p:spPr>
        <p:txBody>
          <a:bodyPr/>
          <a:lstStyle/>
          <a:p>
            <a:r>
              <a:rPr lang="fi-FI" altLang="fi-FI" dirty="0"/>
              <a:t>Herakleitos (n. 550/540</a:t>
            </a:r>
            <a:r>
              <a:rPr lang="fi-FI" altLang="fi-FI" dirty="0">
                <a:cs typeface="Verdana" panose="020B0604030504040204" pitchFamily="34" charset="0"/>
              </a:rPr>
              <a:t>–</a:t>
            </a:r>
            <a:r>
              <a:rPr lang="fi-FI" altLang="fi-FI" dirty="0"/>
              <a:t>460 eaa.) </a:t>
            </a:r>
          </a:p>
          <a:p>
            <a:r>
              <a:rPr lang="fi-FI" altLang="fi-FI" dirty="0"/>
              <a:t>todellisuus koostuu vastakohtapareista (kuuma</a:t>
            </a:r>
            <a:r>
              <a:rPr lang="fi-FI" altLang="fi-FI" dirty="0">
                <a:cs typeface="Verdana" panose="020B0604030504040204" pitchFamily="34" charset="0"/>
              </a:rPr>
              <a:t>–</a:t>
            </a:r>
            <a:r>
              <a:rPr lang="fi-FI" altLang="fi-FI" dirty="0"/>
              <a:t>kylmä)</a:t>
            </a:r>
          </a:p>
          <a:p>
            <a:r>
              <a:rPr lang="fi-FI" altLang="fi-FI" dirty="0"/>
              <a:t>maailma muuttuu koko ajan</a:t>
            </a:r>
          </a:p>
          <a:p>
            <a:r>
              <a:rPr lang="fi-FI" altLang="fi-FI" dirty="0"/>
              <a:t>kirjoituksista säilynyt vain fragmentteja</a:t>
            </a:r>
          </a:p>
        </p:txBody>
      </p:sp>
      <p:pic>
        <p:nvPicPr>
          <p:cNvPr id="15367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64050" y="333375"/>
            <a:ext cx="4679950" cy="5832475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106138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475163" cy="993775"/>
          </a:xfrm>
        </p:spPr>
        <p:txBody>
          <a:bodyPr/>
          <a:lstStyle/>
          <a:p>
            <a:r>
              <a:rPr lang="fi-FI" altLang="fi-FI" dirty="0"/>
              <a:t>Pythagoras</a:t>
            </a: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8418" y="1125538"/>
            <a:ext cx="5292725" cy="5000625"/>
          </a:xfrm>
        </p:spPr>
        <p:txBody>
          <a:bodyPr/>
          <a:lstStyle/>
          <a:p>
            <a:r>
              <a:rPr lang="fi-FI" altLang="fi-FI" dirty="0"/>
              <a:t>Pythagoras (n. 580</a:t>
            </a:r>
            <a:r>
              <a:rPr lang="fi-FI" altLang="fi-FI" dirty="0">
                <a:cs typeface="Verdana" panose="020B0604030504040204" pitchFamily="34" charset="0"/>
              </a:rPr>
              <a:t>–</a:t>
            </a:r>
            <a:r>
              <a:rPr lang="fi-FI" altLang="fi-FI" dirty="0"/>
              <a:t>500 eaa.) oli tunnetuin </a:t>
            </a:r>
            <a:r>
              <a:rPr lang="fi-FI" altLang="fi-FI" dirty="0" err="1"/>
              <a:t>esisokraatikko</a:t>
            </a:r>
            <a:r>
              <a:rPr lang="fi-FI" altLang="fi-FI" dirty="0"/>
              <a:t>.</a:t>
            </a:r>
          </a:p>
          <a:p>
            <a:r>
              <a:rPr lang="fi-FI" altLang="fi-FI" dirty="0"/>
              <a:t>Hän oli matematiikan ”isä”: kaikki koostuu luvuista ja todellisuus voidaan selvittää matemaattisesti.</a:t>
            </a:r>
          </a:p>
          <a:p>
            <a:r>
              <a:rPr lang="fi-FI" altLang="fi-FI" dirty="0"/>
              <a:t>Hänellä on kädessään kirja, joka tuskin oli hänen kirjoittamansa, koska hänen ei tiedetä kirjoittaneen ylös pohdintojaan.</a:t>
            </a:r>
          </a:p>
        </p:txBody>
      </p:sp>
      <p:pic>
        <p:nvPicPr>
          <p:cNvPr id="16391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22276" y="375578"/>
            <a:ext cx="3754437" cy="5650649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1185716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3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6372225" cy="1143000"/>
          </a:xfrm>
        </p:spPr>
        <p:txBody>
          <a:bodyPr/>
          <a:lstStyle/>
          <a:p>
            <a:r>
              <a:rPr lang="fi-FI" altLang="fi-FI" dirty="0" err="1"/>
              <a:t>Parmenides</a:t>
            </a:r>
            <a:endParaRPr lang="fi-FI" altLang="fi-FI" dirty="0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6372225" cy="4525963"/>
          </a:xfrm>
        </p:spPr>
        <p:txBody>
          <a:bodyPr/>
          <a:lstStyle/>
          <a:p>
            <a:r>
              <a:rPr lang="fi-FI" altLang="fi-FI" dirty="0" err="1"/>
              <a:t>Parmenides</a:t>
            </a:r>
            <a:r>
              <a:rPr lang="fi-FI" altLang="fi-FI" dirty="0"/>
              <a:t> (n. 515</a:t>
            </a:r>
            <a:r>
              <a:rPr lang="fi-FI" altLang="fi-FI" dirty="0">
                <a:cs typeface="Verdana" panose="020B0604030504040204" pitchFamily="34" charset="0"/>
              </a:rPr>
              <a:t>–</a:t>
            </a:r>
            <a:r>
              <a:rPr lang="fi-FI" altLang="fi-FI" dirty="0"/>
              <a:t>n. 445 eaa.) </a:t>
            </a:r>
          </a:p>
          <a:p>
            <a:pPr>
              <a:buFontTx/>
              <a:buNone/>
            </a:pPr>
            <a:r>
              <a:rPr lang="fi-FI" altLang="fi-FI" dirty="0"/>
              <a:t>	oli yksi merkittävimmistä </a:t>
            </a:r>
            <a:r>
              <a:rPr lang="fi-FI" altLang="fi-FI" dirty="0" err="1"/>
              <a:t>esisokraatikoista</a:t>
            </a:r>
            <a:r>
              <a:rPr lang="fi-FI" altLang="fi-FI" dirty="0"/>
              <a:t>.</a:t>
            </a:r>
          </a:p>
          <a:p>
            <a:r>
              <a:rPr lang="fi-FI" altLang="fi-FI" dirty="0"/>
              <a:t>Hän oli ensimmäinen filosofi, joka erotti todellisen maailman ja sen miltä maailma näyttää.</a:t>
            </a:r>
          </a:p>
          <a:p>
            <a:r>
              <a:rPr lang="fi-FI" altLang="fi-FI" dirty="0"/>
              <a:t>Hän perusti niin sanotun elealaisen filosofikoulukunnan.</a:t>
            </a:r>
          </a:p>
        </p:txBody>
      </p:sp>
      <p:pic>
        <p:nvPicPr>
          <p:cNvPr id="17415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2225" y="485018"/>
            <a:ext cx="2281440" cy="5641145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405060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4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4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691063" cy="1143000"/>
          </a:xfrm>
        </p:spPr>
        <p:txBody>
          <a:bodyPr/>
          <a:lstStyle/>
          <a:p>
            <a:r>
              <a:rPr lang="fi-FI" altLang="fi-FI" dirty="0" err="1"/>
              <a:t>Zenon</a:t>
            </a:r>
            <a:endParaRPr lang="fi-FI" altLang="fi-FI" dirty="0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02456" y="1651855"/>
            <a:ext cx="4325816" cy="4525963"/>
          </a:xfrm>
        </p:spPr>
        <p:txBody>
          <a:bodyPr/>
          <a:lstStyle/>
          <a:p>
            <a:r>
              <a:rPr lang="fi-FI" altLang="fi-FI" dirty="0" err="1"/>
              <a:t>Zenon</a:t>
            </a:r>
            <a:r>
              <a:rPr lang="fi-FI" altLang="fi-FI" dirty="0"/>
              <a:t> (336</a:t>
            </a:r>
            <a:r>
              <a:rPr lang="fi-FI" altLang="fi-FI" dirty="0">
                <a:cs typeface="Verdana" panose="020B0604030504040204" pitchFamily="34" charset="0"/>
              </a:rPr>
              <a:t>–</a:t>
            </a:r>
            <a:r>
              <a:rPr lang="fi-FI" altLang="fi-FI" dirty="0"/>
              <a:t>264 eaa.)</a:t>
            </a:r>
          </a:p>
          <a:p>
            <a:r>
              <a:rPr lang="fi-FI" altLang="fi-FI" dirty="0"/>
              <a:t>Hän oli elealainen filosofi, joka on tunnettu liikettä koskevista paradokseista esim. </a:t>
            </a:r>
            <a:r>
              <a:rPr lang="fi-FI" altLang="fi-FI" dirty="0" err="1"/>
              <a:t>Akhilleus</a:t>
            </a:r>
            <a:r>
              <a:rPr lang="fi-FI" altLang="fi-FI" dirty="0"/>
              <a:t> ja kilpikonna. </a:t>
            </a:r>
          </a:p>
        </p:txBody>
      </p:sp>
      <p:pic>
        <p:nvPicPr>
          <p:cNvPr id="18441" name="Picture 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66653" y="345343"/>
            <a:ext cx="3811587" cy="5832475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174493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483225" cy="1143000"/>
          </a:xfrm>
        </p:spPr>
        <p:txBody>
          <a:bodyPr/>
          <a:lstStyle/>
          <a:p>
            <a:r>
              <a:rPr lang="fi-FI" altLang="fi-FI" dirty="0"/>
              <a:t>Epikuros</a:t>
            </a:r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600200"/>
            <a:ext cx="5761038" cy="4525963"/>
          </a:xfrm>
        </p:spPr>
        <p:txBody>
          <a:bodyPr/>
          <a:lstStyle/>
          <a:p>
            <a:r>
              <a:rPr lang="fi-FI" altLang="fi-FI" dirty="0"/>
              <a:t>Epikuros (341</a:t>
            </a:r>
            <a:r>
              <a:rPr lang="fi-FI" altLang="fi-FI" dirty="0">
                <a:cs typeface="Verdana" panose="020B0604030504040204" pitchFamily="34" charset="0"/>
              </a:rPr>
              <a:t>–</a:t>
            </a:r>
            <a:r>
              <a:rPr lang="fi-FI" altLang="fi-FI" dirty="0"/>
              <a:t>270 eaa.) oli epikurolaisuuden perustaja.</a:t>
            </a:r>
          </a:p>
          <a:p>
            <a:r>
              <a:rPr lang="fi-FI" altLang="fi-FI" dirty="0"/>
              <a:t>Epikurolaisuus korosti mielihyvää kestävien sekä järjellä saavutettujen nautintojen merkitystä.</a:t>
            </a:r>
          </a:p>
          <a:p>
            <a:r>
              <a:rPr lang="fi-FI" altLang="fi-FI" dirty="0"/>
              <a:t>Nautintojen tuli olla pitkäaikaisia ja niitä tuli punnita järjellä.</a:t>
            </a:r>
          </a:p>
        </p:txBody>
      </p:sp>
      <p:pic>
        <p:nvPicPr>
          <p:cNvPr id="19463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4888" y="358409"/>
            <a:ext cx="2687899" cy="5767754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274643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-26988"/>
            <a:ext cx="9756775" cy="6870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hape 94"/>
          <p:cNvSpPr txBox="1">
            <a:spLocks/>
          </p:cNvSpPr>
          <p:nvPr/>
        </p:nvSpPr>
        <p:spPr>
          <a:xfrm>
            <a:off x="2105000" y="270804"/>
            <a:ext cx="4899073" cy="5310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215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1714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indent="0" algn="ctr">
              <a:spcBef>
                <a:spcPts val="0"/>
              </a:spcBef>
              <a:buSzPct val="25000"/>
              <a:buFont typeface="Verdana"/>
              <a:buNone/>
            </a:pPr>
            <a:r>
              <a:rPr lang="fi-FI" sz="2800" b="1" dirty="0"/>
              <a:t>Ateenan koulu</a:t>
            </a:r>
          </a:p>
        </p:txBody>
      </p:sp>
    </p:spTree>
    <p:extLst>
      <p:ext uri="{BB962C8B-B14F-4D97-AF65-F5344CB8AC3E}">
        <p14:creationId xmlns:p14="http://schemas.microsoft.com/office/powerpoint/2010/main" val="20976007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Grp="1" noChangeArrowheads="1"/>
          </p:cNvSpPr>
          <p:nvPr>
            <p:ph type="title"/>
          </p:nvPr>
        </p:nvSpPr>
        <p:spPr>
          <a:xfrm>
            <a:off x="452438" y="457200"/>
            <a:ext cx="4043362" cy="1143000"/>
          </a:xfrm>
        </p:spPr>
        <p:txBody>
          <a:bodyPr/>
          <a:lstStyle/>
          <a:p>
            <a:r>
              <a:rPr lang="fi-FI" altLang="fi-FI" dirty="0" err="1"/>
              <a:t>Avarro</a:t>
            </a:r>
            <a:r>
              <a:rPr lang="en-US" altLang="fi-FI" dirty="0">
                <a:cs typeface="Verdana" panose="020B0604030504040204" pitchFamily="34" charset="0"/>
              </a:rPr>
              <a:t>ë</a:t>
            </a:r>
            <a:r>
              <a:rPr lang="fi-FI" altLang="fi-FI" dirty="0"/>
              <a:t>s</a:t>
            </a:r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199" y="1600200"/>
            <a:ext cx="4438357" cy="4525963"/>
          </a:xfrm>
        </p:spPr>
        <p:txBody>
          <a:bodyPr/>
          <a:lstStyle/>
          <a:p>
            <a:r>
              <a:rPr lang="fi-FI" altLang="fi-FI" dirty="0" err="1"/>
              <a:t>Avarro</a:t>
            </a:r>
            <a:r>
              <a:rPr lang="en-US" altLang="fi-FI" dirty="0" err="1">
                <a:cs typeface="Verdana" panose="020B0604030504040204" pitchFamily="34" charset="0"/>
              </a:rPr>
              <a:t>ës</a:t>
            </a:r>
            <a:r>
              <a:rPr lang="en-US" altLang="fi-FI" dirty="0">
                <a:cs typeface="Verdana" panose="020B0604030504040204" pitchFamily="34" charset="0"/>
              </a:rPr>
              <a:t> Ibn </a:t>
            </a:r>
            <a:r>
              <a:rPr lang="en-US" altLang="fi-FI" dirty="0" err="1">
                <a:cs typeface="Verdana" panose="020B0604030504040204" pitchFamily="34" charset="0"/>
              </a:rPr>
              <a:t>Rushd</a:t>
            </a:r>
            <a:r>
              <a:rPr lang="en-US" altLang="fi-FI" dirty="0">
                <a:cs typeface="Verdana" panose="020B0604030504040204" pitchFamily="34" charset="0"/>
              </a:rPr>
              <a:t> (1126–1198 </a:t>
            </a:r>
            <a:r>
              <a:rPr lang="en-US" altLang="fi-FI" dirty="0" err="1">
                <a:cs typeface="Verdana" panose="020B0604030504040204" pitchFamily="34" charset="0"/>
              </a:rPr>
              <a:t>jaa</a:t>
            </a:r>
            <a:r>
              <a:rPr lang="en-US" altLang="fi-FI" dirty="0">
                <a:cs typeface="Verdana" panose="020B0604030504040204" pitchFamily="34" charset="0"/>
              </a:rPr>
              <a:t>.) on </a:t>
            </a:r>
            <a:r>
              <a:rPr lang="en-US" altLang="fi-FI" dirty="0" err="1">
                <a:cs typeface="Verdana" panose="020B0604030504040204" pitchFamily="34" charset="0"/>
              </a:rPr>
              <a:t>tunnetuin</a:t>
            </a:r>
            <a:r>
              <a:rPr lang="en-US" altLang="fi-FI" dirty="0">
                <a:cs typeface="Verdana" panose="020B0604030504040204" pitchFamily="34" charset="0"/>
              </a:rPr>
              <a:t> </a:t>
            </a:r>
            <a:r>
              <a:rPr lang="en-US" altLang="fi-FI" dirty="0" err="1">
                <a:cs typeface="Verdana" panose="020B0604030504040204" pitchFamily="34" charset="0"/>
              </a:rPr>
              <a:t>islamilainen</a:t>
            </a:r>
            <a:r>
              <a:rPr lang="en-US" altLang="fi-FI" dirty="0">
                <a:cs typeface="Verdana" panose="020B0604030504040204" pitchFamily="34" charset="0"/>
              </a:rPr>
              <a:t> </a:t>
            </a:r>
            <a:r>
              <a:rPr lang="en-US" altLang="fi-FI" dirty="0" err="1">
                <a:cs typeface="Verdana" panose="020B0604030504040204" pitchFamily="34" charset="0"/>
              </a:rPr>
              <a:t>keskiajan</a:t>
            </a:r>
            <a:r>
              <a:rPr lang="en-US" altLang="fi-FI" dirty="0">
                <a:cs typeface="Verdana" panose="020B0604030504040204" pitchFamily="34" charset="0"/>
              </a:rPr>
              <a:t> </a:t>
            </a:r>
            <a:r>
              <a:rPr lang="en-US" altLang="fi-FI" dirty="0" err="1">
                <a:cs typeface="Verdana" panose="020B0604030504040204" pitchFamily="34" charset="0"/>
              </a:rPr>
              <a:t>filosofi</a:t>
            </a:r>
            <a:r>
              <a:rPr lang="en-US" altLang="fi-FI" dirty="0">
                <a:cs typeface="Verdana" panose="020B0604030504040204" pitchFamily="34" charset="0"/>
              </a:rPr>
              <a:t>.</a:t>
            </a:r>
          </a:p>
          <a:p>
            <a:r>
              <a:rPr lang="en-US" altLang="fi-FI" dirty="0" err="1">
                <a:cs typeface="Verdana" panose="020B0604030504040204" pitchFamily="34" charset="0"/>
              </a:rPr>
              <a:t>Hän</a:t>
            </a:r>
            <a:r>
              <a:rPr lang="en-US" altLang="fi-FI" dirty="0">
                <a:cs typeface="Verdana" panose="020B0604030504040204" pitchFamily="34" charset="0"/>
              </a:rPr>
              <a:t> </a:t>
            </a:r>
            <a:r>
              <a:rPr lang="en-US" altLang="fi-FI" dirty="0" err="1">
                <a:cs typeface="Verdana" panose="020B0604030504040204" pitchFamily="34" charset="0"/>
              </a:rPr>
              <a:t>kommentoi</a:t>
            </a:r>
            <a:r>
              <a:rPr lang="en-US" altLang="fi-FI" dirty="0">
                <a:cs typeface="Verdana" panose="020B0604030504040204" pitchFamily="34" charset="0"/>
              </a:rPr>
              <a:t> </a:t>
            </a:r>
            <a:r>
              <a:rPr lang="en-US" altLang="fi-FI" dirty="0" err="1">
                <a:cs typeface="Verdana" panose="020B0604030504040204" pitchFamily="34" charset="0"/>
              </a:rPr>
              <a:t>monia</a:t>
            </a:r>
            <a:r>
              <a:rPr lang="en-US" altLang="fi-FI" dirty="0">
                <a:cs typeface="Verdana" panose="020B0604030504040204" pitchFamily="34" charset="0"/>
              </a:rPr>
              <a:t> </a:t>
            </a:r>
            <a:r>
              <a:rPr lang="en-US" altLang="fi-FI" dirty="0" err="1">
                <a:cs typeface="Verdana" panose="020B0604030504040204" pitchFamily="34" charset="0"/>
              </a:rPr>
              <a:t>Platonin</a:t>
            </a:r>
            <a:r>
              <a:rPr lang="en-US" altLang="fi-FI" dirty="0">
                <a:cs typeface="Verdana" panose="020B0604030504040204" pitchFamily="34" charset="0"/>
              </a:rPr>
              <a:t> ja </a:t>
            </a:r>
            <a:r>
              <a:rPr lang="en-US" altLang="fi-FI" dirty="0" err="1">
                <a:cs typeface="Verdana" panose="020B0604030504040204" pitchFamily="34" charset="0"/>
              </a:rPr>
              <a:t>Aristoteleen</a:t>
            </a:r>
            <a:r>
              <a:rPr lang="en-US" altLang="fi-FI" dirty="0">
                <a:cs typeface="Verdana" panose="020B0604030504040204" pitchFamily="34" charset="0"/>
              </a:rPr>
              <a:t> </a:t>
            </a:r>
            <a:r>
              <a:rPr lang="en-US" altLang="fi-FI" dirty="0" err="1">
                <a:cs typeface="Verdana" panose="020B0604030504040204" pitchFamily="34" charset="0"/>
              </a:rPr>
              <a:t>teoksia</a:t>
            </a:r>
            <a:r>
              <a:rPr lang="en-US" altLang="fi-FI" dirty="0">
                <a:cs typeface="Verdana" panose="020B0604030504040204" pitchFamily="34" charset="0"/>
              </a:rPr>
              <a:t>.</a:t>
            </a:r>
            <a:endParaRPr lang="fi-FI" altLang="fi-FI" dirty="0">
              <a:cs typeface="Verdana" panose="020B0604030504040204" pitchFamily="34" charset="0"/>
            </a:endParaRPr>
          </a:p>
        </p:txBody>
      </p:sp>
      <p:pic>
        <p:nvPicPr>
          <p:cNvPr id="20487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611" y="1600200"/>
            <a:ext cx="1814634" cy="2059095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414812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/>
          <p:cNvSpPr>
            <a:spLocks noGrp="1" noChangeArrowheads="1"/>
          </p:cNvSpPr>
          <p:nvPr>
            <p:ph type="title"/>
          </p:nvPr>
        </p:nvSpPr>
        <p:spPr>
          <a:xfrm>
            <a:off x="141556" y="443499"/>
            <a:ext cx="4572000" cy="1143000"/>
          </a:xfrm>
        </p:spPr>
        <p:txBody>
          <a:bodyPr/>
          <a:lstStyle/>
          <a:p>
            <a:r>
              <a:rPr lang="fi-FI" altLang="fi-FI"/>
              <a:t>Zarathustra</a:t>
            </a:r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51106" y="1586499"/>
            <a:ext cx="4362450" cy="57213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i-FI" altLang="fi-FI" dirty="0"/>
              <a:t>Zarathustra eli noin 600 eaa.</a:t>
            </a:r>
          </a:p>
          <a:p>
            <a:pPr>
              <a:lnSpc>
                <a:spcPct val="90000"/>
              </a:lnSpc>
            </a:pPr>
            <a:r>
              <a:rPr lang="fi-FI" altLang="fi-FI" dirty="0"/>
              <a:t>Hän perusti indoiranilaisen uskonnon, zarathustralaisuuden.</a:t>
            </a:r>
          </a:p>
          <a:p>
            <a:pPr>
              <a:lnSpc>
                <a:spcPct val="90000"/>
              </a:lnSpc>
            </a:pPr>
            <a:r>
              <a:rPr lang="fi-FI" altLang="fi-FI" dirty="0" err="1"/>
              <a:t>Zarahustralaisuudessa</a:t>
            </a:r>
            <a:r>
              <a:rPr lang="fi-FI" altLang="fi-FI" dirty="0"/>
              <a:t> keskeistä on hyvän ja pahan voimien jatkuva vastakkaisasettelu.</a:t>
            </a:r>
          </a:p>
          <a:p>
            <a:pPr>
              <a:lnSpc>
                <a:spcPct val="90000"/>
              </a:lnSpc>
            </a:pPr>
            <a:r>
              <a:rPr lang="fi-FI" altLang="fi-FI" dirty="0"/>
              <a:t>Ennen islamia se oli Persian merkittävin uskonto.</a:t>
            </a:r>
          </a:p>
        </p:txBody>
      </p:sp>
      <p:pic>
        <p:nvPicPr>
          <p:cNvPr id="21511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820" y="1586499"/>
            <a:ext cx="2156682" cy="2156682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330289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5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5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5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5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5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4"/>
          <p:cNvSpPr>
            <a:spLocks noGrp="1" noChangeArrowheads="1"/>
          </p:cNvSpPr>
          <p:nvPr>
            <p:ph type="title"/>
          </p:nvPr>
        </p:nvSpPr>
        <p:spPr>
          <a:xfrm>
            <a:off x="-396081" y="316841"/>
            <a:ext cx="4932362" cy="1143000"/>
          </a:xfrm>
        </p:spPr>
        <p:txBody>
          <a:bodyPr/>
          <a:lstStyle/>
          <a:p>
            <a:r>
              <a:rPr lang="fi-FI" altLang="fi-FI" dirty="0"/>
              <a:t>Eukleides</a:t>
            </a: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34852" y="1585913"/>
            <a:ext cx="3943253" cy="51847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i-FI" altLang="fi-FI" dirty="0"/>
              <a:t>Eukleides eli n. 300 eaa.</a:t>
            </a:r>
          </a:p>
          <a:p>
            <a:pPr>
              <a:lnSpc>
                <a:spcPct val="90000"/>
              </a:lnSpc>
            </a:pPr>
            <a:r>
              <a:rPr lang="fi-FI" altLang="fi-FI" dirty="0"/>
              <a:t>Hän oli matemaatikko, jonka tunnetuin teos on 13-osainen Alkeet (lat. </a:t>
            </a:r>
            <a:r>
              <a:rPr lang="fi-FI" altLang="fi-FI" dirty="0" err="1"/>
              <a:t>Elementa</a:t>
            </a:r>
            <a:r>
              <a:rPr lang="fi-FI" altLang="fi-FI" dirty="0"/>
              <a:t>).</a:t>
            </a:r>
          </a:p>
          <a:p>
            <a:pPr>
              <a:lnSpc>
                <a:spcPct val="90000"/>
              </a:lnSpc>
            </a:pPr>
            <a:r>
              <a:rPr lang="fi-FI" altLang="fi-FI" dirty="0"/>
              <a:t>Kuvassa Eukleides selvittää geometrista kuviota.</a:t>
            </a:r>
          </a:p>
          <a:p>
            <a:pPr>
              <a:lnSpc>
                <a:spcPct val="90000"/>
              </a:lnSpc>
            </a:pPr>
            <a:r>
              <a:rPr lang="fi-FI" altLang="fi-FI" dirty="0"/>
              <a:t>Kuvan nuorukaisten eleet ja ilmeet ilmentävät oivaltamista.</a:t>
            </a:r>
          </a:p>
        </p:txBody>
      </p:sp>
      <p:pic>
        <p:nvPicPr>
          <p:cNvPr id="22535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75052" y="1585913"/>
            <a:ext cx="4379644" cy="4060752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188722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4"/>
          <p:cNvSpPr>
            <a:spLocks noGrp="1" noChangeArrowheads="1"/>
          </p:cNvSpPr>
          <p:nvPr>
            <p:ph type="title"/>
          </p:nvPr>
        </p:nvSpPr>
        <p:spPr>
          <a:xfrm>
            <a:off x="-622436" y="288406"/>
            <a:ext cx="7354888" cy="1143000"/>
          </a:xfrm>
        </p:spPr>
        <p:txBody>
          <a:bodyPr/>
          <a:lstStyle/>
          <a:p>
            <a:r>
              <a:rPr lang="fi-FI" altLang="fi-FI" dirty="0"/>
              <a:t>Ptolemaios</a:t>
            </a:r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33178" y="1276362"/>
            <a:ext cx="6330462" cy="4857750"/>
          </a:xfrm>
        </p:spPr>
        <p:txBody>
          <a:bodyPr/>
          <a:lstStyle/>
          <a:p>
            <a:r>
              <a:rPr lang="fi-FI" altLang="fi-FI" dirty="0" err="1"/>
              <a:t>Klaudios</a:t>
            </a:r>
            <a:r>
              <a:rPr lang="fi-FI" altLang="fi-FI" dirty="0"/>
              <a:t> Ptolemaios (n.100</a:t>
            </a:r>
            <a:r>
              <a:rPr lang="fi-FI" altLang="fi-FI" dirty="0">
                <a:cs typeface="Verdana" panose="020B0604030504040204" pitchFamily="34" charset="0"/>
              </a:rPr>
              <a:t>–</a:t>
            </a:r>
            <a:r>
              <a:rPr lang="fi-FI" altLang="fi-FI" dirty="0"/>
              <a:t>180 jaa.)</a:t>
            </a:r>
          </a:p>
          <a:p>
            <a:r>
              <a:rPr lang="fi-FI" altLang="fi-FI" dirty="0"/>
              <a:t>Hän oli lahjakas kreikkalainen tähtitieteilijä.</a:t>
            </a:r>
          </a:p>
          <a:p>
            <a:r>
              <a:rPr lang="fi-FI" altLang="fi-FI" dirty="0"/>
              <a:t>Hän julkaisi vuonna 140 huomattavan antiikin ajan tietosanakirjan </a:t>
            </a:r>
            <a:r>
              <a:rPr lang="fi-FI" altLang="fi-FI" dirty="0" err="1"/>
              <a:t>Almagestin</a:t>
            </a:r>
            <a:r>
              <a:rPr lang="fi-FI" altLang="fi-FI" dirty="0"/>
              <a:t>.</a:t>
            </a:r>
          </a:p>
          <a:p>
            <a:r>
              <a:rPr lang="fi-FI" altLang="fi-FI" dirty="0"/>
              <a:t>Kirja kokosi yhteen babylonialaisten havainnot planeettojen liikkeistä vuosisatojen ajoilta.</a:t>
            </a:r>
          </a:p>
          <a:p>
            <a:r>
              <a:rPr lang="fi-FI" altLang="fi-FI" dirty="0" err="1"/>
              <a:t>Ptolemaioslainen</a:t>
            </a:r>
            <a:r>
              <a:rPr lang="fi-FI" altLang="fi-FI" dirty="0"/>
              <a:t> maailmankuva (maa on kaiken keskipisteenä) oli vallitseva tähtitieteessä keskiajalla.</a:t>
            </a:r>
          </a:p>
        </p:txBody>
      </p:sp>
      <p:pic>
        <p:nvPicPr>
          <p:cNvPr id="23559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80431" y="429383"/>
            <a:ext cx="1015270" cy="5563454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306881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5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5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5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5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Grp="1" noChangeArrowheads="1"/>
          </p:cNvSpPr>
          <p:nvPr>
            <p:ph type="title"/>
          </p:nvPr>
        </p:nvSpPr>
        <p:spPr>
          <a:xfrm>
            <a:off x="421481" y="302772"/>
            <a:ext cx="7138988" cy="1143000"/>
          </a:xfrm>
        </p:spPr>
        <p:txBody>
          <a:bodyPr/>
          <a:lstStyle/>
          <a:p>
            <a:r>
              <a:rPr lang="fi-FI" altLang="fi-FI" dirty="0"/>
              <a:t>Rafael ja </a:t>
            </a:r>
            <a:r>
              <a:rPr lang="fi-FI" altLang="fi-FI" dirty="0" err="1"/>
              <a:t>Sodoma</a:t>
            </a:r>
            <a:endParaRPr lang="fi-FI" altLang="fi-FI" dirty="0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0710"/>
            <a:ext cx="7067550" cy="4525963"/>
          </a:xfrm>
        </p:spPr>
        <p:txBody>
          <a:bodyPr/>
          <a:lstStyle/>
          <a:p>
            <a:r>
              <a:rPr lang="fi-FI" altLang="fi-FI" dirty="0"/>
              <a:t>Rafael ikuisti itsensä tauluun.</a:t>
            </a:r>
          </a:p>
          <a:p>
            <a:r>
              <a:rPr lang="fi-FI" altLang="fi-FI" dirty="0"/>
              <a:t>Seuranaan hänellä on </a:t>
            </a:r>
            <a:r>
              <a:rPr lang="fi-FI" altLang="fi-FI" dirty="0" err="1"/>
              <a:t>Sodoma</a:t>
            </a:r>
            <a:r>
              <a:rPr lang="fi-FI" altLang="fi-FI" dirty="0"/>
              <a:t>-niminen taiteilija, joka ilmeisesti auttoi häntä freskon yksityiskohtien maalaamisessa.</a:t>
            </a:r>
          </a:p>
          <a:p>
            <a:r>
              <a:rPr lang="fi-FI" altLang="fi-FI" dirty="0"/>
              <a:t>Rafaelin muita kuuluisia maalauksia ovat mm: </a:t>
            </a:r>
            <a:r>
              <a:rPr lang="fi-FI" altLang="fi-FI" dirty="0" err="1"/>
              <a:t>Sikstuksen</a:t>
            </a:r>
            <a:r>
              <a:rPr lang="fi-FI" altLang="fi-FI" dirty="0"/>
              <a:t> madonna, </a:t>
            </a:r>
            <a:r>
              <a:rPr lang="fi-FI" altLang="fi-FI" dirty="0" err="1"/>
              <a:t>Galateian</a:t>
            </a:r>
            <a:r>
              <a:rPr lang="fi-FI" altLang="fi-FI" dirty="0"/>
              <a:t> riemujuhla, Paavi Leo X ja kaksi kardinaalia.</a:t>
            </a:r>
          </a:p>
        </p:txBody>
      </p:sp>
      <p:pic>
        <p:nvPicPr>
          <p:cNvPr id="24583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24750" y="302772"/>
            <a:ext cx="1279341" cy="5934515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149524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5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5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-26988"/>
            <a:ext cx="9756775" cy="6870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2633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23850" y="-26988"/>
            <a:ext cx="9756775" cy="6870701"/>
          </a:xfrm>
          <a:solidFill>
            <a:schemeClr val="accent1"/>
          </a:solidFill>
          <a:ln/>
        </p:spPr>
      </p:pic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675864" y="6011962"/>
            <a:ext cx="7580921" cy="70788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fi-FI" altLang="fi-FI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Rafaelin maalaus </a:t>
            </a:r>
            <a:r>
              <a:rPr lang="fi-FI" altLang="fi-FI" sz="2000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Ateenan koulu </a:t>
            </a:r>
            <a:r>
              <a:rPr lang="fi-FI" altLang="fi-FI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vuodelta 1511. Mitä </a:t>
            </a:r>
          </a:p>
          <a:p>
            <a:r>
              <a:rPr lang="fi-FI" altLang="fi-FI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renessanssille tyypillisiä piirteitä tunnistat maalauksesta?</a:t>
            </a: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2411413" y="6021388"/>
            <a:ext cx="2441694" cy="40011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fi-FI" altLang="fi-FI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Antiikin vaikutus:</a:t>
            </a:r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2484438" y="6092825"/>
            <a:ext cx="2210862" cy="40011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fi-FI" altLang="fi-FI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aihe antiikista</a:t>
            </a:r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1258888" y="6165850"/>
            <a:ext cx="5011308" cy="40011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fi-FI" altLang="fi-FI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kuvassa antiikin oppineita filosofeja</a:t>
            </a:r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-14068" y="5903912"/>
            <a:ext cx="8960786" cy="85818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marL="464400" indent="-230400">
              <a:lnSpc>
                <a:spcPct val="114000"/>
              </a:lnSpc>
              <a:spcBef>
                <a:spcPts val="500"/>
              </a:spcBef>
              <a:buFontTx/>
              <a:buChar char="•"/>
            </a:pPr>
            <a:r>
              <a:rPr lang="fi-FI" altLang="fi-FI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patsaisiin kuvattu kaksi antiikin ajan viisauden suojelijajumalaa </a:t>
            </a:r>
          </a:p>
          <a:p>
            <a:pPr marL="464400" indent="-230400">
              <a:lnSpc>
                <a:spcPct val="114000"/>
              </a:lnSpc>
              <a:spcBef>
                <a:spcPts val="500"/>
              </a:spcBef>
            </a:pPr>
            <a:r>
              <a:rPr lang="fi-FI" altLang="fi-FI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Apollon (vasemmalla) ja Pallas </a:t>
            </a:r>
            <a:r>
              <a:rPr lang="fi-FI" altLang="fi-FI" sz="20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Athene</a:t>
            </a:r>
            <a:r>
              <a:rPr lang="fi-FI" altLang="fi-FI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(oikealla)</a:t>
            </a:r>
          </a:p>
        </p:txBody>
      </p:sp>
    </p:spTree>
    <p:extLst>
      <p:ext uri="{BB962C8B-B14F-4D97-AF65-F5344CB8AC3E}">
        <p14:creationId xmlns:p14="http://schemas.microsoft.com/office/powerpoint/2010/main" val="134404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 animBg="1"/>
      <p:bldP spid="2054" grpId="1" animBg="1"/>
      <p:bldP spid="2055" grpId="0" animBg="1"/>
      <p:bldP spid="2055" grpId="1" animBg="1"/>
      <p:bldP spid="2056" grpId="0" animBg="1"/>
      <p:bldP spid="2056" grpId="1" animBg="1"/>
      <p:bldP spid="2057" grpId="0" animBg="1"/>
      <p:bldP spid="2057" grpId="1" animBg="1"/>
      <p:bldP spid="2058" grpId="0" animBg="1"/>
      <p:bldP spid="205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6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-26988"/>
            <a:ext cx="9756775" cy="687070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</p:pic>
      <p:pic>
        <p:nvPicPr>
          <p:cNvPr id="4112" name="Picture 1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841750" cy="5957888"/>
          </a:xfrm>
          <a:solidFill>
            <a:schemeClr val="accent1"/>
          </a:solidFill>
          <a:ln/>
        </p:spPr>
      </p:pic>
      <p:pic>
        <p:nvPicPr>
          <p:cNvPr id="4102" name="Picture 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597150" cy="6453188"/>
          </a:xfrm>
          <a:solidFill>
            <a:schemeClr val="accent1"/>
          </a:solidFill>
          <a:ln/>
        </p:spPr>
      </p:pic>
      <p:pic>
        <p:nvPicPr>
          <p:cNvPr id="4105" name="Picture 9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86525" y="0"/>
            <a:ext cx="2657475" cy="5805488"/>
          </a:xfrm>
          <a:solidFill>
            <a:schemeClr val="accent1"/>
          </a:solidFill>
          <a:ln/>
        </p:spPr>
      </p:pic>
      <p:sp>
        <p:nvSpPr>
          <p:cNvPr id="4108" name="Rectangle 12"/>
          <p:cNvSpPr>
            <a:spLocks noChangeArrowheads="1"/>
          </p:cNvSpPr>
          <p:nvPr/>
        </p:nvSpPr>
        <p:spPr bwMode="auto">
          <a:xfrm>
            <a:off x="395288" y="6388100"/>
            <a:ext cx="7877478" cy="40011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fi-FI" altLang="fi-FI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Apollon edusti miehistä kauneutta ja ihmisen järkevyyttä.</a:t>
            </a:r>
          </a:p>
        </p:txBody>
      </p:sp>
      <p:sp>
        <p:nvSpPr>
          <p:cNvPr id="4109" name="Rectangle 13"/>
          <p:cNvSpPr>
            <a:spLocks noChangeArrowheads="1"/>
          </p:cNvSpPr>
          <p:nvPr/>
        </p:nvSpPr>
        <p:spPr bwMode="auto">
          <a:xfrm>
            <a:off x="1258888" y="6400800"/>
            <a:ext cx="6284093" cy="40011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fi-FI" altLang="fi-FI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Hän oli myös musiikin jumala; kädessä lyyra.</a:t>
            </a:r>
          </a:p>
        </p:txBody>
      </p:sp>
      <p:sp>
        <p:nvSpPr>
          <p:cNvPr id="4110" name="Rectangle 14"/>
          <p:cNvSpPr>
            <a:spLocks noChangeArrowheads="1"/>
          </p:cNvSpPr>
          <p:nvPr/>
        </p:nvSpPr>
        <p:spPr bwMode="auto">
          <a:xfrm>
            <a:off x="250825" y="6035675"/>
            <a:ext cx="8497888" cy="70788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fi-FI" altLang="fi-FI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Maalauksessa Apollonin alapuolella on Pythagoras, jonka liitutaulussa näkyy merkintöjä musiikin harmoniasta.</a:t>
            </a:r>
          </a:p>
        </p:txBody>
      </p:sp>
      <p:sp>
        <p:nvSpPr>
          <p:cNvPr id="4111" name="Rectangle 15"/>
          <p:cNvSpPr>
            <a:spLocks noChangeArrowheads="1"/>
          </p:cNvSpPr>
          <p:nvPr/>
        </p:nvSpPr>
        <p:spPr bwMode="auto">
          <a:xfrm>
            <a:off x="900113" y="5962650"/>
            <a:ext cx="6444393" cy="76944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fi-FI" altLang="fi-FI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Pallas </a:t>
            </a:r>
            <a:r>
              <a:rPr lang="fi-FI" altLang="fi-FI" sz="20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Athene</a:t>
            </a:r>
            <a:r>
              <a:rPr lang="fi-FI" altLang="fi-FI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oli sodan ja viisauden jumalatar </a:t>
            </a:r>
          </a:p>
          <a:p>
            <a:pPr>
              <a:spcBef>
                <a:spcPct val="20000"/>
              </a:spcBef>
            </a:pPr>
            <a:r>
              <a:rPr lang="fi-FI" altLang="fi-FI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 taiteiden suojelija (kädessä keihäs).</a:t>
            </a:r>
          </a:p>
        </p:txBody>
      </p:sp>
    </p:spTree>
    <p:extLst>
      <p:ext uri="{BB962C8B-B14F-4D97-AF65-F5344CB8AC3E}">
        <p14:creationId xmlns:p14="http://schemas.microsoft.com/office/powerpoint/2010/main" val="122547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8" grpId="0" animBg="1"/>
      <p:bldP spid="4108" grpId="1" animBg="1"/>
      <p:bldP spid="4109" grpId="0" animBg="1"/>
      <p:bldP spid="4109" grpId="1" animBg="1"/>
      <p:bldP spid="4110" grpId="0" animBg="1"/>
      <p:bldP spid="4111" grpId="0" animBg="1"/>
      <p:bldP spid="41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1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-26988"/>
            <a:ext cx="9756775" cy="687070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</p:pic>
      <p:pic>
        <p:nvPicPr>
          <p:cNvPr id="5128" name="Picture 8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4859338"/>
          </a:xfrm>
          <a:solidFill>
            <a:schemeClr val="accent1"/>
          </a:solidFill>
          <a:ln/>
        </p:spPr>
      </p:pic>
      <p:pic>
        <p:nvPicPr>
          <p:cNvPr id="5131" name="Picture 1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1463" y="0"/>
            <a:ext cx="3413125" cy="5734050"/>
          </a:xfrm>
          <a:solidFill>
            <a:schemeClr val="accent1"/>
          </a:solidFill>
          <a:ln/>
        </p:spPr>
      </p:pic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2411413" y="6092825"/>
            <a:ext cx="3651962" cy="40011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fi-FI" altLang="fi-FI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Renessanssin tyylipiirteitä:</a:t>
            </a:r>
          </a:p>
        </p:txBody>
      </p:sp>
      <p:sp>
        <p:nvSpPr>
          <p:cNvPr id="5134" name="Rectangle 14"/>
          <p:cNvSpPr>
            <a:spLocks noChangeArrowheads="1"/>
          </p:cNvSpPr>
          <p:nvPr/>
        </p:nvSpPr>
        <p:spPr bwMode="auto">
          <a:xfrm>
            <a:off x="1042988" y="6070600"/>
            <a:ext cx="6851556" cy="40011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fi-FI" altLang="fi-FI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pylväiden (doorilainen tyyli) ja holvikaaren käyttö</a:t>
            </a:r>
          </a:p>
        </p:txBody>
      </p:sp>
      <p:sp>
        <p:nvSpPr>
          <p:cNvPr id="5135" name="Rectangle 15"/>
          <p:cNvSpPr>
            <a:spLocks noChangeArrowheads="1"/>
          </p:cNvSpPr>
          <p:nvPr/>
        </p:nvSpPr>
        <p:spPr bwMode="auto">
          <a:xfrm>
            <a:off x="2771775" y="6092825"/>
            <a:ext cx="2844048" cy="40011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fi-FI" altLang="fi-FI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keskeisperspektiivi</a:t>
            </a:r>
          </a:p>
        </p:txBody>
      </p:sp>
      <p:sp>
        <p:nvSpPr>
          <p:cNvPr id="5136" name="Rectangle 16"/>
          <p:cNvSpPr>
            <a:spLocks noChangeArrowheads="1"/>
          </p:cNvSpPr>
          <p:nvPr/>
        </p:nvSpPr>
        <p:spPr bwMode="auto">
          <a:xfrm>
            <a:off x="1258888" y="2492375"/>
            <a:ext cx="5543505" cy="70788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fi-FI" altLang="fi-FI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keskipiste holvikaarien välissä, ryhmien</a:t>
            </a:r>
          </a:p>
          <a:p>
            <a:r>
              <a:rPr lang="fi-FI" altLang="fi-FI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sommittelu keskustan molemmin puolin</a:t>
            </a:r>
          </a:p>
        </p:txBody>
      </p:sp>
      <p:sp>
        <p:nvSpPr>
          <p:cNvPr id="5137" name="Rectangle 17"/>
          <p:cNvSpPr>
            <a:spLocks noChangeArrowheads="1"/>
          </p:cNvSpPr>
          <p:nvPr/>
        </p:nvSpPr>
        <p:spPr bwMode="auto">
          <a:xfrm>
            <a:off x="2843213" y="1916113"/>
            <a:ext cx="2443298" cy="40011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FontTx/>
              <a:buChar char="•"/>
            </a:pPr>
            <a:r>
              <a:rPr lang="fi-FI" altLang="fi-FI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öljyvärimaalaus</a:t>
            </a:r>
          </a:p>
        </p:txBody>
      </p:sp>
      <p:sp>
        <p:nvSpPr>
          <p:cNvPr id="5138" name="Rectangle 18"/>
          <p:cNvSpPr>
            <a:spLocks noChangeArrowheads="1"/>
          </p:cNvSpPr>
          <p:nvPr/>
        </p:nvSpPr>
        <p:spPr bwMode="auto">
          <a:xfrm>
            <a:off x="1835150" y="1341438"/>
            <a:ext cx="4940776" cy="40011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fi-FI" altLang="fi-FI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tekijä tunnettu renessanssitaiteilija</a:t>
            </a:r>
          </a:p>
        </p:txBody>
      </p:sp>
      <p:sp>
        <p:nvSpPr>
          <p:cNvPr id="5139" name="Rectangle 19"/>
          <p:cNvSpPr>
            <a:spLocks noChangeArrowheads="1"/>
          </p:cNvSpPr>
          <p:nvPr/>
        </p:nvSpPr>
        <p:spPr bwMode="auto">
          <a:xfrm>
            <a:off x="1835150" y="260350"/>
            <a:ext cx="4592924" cy="76944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FontTx/>
              <a:buChar char="•"/>
            </a:pPr>
            <a:r>
              <a:rPr lang="fi-FI" altLang="fi-FI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Maalauksen tilasi paavi Julius II </a:t>
            </a:r>
          </a:p>
          <a:p>
            <a:pPr eaLnBrk="0" hangingPunct="0">
              <a:spcBef>
                <a:spcPct val="20000"/>
              </a:spcBef>
            </a:pPr>
            <a:r>
              <a:rPr lang="fi-FI" altLang="fi-FI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 se sijaitsee Vatikaanissa. </a:t>
            </a:r>
          </a:p>
        </p:txBody>
      </p:sp>
    </p:spTree>
    <p:extLst>
      <p:ext uri="{BB962C8B-B14F-4D97-AF65-F5344CB8AC3E}">
        <p14:creationId xmlns:p14="http://schemas.microsoft.com/office/powerpoint/2010/main" val="1055948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7" grpId="0" animBg="1"/>
      <p:bldP spid="5127" grpId="1" animBg="1"/>
      <p:bldP spid="5134" grpId="0" animBg="1"/>
      <p:bldP spid="5134" grpId="1" animBg="1"/>
      <p:bldP spid="5135" grpId="0" animBg="1"/>
      <p:bldP spid="5135" grpId="1" animBg="1"/>
      <p:bldP spid="5136" grpId="0" animBg="1"/>
      <p:bldP spid="5136" grpId="1" animBg="1"/>
      <p:bldP spid="5137" grpId="0" animBg="1"/>
      <p:bldP spid="5137" grpId="1" animBg="1"/>
      <p:bldP spid="5138" grpId="0" animBg="1"/>
      <p:bldP spid="5138" grpId="1" animBg="1"/>
      <p:bldP spid="5139" grpId="0" animBg="1"/>
      <p:bldP spid="513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6" name="Picture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-26988"/>
            <a:ext cx="9756775" cy="687070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</p:pic>
      <p:pic>
        <p:nvPicPr>
          <p:cNvPr id="6150" name="Picture 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36" y="1600200"/>
            <a:ext cx="3651127" cy="2185988"/>
          </a:xfrm>
          <a:solidFill>
            <a:schemeClr val="accent1"/>
          </a:solidFill>
          <a:ln/>
        </p:spPr>
      </p:pic>
      <p:pic>
        <p:nvPicPr>
          <p:cNvPr id="6153" name="Picture 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0338" y="0"/>
            <a:ext cx="3486150" cy="5859463"/>
          </a:xfrm>
          <a:solidFill>
            <a:schemeClr val="accent1"/>
          </a:solidFill>
          <a:ln/>
        </p:spPr>
      </p:pic>
      <p:pic>
        <p:nvPicPr>
          <p:cNvPr id="6156" name="Picture 1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59113" y="0"/>
            <a:ext cx="2673350" cy="5876925"/>
          </a:xfrm>
          <a:solidFill>
            <a:schemeClr val="accent1"/>
          </a:solidFill>
          <a:ln/>
        </p:spPr>
      </p:pic>
      <p:sp>
        <p:nvSpPr>
          <p:cNvPr id="6159" name="Rectangle 15"/>
          <p:cNvSpPr>
            <a:spLocks noChangeArrowheads="1"/>
          </p:cNvSpPr>
          <p:nvPr/>
        </p:nvSpPr>
        <p:spPr bwMode="auto">
          <a:xfrm>
            <a:off x="1763713" y="6215063"/>
            <a:ext cx="5014514" cy="40011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fi-FI" altLang="fi-FI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Renessanssin arkkitehtuurin piirteitä:</a:t>
            </a:r>
          </a:p>
        </p:txBody>
      </p:sp>
      <p:sp>
        <p:nvSpPr>
          <p:cNvPr id="6160" name="Rectangle 16"/>
          <p:cNvSpPr>
            <a:spLocks noChangeArrowheads="1"/>
          </p:cNvSpPr>
          <p:nvPr/>
        </p:nvSpPr>
        <p:spPr bwMode="auto">
          <a:xfrm>
            <a:off x="611188" y="6215063"/>
            <a:ext cx="7404591" cy="40011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fi-FI" altLang="fi-FI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Rafael ihaili antiikin klassisia roomalaisia rakennuksia.</a:t>
            </a:r>
          </a:p>
        </p:txBody>
      </p:sp>
      <p:sp>
        <p:nvSpPr>
          <p:cNvPr id="6161" name="Rectangle 17"/>
          <p:cNvSpPr>
            <a:spLocks noChangeArrowheads="1"/>
          </p:cNvSpPr>
          <p:nvPr/>
        </p:nvSpPr>
        <p:spPr bwMode="auto">
          <a:xfrm>
            <a:off x="1331913" y="3141663"/>
            <a:ext cx="5639685" cy="70788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fi-FI" altLang="fi-FI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Symmetriset holvikäytävät korostavat </a:t>
            </a:r>
          </a:p>
          <a:p>
            <a:r>
              <a:rPr lang="fi-FI" altLang="fi-FI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Platonin ja Aristoteleen keskeistä asemaa.</a:t>
            </a:r>
          </a:p>
        </p:txBody>
      </p:sp>
      <p:sp>
        <p:nvSpPr>
          <p:cNvPr id="6162" name="Rectangle 18"/>
          <p:cNvSpPr>
            <a:spLocks noChangeArrowheads="1"/>
          </p:cNvSpPr>
          <p:nvPr/>
        </p:nvSpPr>
        <p:spPr bwMode="auto">
          <a:xfrm>
            <a:off x="1403350" y="2133600"/>
            <a:ext cx="5873724" cy="70788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fi-FI" altLang="fi-FI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ihmisten ja arkkitehtuurin vuorovaikutus; 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fi-FI" altLang="fi-FI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ilman ihmisiä rakennus näyttäisi tunnelilta</a:t>
            </a:r>
          </a:p>
        </p:txBody>
      </p:sp>
      <p:sp>
        <p:nvSpPr>
          <p:cNvPr id="6163" name="Rectangle 19"/>
          <p:cNvSpPr>
            <a:spLocks noChangeArrowheads="1"/>
          </p:cNvSpPr>
          <p:nvPr/>
        </p:nvSpPr>
        <p:spPr bwMode="auto">
          <a:xfrm>
            <a:off x="1403350" y="1052513"/>
            <a:ext cx="5761038" cy="70788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fi-FI" altLang="fi-FI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pylväät ja kuusikulmaiset kasetit holvikaarissa johdattavat katsetta ylös</a:t>
            </a:r>
          </a:p>
        </p:txBody>
      </p:sp>
      <p:sp>
        <p:nvSpPr>
          <p:cNvPr id="6164" name="Rectangle 20"/>
          <p:cNvSpPr>
            <a:spLocks noChangeArrowheads="1"/>
          </p:cNvSpPr>
          <p:nvPr/>
        </p:nvSpPr>
        <p:spPr bwMode="auto">
          <a:xfrm>
            <a:off x="1763713" y="0"/>
            <a:ext cx="5161991" cy="70788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fi-FI" altLang="fi-FI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viimeinen holvikäytävä luo kehyksen</a:t>
            </a:r>
          </a:p>
          <a:p>
            <a:r>
              <a:rPr lang="fi-FI" altLang="fi-FI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Platonin ja Aristoteleen hahmoille</a:t>
            </a:r>
          </a:p>
        </p:txBody>
      </p:sp>
    </p:spTree>
    <p:extLst>
      <p:ext uri="{BB962C8B-B14F-4D97-AF65-F5344CB8AC3E}">
        <p14:creationId xmlns:p14="http://schemas.microsoft.com/office/powerpoint/2010/main" val="283512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9" grpId="0" animBg="1"/>
      <p:bldP spid="6159" grpId="1" animBg="1"/>
      <p:bldP spid="6160" grpId="0" animBg="1"/>
      <p:bldP spid="6160" grpId="1" animBg="1"/>
      <p:bldP spid="6161" grpId="0" animBg="1"/>
      <p:bldP spid="6161" grpId="1" animBg="1"/>
      <p:bldP spid="6162" grpId="0" animBg="1"/>
      <p:bldP spid="6162" grpId="1" animBg="1"/>
      <p:bldP spid="6163" grpId="0" animBg="1"/>
      <p:bldP spid="6163" grpId="1" animBg="1"/>
      <p:bldP spid="6164" grpId="0" animBg="1"/>
      <p:bldP spid="616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5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-26988"/>
            <a:ext cx="9756775" cy="687070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</p:pic>
      <p:pic>
        <p:nvPicPr>
          <p:cNvPr id="7175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0"/>
            <a:ext cx="8569325" cy="5884863"/>
          </a:xfrm>
          <a:solidFill>
            <a:schemeClr val="accent1"/>
          </a:solidFill>
          <a:ln/>
        </p:spPr>
      </p:pic>
      <p:pic>
        <p:nvPicPr>
          <p:cNvPr id="7181" name="Picture 1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765175"/>
            <a:ext cx="6408737" cy="5899150"/>
          </a:xfrm>
          <a:solidFill>
            <a:schemeClr val="accent1"/>
          </a:solidFill>
          <a:ln/>
        </p:spPr>
      </p:pic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1116013" y="5956300"/>
            <a:ext cx="6152646" cy="70788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fi-FI" altLang="fi-FI" sz="20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Rafael on kuvannut maalaukseen antiikin ajan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fi-FI" altLang="fi-FI" sz="20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oppineita keskellä mm. Platon ja Aristoteles.</a:t>
            </a:r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1116013" y="0"/>
            <a:ext cx="6141425" cy="70788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fi-FI" altLang="fi-FI" sz="20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Keskellä makaavan </a:t>
            </a:r>
            <a:r>
              <a:rPr lang="fi-FI" altLang="fi-FI" sz="2000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Diogeneen</a:t>
            </a:r>
            <a:r>
              <a:rPr lang="fi-FI" altLang="fi-FI" sz="20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tehtävänä on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fi-FI" altLang="fi-FI" sz="20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johdattaa katse kuvan keskipisteeseen. </a:t>
            </a:r>
          </a:p>
        </p:txBody>
      </p:sp>
    </p:spTree>
    <p:extLst>
      <p:ext uri="{BB962C8B-B14F-4D97-AF65-F5344CB8AC3E}">
        <p14:creationId xmlns:p14="http://schemas.microsoft.com/office/powerpoint/2010/main" val="200201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 animBg="1"/>
      <p:bldP spid="7174" grpId="1" animBg="1"/>
      <p:bldP spid="7178" grpId="0" animBg="1"/>
      <p:bldP spid="717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3" name="Rectangle 11"/>
          <p:cNvSpPr>
            <a:spLocks noGrp="1" noChangeArrowheads="1"/>
          </p:cNvSpPr>
          <p:nvPr>
            <p:ph type="title"/>
          </p:nvPr>
        </p:nvSpPr>
        <p:spPr>
          <a:xfrm>
            <a:off x="1943893" y="517306"/>
            <a:ext cx="7164387" cy="765175"/>
          </a:xfrm>
        </p:spPr>
        <p:txBody>
          <a:bodyPr/>
          <a:lstStyle/>
          <a:p>
            <a:r>
              <a:rPr lang="fi-FI" altLang="fi-FI" dirty="0"/>
              <a:t>Platonin ideaoppi</a:t>
            </a:r>
          </a:p>
        </p:txBody>
      </p:sp>
      <p:pic>
        <p:nvPicPr>
          <p:cNvPr id="8202" name="Picture 1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63725" cy="6858000"/>
          </a:xfrm>
          <a:noFill/>
          <a:ln/>
        </p:spPr>
      </p:pic>
      <p:sp>
        <p:nvSpPr>
          <p:cNvPr id="8201" name="Rectangle 9"/>
          <p:cNvSpPr>
            <a:spLocks noGrp="1" noChangeArrowheads="1"/>
          </p:cNvSpPr>
          <p:nvPr>
            <p:ph type="body" sz="half" idx="2"/>
          </p:nvPr>
        </p:nvSpPr>
        <p:spPr>
          <a:xfrm>
            <a:off x="1908175" y="1411288"/>
            <a:ext cx="7038877" cy="5257800"/>
          </a:xfrm>
        </p:spPr>
        <p:txBody>
          <a:bodyPr/>
          <a:lstStyle/>
          <a:p>
            <a:r>
              <a:rPr lang="fi-FI" altLang="fi-FI" dirty="0"/>
              <a:t>Platon (427</a:t>
            </a:r>
            <a:r>
              <a:rPr lang="fi-FI" altLang="fi-FI" dirty="0">
                <a:cs typeface="Verdana" panose="020B0604030504040204" pitchFamily="34" charset="0"/>
              </a:rPr>
              <a:t>–</a:t>
            </a:r>
            <a:r>
              <a:rPr lang="fi-FI" altLang="fi-FI" dirty="0"/>
              <a:t>348 eaa.) osoittaa sormellaan ylös kohti ideoiden maailmaa kädessään </a:t>
            </a:r>
            <a:r>
              <a:rPr lang="fi-FI" altLang="fi-FI" dirty="0" err="1"/>
              <a:t>Timaeus</a:t>
            </a:r>
            <a:r>
              <a:rPr lang="fi-FI" altLang="fi-FI" dirty="0"/>
              <a:t>-dialoginsa. </a:t>
            </a:r>
          </a:p>
          <a:p>
            <a:r>
              <a:rPr lang="fi-FI" altLang="fi-FI" dirty="0"/>
              <a:t>Platonin mukaan todellisuus oli dualistinen ja muodostui ideamaailmasta (muuttumaton) ja aistimaailmasta (muuttuva).</a:t>
            </a:r>
          </a:p>
          <a:p>
            <a:r>
              <a:rPr lang="fi-FI" altLang="fi-FI" dirty="0"/>
              <a:t>Asioiden ideat saattoi oivaltaa järjen avulla.</a:t>
            </a:r>
          </a:p>
          <a:p>
            <a:r>
              <a:rPr lang="fi-FI" altLang="fi-FI" dirty="0"/>
              <a:t>Aistimaailmaa hallitsivat jatkuvasti muuttuvat aistit ja halut.</a:t>
            </a:r>
          </a:p>
          <a:p>
            <a:r>
              <a:rPr lang="fi-FI" altLang="fi-FI" dirty="0"/>
              <a:t>Filosofien tuli olla hallitsijoita, koska he pyrkivät oivaltamaan asioiden todellisen luonteen, esimerkiksi oikeudenmukaisuuden idean (Platonin valtio-oppi).</a:t>
            </a:r>
          </a:p>
        </p:txBody>
      </p:sp>
    </p:spTree>
    <p:extLst>
      <p:ext uri="{BB962C8B-B14F-4D97-AF65-F5344CB8AC3E}">
        <p14:creationId xmlns:p14="http://schemas.microsoft.com/office/powerpoint/2010/main" val="290919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2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2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2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2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2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2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2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Grp="1" noChangeArrowheads="1"/>
          </p:cNvSpPr>
          <p:nvPr>
            <p:ph type="title"/>
          </p:nvPr>
        </p:nvSpPr>
        <p:spPr>
          <a:xfrm>
            <a:off x="2268538" y="333375"/>
            <a:ext cx="6346825" cy="836613"/>
          </a:xfrm>
        </p:spPr>
        <p:txBody>
          <a:bodyPr/>
          <a:lstStyle/>
          <a:p>
            <a:r>
              <a:rPr lang="fi-FI" altLang="fi-FI" dirty="0"/>
              <a:t>Aristoteleen filosofia</a:t>
            </a:r>
          </a:p>
        </p:txBody>
      </p:sp>
      <p:pic>
        <p:nvPicPr>
          <p:cNvPr id="9223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170113" cy="6858000"/>
          </a:xfrm>
          <a:noFill/>
          <a:ln/>
        </p:spPr>
      </p:pic>
      <p:sp>
        <p:nvSpPr>
          <p:cNvPr id="9222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2195514" y="1052513"/>
            <a:ext cx="6723404" cy="5407025"/>
          </a:xfrm>
        </p:spPr>
        <p:txBody>
          <a:bodyPr/>
          <a:lstStyle/>
          <a:p>
            <a:r>
              <a:rPr lang="fi-FI" altLang="fi-FI" dirty="0"/>
              <a:t>Aristoteles (384</a:t>
            </a:r>
            <a:r>
              <a:rPr lang="fi-FI" altLang="fi-FI" dirty="0">
                <a:cs typeface="Verdana" panose="020B0604030504040204" pitchFamily="34" charset="0"/>
              </a:rPr>
              <a:t>–</a:t>
            </a:r>
            <a:r>
              <a:rPr lang="fi-FI" altLang="fi-FI" dirty="0"/>
              <a:t>324 </a:t>
            </a:r>
            <a:r>
              <a:rPr lang="fi-FI" altLang="fi-FI" dirty="0" err="1"/>
              <a:t>eea</a:t>
            </a:r>
            <a:r>
              <a:rPr lang="fi-FI" altLang="fi-FI" dirty="0"/>
              <a:t>.) osoittaa alas kohti muotojen maailmaa, koska todellisuuden perustana eivät ole ideat vaan muodot.</a:t>
            </a:r>
          </a:p>
          <a:p>
            <a:r>
              <a:rPr lang="fi-FI" altLang="fi-FI" dirty="0"/>
              <a:t>Kädessään hänellä on kuuluisa Etiikka-teos (</a:t>
            </a:r>
            <a:r>
              <a:rPr lang="fi-FI" altLang="fi-FI" dirty="0" err="1"/>
              <a:t>Etica</a:t>
            </a:r>
            <a:r>
              <a:rPr lang="fi-FI" altLang="fi-FI" dirty="0"/>
              <a:t>).</a:t>
            </a:r>
          </a:p>
          <a:p>
            <a:r>
              <a:rPr lang="fi-FI" altLang="fi-FI" dirty="0"/>
              <a:t>Aristoteleen mukaan kaikella on päämäärä, telos.</a:t>
            </a:r>
          </a:p>
          <a:p>
            <a:r>
              <a:rPr lang="fi-FI" altLang="fi-FI" dirty="0"/>
              <a:t>Teleologinen selitys: asiat selitetään päämäärien perusteella, esimerkiksi suoritat lukion jatkokoulutusta varten.</a:t>
            </a:r>
          </a:p>
          <a:p>
            <a:r>
              <a:rPr lang="fi-FI" altLang="fi-FI" dirty="0"/>
              <a:t>Aristoteleella laaja tuotanto: politiikkaa, runousoppia, logiikkaa, etiikkaa…</a:t>
            </a:r>
          </a:p>
          <a:p>
            <a:r>
              <a:rPr lang="fi-FI" altLang="fi-FI" dirty="0"/>
              <a:t>Toimi mm. Aleksanteri Suuren opettajana.</a:t>
            </a:r>
          </a:p>
        </p:txBody>
      </p:sp>
    </p:spTree>
    <p:extLst>
      <p:ext uri="{BB962C8B-B14F-4D97-AF65-F5344CB8AC3E}">
        <p14:creationId xmlns:p14="http://schemas.microsoft.com/office/powerpoint/2010/main" val="13959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2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2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 build="p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</a:ln>
        <a:effectLst/>
        <a:extLst/>
      </a:spPr>
      <a:bodyPr wrap="none">
        <a:spAutoFit/>
      </a:bodyPr>
      <a:lstStyle>
        <a:defPPr marL="464400" indent="-230400">
          <a:lnSpc>
            <a:spcPct val="114000"/>
          </a:lnSpc>
          <a:spcBef>
            <a:spcPts val="500"/>
          </a:spcBef>
          <a:buFontTx/>
          <a:buChar char="•"/>
          <a:defRPr sz="2000" dirty="0" smtClean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defRPr>
        </a:defPPr>
      </a:lstStyle>
    </a:spDef>
  </a:objectDefaults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</TotalTime>
  <Words>862</Words>
  <Application>Microsoft Office PowerPoint</Application>
  <PresentationFormat>Näytössä katseltava diaesitys (4:3)</PresentationFormat>
  <Paragraphs>126</Paragraphs>
  <Slides>25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25</vt:i4>
      </vt:variant>
    </vt:vector>
  </HeadingPairs>
  <TitlesOfParts>
    <vt:vector size="29" baseType="lpstr">
      <vt:lpstr>Merriweather Sans</vt:lpstr>
      <vt:lpstr>Arial</vt:lpstr>
      <vt:lpstr>Verdana</vt:lpstr>
      <vt:lpstr>Blank Presentation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Platonin ideaoppi</vt:lpstr>
      <vt:lpstr>Aristoteleen filosofia</vt:lpstr>
      <vt:lpstr>PowerPoint-esitys</vt:lpstr>
      <vt:lpstr>PowerPoint-esitys</vt:lpstr>
      <vt:lpstr>Sokrates</vt:lpstr>
      <vt:lpstr>Diogenes Sinopelainen  </vt:lpstr>
      <vt:lpstr>Ksenofon</vt:lpstr>
      <vt:lpstr>Herakleitos</vt:lpstr>
      <vt:lpstr>Pythagoras</vt:lpstr>
      <vt:lpstr>Parmenides</vt:lpstr>
      <vt:lpstr>Zenon</vt:lpstr>
      <vt:lpstr>Epikuros</vt:lpstr>
      <vt:lpstr>Avarroës</vt:lpstr>
      <vt:lpstr>Zarathustra</vt:lpstr>
      <vt:lpstr>Eukleides</vt:lpstr>
      <vt:lpstr>Ptolemaios</vt:lpstr>
      <vt:lpstr>Rafael ja Sodoma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karri</dc:creator>
  <cp:lastModifiedBy>Katrimaija Lehtinen-Itälä</cp:lastModifiedBy>
  <cp:revision>6</cp:revision>
  <dcterms:modified xsi:type="dcterms:W3CDTF">2021-05-02T10:55:39Z</dcterms:modified>
</cp:coreProperties>
</file>