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  <p:sldId id="257" r:id="rId3"/>
    <p:sldId id="261" r:id="rId4"/>
    <p:sldId id="259" r:id="rId5"/>
    <p:sldId id="260" r:id="rId6"/>
    <p:sldId id="262" r:id="rId7"/>
    <p:sldId id="263" r:id="rId8"/>
    <p:sldId id="273" r:id="rId9"/>
    <p:sldId id="269" r:id="rId10"/>
    <p:sldId id="272" r:id="rId11"/>
    <p:sldId id="271" r:id="rId12"/>
    <p:sldId id="270" r:id="rId13"/>
    <p:sldId id="274" r:id="rId14"/>
    <p:sldId id="275" r:id="rId15"/>
    <p:sldId id="276" r:id="rId16"/>
    <p:sldId id="277" r:id="rId17"/>
    <p:sldId id="278" r:id="rId18"/>
    <p:sldId id="264" r:id="rId19"/>
    <p:sldId id="267" r:id="rId20"/>
    <p:sldId id="268" r:id="rId21"/>
    <p:sldId id="265" r:id="rId22"/>
    <p:sldId id="266" r:id="rId23"/>
    <p:sldId id="279" r:id="rId24"/>
    <p:sldId id="28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8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40549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749686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466045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5935857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386585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275103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253521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234774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5832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089603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83108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26449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36291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019554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334294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665995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64846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10/19/2016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365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transition spd="slow">
    <p:push dir="u"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tervekoululainen.f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uokatieto.fi/ruokakasvatus/hyva-tavaton-ruoka-ja-tapakulttuuri/arkiruoka/10-syyta-syoda-kouluruoka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618780" y="493642"/>
            <a:ext cx="9645567" cy="3216965"/>
          </a:xfrm>
        </p:spPr>
        <p:txBody>
          <a:bodyPr/>
          <a:lstStyle/>
          <a:p>
            <a:br>
              <a:rPr lang="fi-FI" dirty="0"/>
            </a:br>
            <a:br>
              <a:rPr lang="fi-FI" dirty="0"/>
            </a:br>
            <a:br>
              <a:rPr lang="fi-FI" dirty="0"/>
            </a:br>
            <a:r>
              <a:rPr lang="fi-FI" sz="9600" dirty="0"/>
              <a:t>RAVINTO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980613" y="5837554"/>
            <a:ext cx="1932802" cy="861420"/>
          </a:xfrm>
        </p:spPr>
        <p:txBody>
          <a:bodyPr>
            <a:normAutofit/>
          </a:bodyPr>
          <a:lstStyle/>
          <a:p>
            <a:r>
              <a:rPr lang="fi-FI" dirty="0"/>
              <a:t>Elmo &amp; Leevi </a:t>
            </a:r>
          </a:p>
          <a:p>
            <a:r>
              <a:rPr lang="fi-FI" dirty="0"/>
              <a:t>Syksy -16</a:t>
            </a:r>
          </a:p>
        </p:txBody>
      </p:sp>
    </p:spTree>
    <p:extLst>
      <p:ext uri="{BB962C8B-B14F-4D97-AF65-F5344CB8AC3E}">
        <p14:creationId xmlns:p14="http://schemas.microsoft.com/office/powerpoint/2010/main" val="773297480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cap="all" dirty="0"/>
              <a:t>PROTEIININ TARVE TEORIASSA</a:t>
            </a:r>
            <a:br>
              <a:rPr lang="fi-FI" b="1" cap="all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4293" y="1853248"/>
            <a:ext cx="8946541" cy="4195481"/>
          </a:xfrm>
        </p:spPr>
        <p:txBody>
          <a:bodyPr>
            <a:normAutofit fontScale="92500"/>
          </a:bodyPr>
          <a:lstStyle/>
          <a:p>
            <a:pPr fontAlgn="base"/>
            <a:r>
              <a:rPr lang="fi-FI" sz="2400" dirty="0"/>
              <a:t>Proteiinia suositellaan saatavaksi 10 - 20 % päivän energiasta</a:t>
            </a:r>
          </a:p>
          <a:p>
            <a:pPr fontAlgn="base"/>
            <a:endParaRPr lang="fi-FI" sz="2400" dirty="0"/>
          </a:p>
          <a:p>
            <a:pPr fontAlgn="base"/>
            <a:r>
              <a:rPr lang="fi-FI" sz="2400" dirty="0"/>
              <a:t>Painokiloa kohti proteiinien tarve on 1,1-1,3 grammaa.</a:t>
            </a:r>
          </a:p>
          <a:p>
            <a:endParaRPr lang="fi-FI" sz="2400" dirty="0"/>
          </a:p>
          <a:p>
            <a:r>
              <a:rPr lang="fi-FI" sz="2400" dirty="0"/>
              <a:t>Suomessa proteiinin saanti on yleensä runsasta: proteiinia saadaan noin 100 g päivässä</a:t>
            </a:r>
          </a:p>
          <a:p>
            <a:endParaRPr lang="fi-FI" sz="2400" dirty="0"/>
          </a:p>
          <a:p>
            <a:r>
              <a:rPr lang="fi-FI" sz="2400" dirty="0"/>
              <a:t>Ylimääräinen proteiinin energia varastoidaan rasvaksi</a:t>
            </a:r>
          </a:p>
          <a:p>
            <a:pPr lvl="1"/>
            <a:r>
              <a:rPr lang="fi-FI" sz="2400" dirty="0"/>
              <a:t>Eli ylimäärä ei muutu lihaskudokseksi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83624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Proteiinin saanti käytännössä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2052918"/>
            <a:ext cx="9909245" cy="4195481"/>
          </a:xfrm>
        </p:spPr>
        <p:txBody>
          <a:bodyPr>
            <a:normAutofit/>
          </a:bodyPr>
          <a:lstStyle/>
          <a:p>
            <a:pPr fontAlgn="base"/>
            <a:r>
              <a:rPr lang="fi-FI" sz="2400" dirty="0"/>
              <a:t>Terveen ihmisen on turha laskea grammoja ravintoaineiden saannissa. Saat sopivasti proteiinia kun huomioit seuraavat seikat:</a:t>
            </a:r>
          </a:p>
          <a:p>
            <a:pPr fontAlgn="base"/>
            <a:r>
              <a:rPr lang="fi-FI" sz="2400" dirty="0"/>
              <a:t>Syöt monipuolisesti lautasmallin mukaan</a:t>
            </a:r>
          </a:p>
          <a:p>
            <a:pPr fontAlgn="base"/>
            <a:r>
              <a:rPr lang="fi-FI" sz="2400" dirty="0"/>
              <a:t>Jos et syö lihaa, syö monipuolisesti palkokasveja, pähkinöitä, siemeniä ja täysjyväviljaa.</a:t>
            </a:r>
          </a:p>
          <a:p>
            <a:pPr fontAlgn="base"/>
            <a:r>
              <a:rPr lang="fi-FI" sz="2400" dirty="0"/>
              <a:t>Maidosta ja maitotuotteista saa koostumukseltaan hyvää proteiinia.</a:t>
            </a:r>
          </a:p>
          <a:p>
            <a:pPr fontAlgn="base"/>
            <a:r>
              <a:rPr lang="fi-FI" sz="2400" dirty="0"/>
              <a:t>Urheilun harrastaminen kasvattaa hieman proteiinin tarvetta.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10984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03312" y="465970"/>
            <a:ext cx="11834191" cy="1400530"/>
          </a:xfrm>
        </p:spPr>
        <p:txBody>
          <a:bodyPr/>
          <a:lstStyle/>
          <a:p>
            <a:r>
              <a:rPr lang="fi-FI" dirty="0"/>
              <a:t>Mihin tarvitsen hiilihydraatteja?</a:t>
            </a:r>
            <a:br>
              <a:rPr lang="fi-FI" dirty="0"/>
            </a:br>
            <a:r>
              <a:rPr lang="fi-FI" sz="3200" dirty="0"/>
              <a:t>Viljat, riisi, peruna, kasvikset, hedelmät, marjat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2052918"/>
            <a:ext cx="10386323" cy="4195481"/>
          </a:xfrm>
        </p:spPr>
        <p:txBody>
          <a:bodyPr/>
          <a:lstStyle/>
          <a:p>
            <a:r>
              <a:rPr lang="fi-FI" sz="2400" dirty="0"/>
              <a:t>Hiilihydraatit ovat ravinnon perusta!</a:t>
            </a:r>
          </a:p>
          <a:p>
            <a:endParaRPr lang="fi-FI" sz="2400" dirty="0"/>
          </a:p>
          <a:p>
            <a:pPr marL="0" indent="0" fontAlgn="base">
              <a:buNone/>
            </a:pPr>
            <a:r>
              <a:rPr lang="fi-FI" sz="2400" b="1" cap="all" dirty="0"/>
              <a:t>HIILIHYDRAATTIEN TEHTÄVÄT</a:t>
            </a:r>
          </a:p>
          <a:p>
            <a:pPr fontAlgn="base"/>
            <a:r>
              <a:rPr lang="fi-FI" sz="2400" dirty="0"/>
              <a:t>elimistö saa hiilihydraateista nopeasti energiaa</a:t>
            </a:r>
          </a:p>
          <a:p>
            <a:pPr fontAlgn="base"/>
            <a:r>
              <a:rPr lang="fi-FI" sz="2400" dirty="0"/>
              <a:t>säästävät proteiineja elimistön tärkeisiin tehtäviin</a:t>
            </a:r>
          </a:p>
          <a:p>
            <a:pPr fontAlgn="base"/>
            <a:r>
              <a:rPr lang="fi-FI" sz="2400" dirty="0"/>
              <a:t>hiilihydraatteja tarvitaan rasvojen hajottamisessa</a:t>
            </a:r>
          </a:p>
          <a:p>
            <a:pPr fontAlgn="base"/>
            <a:r>
              <a:rPr lang="fi-FI" sz="2400" dirty="0"/>
              <a:t>ylimääräinen hiilihydraatti varastoituu glykogeeniksi tai rasvaksi, jota voidaan myöhemmin käyttää energiaksi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01735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Hiilihydraattien tarve teoriassa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fi-FI" sz="2400" dirty="0"/>
              <a:t>Hiilihydraateista suositellaan saatavan 45 - 60 % päivän energiasaannista. (Lisäksi ravintokuitua olisi hyvä saada 25 - 35 g (murrosikäiset ja aikuiset) päivässä.)</a:t>
            </a:r>
          </a:p>
          <a:p>
            <a:pPr fontAlgn="base"/>
            <a:r>
              <a:rPr lang="fi-FI" sz="2400" dirty="0"/>
              <a:t>Hiilihydraatteja tarvitaan noin 200 - 400 g päivässä. Painokiloa kohti ilmaistuna hiilihydraattien tarve on 5 g/kg. Esimerkiksi 50 kg painava poika tarvitsee siis 250 g hiilihydraatteja päivässä.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44723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770098" cy="912256"/>
          </a:xfrm>
        </p:spPr>
        <p:txBody>
          <a:bodyPr/>
          <a:lstStyle/>
          <a:p>
            <a:r>
              <a:rPr lang="fi-FI" dirty="0"/>
              <a:t>Hiilihydraattien tarve käytännössä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fi-FI" sz="2400" dirty="0"/>
              <a:t>Terveen ihmisen on turha laskea grammoja ravintoaineiden saannissa. Laatu on määrää tärkeämpää. Saat sopivasti hiilihydraattia ja kuitua kun:</a:t>
            </a:r>
          </a:p>
          <a:p>
            <a:pPr lvl="1" fontAlgn="base"/>
            <a:r>
              <a:rPr lang="fi-FI" sz="2200" dirty="0"/>
              <a:t>Lisäät kuitupitoisten hiilihydraattien saantia (täysjyvävilja, kasvikset)</a:t>
            </a:r>
          </a:p>
          <a:p>
            <a:pPr lvl="1" fontAlgn="base"/>
            <a:r>
              <a:rPr lang="fi-FI" sz="2200" dirty="0"/>
              <a:t>Vähennät sokeripitoisten hiilihydraattien saantia (esim. makeiset, sokeroidut hillot ja mehut, makeat vanukkaat ja leivonnaiset)</a:t>
            </a:r>
          </a:p>
          <a:p>
            <a:pPr lvl="1" fontAlgn="base"/>
            <a:r>
              <a:rPr lang="fi-FI" sz="2200" dirty="0"/>
              <a:t>Syöt monipuolisesti lautasmallin mukaan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36589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Rasvat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325218"/>
            <a:ext cx="10505592" cy="5141844"/>
          </a:xfrm>
        </p:spPr>
        <p:txBody>
          <a:bodyPr>
            <a:normAutofit/>
          </a:bodyPr>
          <a:lstStyle/>
          <a:p>
            <a:r>
              <a:rPr lang="fi-FI" sz="2400" dirty="0"/>
              <a:t>Energian lisäksi rasvoista saadaan välttämättömiä rasvahappoja sekä tärkeitä, rasvaliukoisia vitamiineja</a:t>
            </a:r>
          </a:p>
          <a:p>
            <a:endParaRPr lang="fi-FI" sz="2400" dirty="0"/>
          </a:p>
          <a:p>
            <a:r>
              <a:rPr lang="fi-FI" sz="2400" dirty="0"/>
              <a:t>Rasvat voidaan jakaa pehmeisiin (tyydyttymättömät) ja koviin (tyydyttyneet) rasvoihin. Ulkonäön lisäksi niiden laatu on ihmisen ravitsemuksen kannalta erilainen.</a:t>
            </a:r>
          </a:p>
          <a:p>
            <a:pPr marL="0" indent="0">
              <a:buNone/>
            </a:pPr>
            <a:endParaRPr lang="fi-FI" sz="2400" dirty="0"/>
          </a:p>
          <a:p>
            <a:r>
              <a:rPr lang="fi-FI" sz="2400" dirty="0"/>
              <a:t>Nyrkkisääntönä voidaan sanoa, että mitä juoksevampaa (pehmeää) rasva on, sitä enemmän se sisältää hyvälaatuisia rasvahappoja. Kasvikunnan tuotteet, kuten kasviöljyt, sisältävät enemmän hyvälaatuisia rasvahappoja kuin eläinkunnan tuotteet.</a:t>
            </a:r>
          </a:p>
        </p:txBody>
      </p:sp>
    </p:spTree>
    <p:extLst>
      <p:ext uri="{BB962C8B-B14F-4D97-AF65-F5344CB8AC3E}">
        <p14:creationId xmlns:p14="http://schemas.microsoft.com/office/powerpoint/2010/main" val="33783729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2859" y="214179"/>
            <a:ext cx="9404723" cy="1400530"/>
          </a:xfrm>
        </p:spPr>
        <p:txBody>
          <a:bodyPr/>
          <a:lstStyle/>
          <a:p>
            <a:r>
              <a:rPr lang="fi-FI" dirty="0"/>
              <a:t>Rasvojen saanti teoriassa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2279" y="1284292"/>
            <a:ext cx="11873949" cy="4626178"/>
          </a:xfrm>
        </p:spPr>
        <p:txBody>
          <a:bodyPr>
            <a:noAutofit/>
          </a:bodyPr>
          <a:lstStyle/>
          <a:p>
            <a:pPr fontAlgn="base"/>
            <a:r>
              <a:rPr lang="fi-FI" sz="2400" dirty="0"/>
              <a:t>Rasvoja suositellaan saatavan 25 - 40 % päivän energiasaannista.</a:t>
            </a:r>
          </a:p>
          <a:p>
            <a:pPr fontAlgn="base"/>
            <a:endParaRPr lang="fi-FI" sz="2400" dirty="0"/>
          </a:p>
          <a:p>
            <a:pPr fontAlgn="base"/>
            <a:r>
              <a:rPr lang="fi-FI" sz="2400" dirty="0"/>
              <a:t>Tyydyttyneiden (eli kovat rasvat) ja transrasvahappojen sopiva osuus on korkeintaan noin 10 % päivän energiasta. Tyydyttymättömien (pehmeiden) rasvojen suositeltava osuus on siis 15 - 30 %.</a:t>
            </a:r>
          </a:p>
          <a:p>
            <a:endParaRPr lang="fi-FI" sz="2400" dirty="0"/>
          </a:p>
          <a:p>
            <a:r>
              <a:rPr lang="fi-FI" sz="2400" dirty="0"/>
              <a:t>Rasvoista saa paljon energiaa: </a:t>
            </a:r>
          </a:p>
          <a:p>
            <a:pPr lvl="1"/>
            <a:r>
              <a:rPr lang="fi-FI" sz="2400" dirty="0"/>
              <a:t>yksi gramma rasvaa sisältää yli kaksi kertaa enemmän energiaa kuin sama määrä hiilihydraatteja tai proteiineja.</a:t>
            </a:r>
          </a:p>
          <a:p>
            <a:pPr lvl="1"/>
            <a:r>
              <a:rPr lang="fi-FI" sz="2400" dirty="0"/>
              <a:t> Tästä syystä runsasrasvainen ruoka lihottaa helposti. </a:t>
            </a:r>
          </a:p>
          <a:p>
            <a:pPr lvl="1"/>
            <a:r>
              <a:rPr lang="fi-FI" sz="2400" dirty="0"/>
              <a:t>Elimistö muuttaa myös ylimääräisen hiilihydraatin ja proteiinin rasvaksi, joka varastoituu elimistöön.</a:t>
            </a:r>
          </a:p>
        </p:txBody>
      </p:sp>
    </p:spTree>
    <p:extLst>
      <p:ext uri="{BB962C8B-B14F-4D97-AF65-F5344CB8AC3E}">
        <p14:creationId xmlns:p14="http://schemas.microsoft.com/office/powerpoint/2010/main" val="33037828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Rasvojen saanti käytännössä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fi-FI" sz="2400" dirty="0"/>
              <a:t>Saat laadukasta rasvaa kun:</a:t>
            </a:r>
          </a:p>
          <a:p>
            <a:pPr lvl="1" fontAlgn="base"/>
            <a:r>
              <a:rPr lang="fi-FI" sz="2200" dirty="0"/>
              <a:t>suosit pehmeää rasvaa kovan sijaan</a:t>
            </a:r>
          </a:p>
          <a:p>
            <a:pPr lvl="1" fontAlgn="base"/>
            <a:r>
              <a:rPr lang="fi-FI" sz="2200" dirty="0"/>
              <a:t>Syöt monipuolisesti (mm. kalaa 2-3 kertaa viikossa)</a:t>
            </a:r>
          </a:p>
          <a:p>
            <a:pPr lvl="1" fontAlgn="base"/>
            <a:r>
              <a:rPr lang="fi-FI" sz="2200" dirty="0"/>
              <a:t>Syöt lautasmallin mukaan (mm. sipaisu margariinia leivälle, paljon kasviksia)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85231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Puoli kiloa kasviksia päivässä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67210" y="1492126"/>
            <a:ext cx="4396338" cy="576262"/>
          </a:xfrm>
        </p:spPr>
        <p:txBody>
          <a:bodyPr/>
          <a:lstStyle/>
          <a:p>
            <a:r>
              <a:rPr lang="fi-FI" dirty="0"/>
              <a:t>Puolen kilon koostaminen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34686" y="2514600"/>
            <a:ext cx="4396339" cy="3741738"/>
          </a:xfrm>
        </p:spPr>
        <p:txBody>
          <a:bodyPr>
            <a:normAutofit lnSpcReduction="10000"/>
          </a:bodyPr>
          <a:lstStyle/>
          <a:p>
            <a:pPr marL="835025" lvl="1" indent="-211138" defTabSz="914400">
              <a:buFont typeface="Arial" panose="020B0604020202020204" pitchFamily="34" charset="0"/>
              <a:buNone/>
              <a:tabLst>
                <a:tab pos="3771900" algn="r"/>
              </a:tabLst>
            </a:pPr>
            <a:r>
              <a:rPr lang="fi-FI" altLang="fi-FI" sz="2000" dirty="0">
                <a:latin typeface="Verdana" panose="020B0604030504040204" pitchFamily="34" charset="0"/>
                <a:cs typeface="Verdana" panose="020B0604030504040204" pitchFamily="34" charset="0"/>
              </a:rPr>
              <a:t>1 tomaatti 	80 g</a:t>
            </a:r>
          </a:p>
          <a:p>
            <a:pPr marL="835025" lvl="1" indent="-211138" defTabSz="914400">
              <a:buFont typeface="Arial" panose="020B0604020202020204" pitchFamily="34" charset="0"/>
              <a:buNone/>
              <a:tabLst>
                <a:tab pos="3771900" algn="r"/>
              </a:tabLst>
            </a:pPr>
            <a:r>
              <a:rPr lang="fi-FI" altLang="fi-FI" sz="2000" dirty="0">
                <a:latin typeface="Verdana" panose="020B0604030504040204" pitchFamily="34" charset="0"/>
                <a:cs typeface="Verdana" panose="020B0604030504040204" pitchFamily="34" charset="0"/>
              </a:rPr>
              <a:t>2 cm kurkkua 	30 g</a:t>
            </a:r>
          </a:p>
          <a:p>
            <a:pPr marL="835025" lvl="1" indent="-211138" defTabSz="914400">
              <a:buFont typeface="Arial" panose="020B0604020202020204" pitchFamily="34" charset="0"/>
              <a:buNone/>
              <a:tabLst>
                <a:tab pos="3771900" algn="r"/>
              </a:tabLst>
            </a:pPr>
            <a:r>
              <a:rPr lang="fi-FI" altLang="fi-FI" sz="2000" dirty="0">
                <a:latin typeface="Verdana" panose="020B0604030504040204" pitchFamily="34" charset="0"/>
                <a:cs typeface="Verdana" panose="020B0604030504040204" pitchFamily="34" charset="0"/>
              </a:rPr>
              <a:t>1 päärynä 	150 g</a:t>
            </a:r>
          </a:p>
          <a:p>
            <a:pPr marL="835025" lvl="1" indent="-211138" defTabSz="914400">
              <a:buFont typeface="Arial" panose="020B0604020202020204" pitchFamily="34" charset="0"/>
              <a:buNone/>
              <a:tabLst>
                <a:tab pos="3771900" algn="r"/>
              </a:tabLst>
            </a:pPr>
            <a:r>
              <a:rPr lang="fi-FI" altLang="fi-FI" sz="2000" dirty="0">
                <a:latin typeface="Verdana" panose="020B0604030504040204" pitchFamily="34" charset="0"/>
                <a:cs typeface="Verdana" panose="020B0604030504040204" pitchFamily="34" charset="0"/>
              </a:rPr>
              <a:t>1 banaani 	100 g</a:t>
            </a:r>
          </a:p>
          <a:p>
            <a:pPr marL="835025" lvl="1" indent="-211138" defTabSz="914400">
              <a:buFont typeface="Arial" panose="020B0604020202020204" pitchFamily="34" charset="0"/>
              <a:buNone/>
              <a:tabLst>
                <a:tab pos="3771900" algn="r"/>
              </a:tabLst>
            </a:pPr>
            <a:r>
              <a:rPr lang="fi-FI" altLang="fi-FI" sz="2000" dirty="0">
                <a:latin typeface="Verdana" panose="020B0604030504040204" pitchFamily="34" charset="0"/>
                <a:cs typeface="Verdana" panose="020B0604030504040204" pitchFamily="34" charset="0"/>
              </a:rPr>
              <a:t>1 porkkana	</a:t>
            </a:r>
          </a:p>
          <a:p>
            <a:pPr marL="835025" lvl="1" indent="-211138" defTabSz="914400">
              <a:buFont typeface="Arial" panose="020B0604020202020204" pitchFamily="34" charset="0"/>
              <a:buNone/>
              <a:tabLst>
                <a:tab pos="3771900" algn="r"/>
              </a:tabLst>
            </a:pPr>
            <a:r>
              <a:rPr lang="fi-FI" altLang="fi-FI" sz="2000" dirty="0">
                <a:latin typeface="Verdana" panose="020B0604030504040204" pitchFamily="34" charset="0"/>
                <a:cs typeface="Verdana" panose="020B0604030504040204" pitchFamily="34" charset="0"/>
              </a:rPr>
              <a:t>   raasteena            60 g </a:t>
            </a:r>
          </a:p>
          <a:p>
            <a:pPr marL="835025" lvl="1" indent="-211138" defTabSz="914400">
              <a:buFont typeface="Arial" panose="020B0604020202020204" pitchFamily="34" charset="0"/>
              <a:buNone/>
              <a:tabLst>
                <a:tab pos="3771900" algn="r"/>
              </a:tabLst>
            </a:pPr>
            <a:r>
              <a:rPr lang="fi-FI" altLang="fi-FI" sz="2000" dirty="0">
                <a:latin typeface="Verdana" panose="020B0604030504040204" pitchFamily="34" charset="0"/>
                <a:cs typeface="Verdana" panose="020B0604030504040204" pitchFamily="34" charset="0"/>
              </a:rPr>
              <a:t>1,5 dl wok-	</a:t>
            </a:r>
          </a:p>
          <a:p>
            <a:pPr marL="835025" lvl="1" indent="-211138" defTabSz="914400">
              <a:buFont typeface="Arial" panose="020B0604020202020204" pitchFamily="34" charset="0"/>
              <a:buNone/>
              <a:tabLst>
                <a:tab pos="3771900" algn="r"/>
              </a:tabLst>
            </a:pPr>
            <a:r>
              <a:rPr lang="fi-FI" altLang="fi-FI" sz="2000" dirty="0">
                <a:latin typeface="Verdana" panose="020B0604030504040204" pitchFamily="34" charset="0"/>
                <a:cs typeface="Verdana" panose="020B0604030504040204" pitchFamily="34" charset="0"/>
              </a:rPr>
              <a:t>   vihanneksia         80 g	</a:t>
            </a:r>
          </a:p>
          <a:p>
            <a:pPr marL="835025" lvl="1" indent="-211138" defTabSz="914400">
              <a:buFont typeface="Arial" panose="020B0604020202020204" pitchFamily="34" charset="0"/>
              <a:buNone/>
              <a:tabLst>
                <a:tab pos="3771900" algn="r"/>
              </a:tabLst>
            </a:pPr>
            <a:r>
              <a:rPr lang="fi-FI" altLang="fi-FI" sz="2000" b="1" dirty="0">
                <a:solidFill>
                  <a:srgbClr val="008ECE"/>
                </a:solidFill>
                <a:latin typeface="Verdana" panose="020B0604030504040204" pitchFamily="34" charset="0"/>
                <a:cs typeface="Verdana" panose="020B0604030504040204" pitchFamily="34" charset="0"/>
              </a:rPr>
              <a:t>Yhteensä 	500 g</a:t>
            </a:r>
            <a:endParaRPr lang="fi-FI" altLang="fi-FI" sz="2000" dirty="0">
              <a:solidFill>
                <a:srgbClr val="008ECE"/>
              </a:solidFill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863548" y="1565117"/>
            <a:ext cx="7447723" cy="576262"/>
          </a:xfrm>
        </p:spPr>
        <p:txBody>
          <a:bodyPr/>
          <a:lstStyle/>
          <a:p>
            <a:r>
              <a:rPr lang="fi-FI" dirty="0"/>
              <a:t>Ohjeet kasviksien/marjojen/hedelmien käyttöön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863548" y="2514600"/>
            <a:ext cx="6930887" cy="3741738"/>
          </a:xfrm>
        </p:spPr>
        <p:txBody>
          <a:bodyPr>
            <a:noAutofit/>
          </a:bodyPr>
          <a:lstStyle/>
          <a:p>
            <a:pPr marL="182563" indent="-182563" eaLnBrk="0" hangingPunct="0">
              <a:spcBef>
                <a:spcPts val="200"/>
              </a:spcBef>
              <a:buClr>
                <a:srgbClr val="C10075"/>
              </a:buClr>
              <a:buFont typeface="Arial" charset="0"/>
              <a:buChar char="•"/>
              <a:defRPr/>
            </a:pPr>
            <a:r>
              <a:rPr lang="fi-FI" sz="2000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Suosi mehujen sijasta hedelmiä tai marjoja. Tällöin saat hedelmistä ja marjoista myös kuitua.</a:t>
            </a:r>
          </a:p>
          <a:p>
            <a:pPr eaLnBrk="0" hangingPunct="0">
              <a:spcBef>
                <a:spcPts val="200"/>
              </a:spcBef>
              <a:buClr>
                <a:srgbClr val="C10075"/>
              </a:buClr>
              <a:buFont typeface="Arial" charset="0"/>
              <a:buChar char="•"/>
              <a:defRPr/>
            </a:pPr>
            <a:endParaRPr lang="fi-FI" sz="2000" dirty="0">
              <a:latin typeface="Verdana" pitchFamily="34" charset="0"/>
              <a:ea typeface="ＭＳ Ｐゴシック" pitchFamily="-105" charset="-128"/>
              <a:cs typeface="ＭＳ Ｐゴシック" pitchFamily="-105" charset="-128"/>
            </a:endParaRPr>
          </a:p>
          <a:p>
            <a:pPr marL="182563" indent="-182563" eaLnBrk="0" hangingPunct="0">
              <a:spcBef>
                <a:spcPts val="200"/>
              </a:spcBef>
              <a:buClr>
                <a:srgbClr val="C10075"/>
              </a:buClr>
              <a:buFont typeface="Arial" charset="0"/>
              <a:buChar char="•"/>
              <a:defRPr/>
            </a:pPr>
            <a:r>
              <a:rPr lang="fi-FI" sz="2000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Syö osa kasviksista tuoreena, osa kypsänä.</a:t>
            </a:r>
          </a:p>
          <a:p>
            <a:pPr eaLnBrk="0" hangingPunct="0">
              <a:spcBef>
                <a:spcPts val="200"/>
              </a:spcBef>
              <a:buClr>
                <a:srgbClr val="C10075"/>
              </a:buClr>
              <a:buFont typeface="Arial" charset="0"/>
              <a:buChar char="•"/>
              <a:defRPr/>
            </a:pPr>
            <a:endParaRPr lang="fi-FI" sz="2000" dirty="0">
              <a:latin typeface="Verdana" pitchFamily="34" charset="0"/>
              <a:ea typeface="ＭＳ Ｐゴシック" pitchFamily="-105" charset="-128"/>
              <a:cs typeface="ＭＳ Ｐゴシック" pitchFamily="-105" charset="-128"/>
            </a:endParaRPr>
          </a:p>
          <a:p>
            <a:pPr marL="182563" indent="-182563" eaLnBrk="0" hangingPunct="0">
              <a:spcBef>
                <a:spcPts val="200"/>
              </a:spcBef>
              <a:buClr>
                <a:srgbClr val="C10075"/>
              </a:buClr>
              <a:buFont typeface="Arial" charset="0"/>
              <a:buChar char="•"/>
              <a:defRPr/>
            </a:pPr>
            <a:r>
              <a:rPr lang="fi-FI" sz="2000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Onnistut, kun syöt jotain jokaisella aterialla ja välipalalla.</a:t>
            </a:r>
          </a:p>
          <a:p>
            <a:pPr marL="182563" indent="-182563" eaLnBrk="0" hangingPunct="0">
              <a:spcBef>
                <a:spcPts val="200"/>
              </a:spcBef>
              <a:buClr>
                <a:srgbClr val="C10075"/>
              </a:buClr>
              <a:buFont typeface="Arial" charset="0"/>
              <a:buChar char="•"/>
              <a:defRPr/>
            </a:pPr>
            <a:endParaRPr lang="fi-FI" sz="2000" dirty="0">
              <a:latin typeface="Verdana" pitchFamily="34" charset="0"/>
              <a:ea typeface="ＭＳ Ｐゴシック" pitchFamily="-105" charset="-128"/>
              <a:cs typeface="ＭＳ Ｐゴシック" pitchFamily="-105" charset="-128"/>
            </a:endParaRPr>
          </a:p>
          <a:p>
            <a:pPr marL="182563" indent="-182563" eaLnBrk="0" hangingPunct="0">
              <a:spcBef>
                <a:spcPts val="200"/>
              </a:spcBef>
              <a:buClr>
                <a:srgbClr val="C10075"/>
              </a:buClr>
              <a:buFont typeface="Arial" charset="0"/>
              <a:buChar char="•"/>
              <a:defRPr/>
            </a:pPr>
            <a:r>
              <a:rPr lang="fi-FI" altLang="fi-FI" sz="2000" dirty="0"/>
              <a:t>Ne ovat vitamiinien, kivennäisaineiden ja kuidun lähde.</a:t>
            </a:r>
          </a:p>
          <a:p>
            <a:pPr marL="182563" indent="-182563" eaLnBrk="0" hangingPunct="0">
              <a:spcBef>
                <a:spcPts val="200"/>
              </a:spcBef>
              <a:buClr>
                <a:srgbClr val="C10075"/>
              </a:buClr>
              <a:buFont typeface="Arial" charset="0"/>
              <a:buChar char="•"/>
              <a:defRPr/>
            </a:pPr>
            <a:endParaRPr lang="fi-FI" altLang="fi-FI" sz="2000" dirty="0"/>
          </a:p>
          <a:p>
            <a:pPr marL="182563" indent="-182563" eaLnBrk="0" hangingPunct="0">
              <a:spcBef>
                <a:spcPts val="200"/>
              </a:spcBef>
              <a:buClr>
                <a:srgbClr val="C10075"/>
              </a:buClr>
              <a:buFont typeface="Arial" charset="0"/>
              <a:buChar char="•"/>
              <a:defRPr/>
            </a:pPr>
            <a:r>
              <a:rPr lang="fi-FI" altLang="fi-FI" sz="2000" dirty="0"/>
              <a:t>Ne ovat myös hyviä välipaloja.</a:t>
            </a:r>
          </a:p>
        </p:txBody>
      </p:sp>
    </p:spTree>
    <p:extLst>
      <p:ext uri="{BB962C8B-B14F-4D97-AF65-F5344CB8AC3E}">
        <p14:creationId xmlns:p14="http://schemas.microsoft.com/office/powerpoint/2010/main" val="12605885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92986"/>
          </a:xfrm>
        </p:spPr>
        <p:txBody>
          <a:bodyPr/>
          <a:lstStyle/>
          <a:p>
            <a:r>
              <a:rPr lang="fi-FI" altLang="fi-FI" sz="2800" dirty="0">
                <a:latin typeface="Verdana" panose="020B0604030504040204" pitchFamily="34" charset="0"/>
              </a:rPr>
              <a:t>Juominen</a:t>
            </a:r>
            <a:br>
              <a:rPr lang="fi-FI" altLang="fi-FI" sz="2800" dirty="0">
                <a:latin typeface="Verdana" panose="020B0604030504040204" pitchFamily="34" charset="0"/>
              </a:rPr>
            </a:br>
            <a:r>
              <a:rPr lang="fi-FI" altLang="fi-FI" sz="2800" dirty="0">
                <a:latin typeface="Verdana" panose="020B0604030504040204" pitchFamily="34" charset="0"/>
              </a:rPr>
              <a:t>Kuinka paljon nestettä tarvitaan?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75201" y="1787874"/>
            <a:ext cx="9898816" cy="4546664"/>
          </a:xfrm>
        </p:spPr>
        <p:txBody>
          <a:bodyPr/>
          <a:lstStyle/>
          <a:p>
            <a:r>
              <a:rPr lang="fi-FI" altLang="fi-FI" sz="2400" dirty="0">
                <a:latin typeface="Verdana" panose="020B0604030504040204" pitchFamily="34" charset="0"/>
              </a:rPr>
              <a:t>Nuoren ihmisen painosta noin 60 % on vettä.</a:t>
            </a:r>
          </a:p>
          <a:p>
            <a:r>
              <a:rPr lang="fi-FI" altLang="fi-FI" sz="2400" dirty="0">
                <a:latin typeface="Verdana" panose="020B0604030504040204" pitchFamily="34" charset="0"/>
              </a:rPr>
              <a:t>Elimistö saa nestettä juomista ja ruuista.</a:t>
            </a:r>
          </a:p>
          <a:p>
            <a:pPr lvl="1"/>
            <a:r>
              <a:rPr lang="fi-FI" altLang="fi-FI" sz="2200" dirty="0">
                <a:latin typeface="Verdana" panose="020B0604030504040204" pitchFamily="34" charset="0"/>
              </a:rPr>
              <a:t>Päivän aikana noin 1−1,5 l nestettä saadaan ruuasta</a:t>
            </a:r>
          </a:p>
          <a:p>
            <a:pPr lvl="1"/>
            <a:r>
              <a:rPr lang="fi-FI" altLang="fi-FI" sz="2200" dirty="0">
                <a:latin typeface="Verdana" panose="020B0604030504040204" pitchFamily="34" charset="0"/>
              </a:rPr>
              <a:t>Vettä tulisi saada lisäksi juomalla 2 l vuorokaudessa</a:t>
            </a:r>
          </a:p>
          <a:p>
            <a:endParaRPr lang="fi-FI" altLang="fi-FI" sz="2400" dirty="0">
              <a:latin typeface="Verdana" panose="020B0604030504040204" pitchFamily="34" charset="0"/>
            </a:endParaRPr>
          </a:p>
          <a:p>
            <a:r>
              <a:rPr lang="fi-FI" altLang="fi-FI" sz="2400" dirty="0"/>
              <a:t>Yleisohje: juo 2 litraa päivässä +1 litra liikuttua tuntia kohti, tasaisesti pitkin päivää.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28408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5130" y="438864"/>
            <a:ext cx="9404723" cy="1400530"/>
          </a:xfrm>
        </p:spPr>
        <p:txBody>
          <a:bodyPr/>
          <a:lstStyle/>
          <a:p>
            <a:r>
              <a:rPr lang="fi-FI" dirty="0"/>
              <a:t>Ravinto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590262"/>
            <a:ext cx="8946541" cy="4658138"/>
          </a:xfrm>
        </p:spPr>
        <p:txBody>
          <a:bodyPr/>
          <a:lstStyle/>
          <a:p>
            <a:pPr marL="182563" indent="-182563">
              <a:buFont typeface="Arial" charset="0"/>
              <a:buNone/>
              <a:defRPr/>
            </a:pPr>
            <a:r>
              <a:rPr lang="fi-FI" sz="3200" b="1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Mihin ravinto vaikuttaa sinussa?</a:t>
            </a:r>
          </a:p>
          <a:p>
            <a:pPr marL="182563" indent="-182563">
              <a:buFont typeface="Arial" panose="020B0604020202020204" pitchFamily="34" charset="0"/>
              <a:buChar char="•"/>
              <a:defRPr/>
            </a:pPr>
            <a:r>
              <a:rPr lang="fi-FI" sz="2400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vireystilaan ja jaksamiseen </a:t>
            </a:r>
          </a:p>
          <a:p>
            <a:pPr marL="182563" indent="-182563">
              <a:buFont typeface="Arial" panose="020B0604020202020204" pitchFamily="34" charset="0"/>
              <a:buChar char="•"/>
              <a:defRPr/>
            </a:pPr>
            <a:r>
              <a:rPr lang="fi-FI" sz="2400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liikuntavammojen riskiin </a:t>
            </a:r>
          </a:p>
          <a:p>
            <a:pPr marL="182563" indent="-182563">
              <a:buFont typeface="Arial" panose="020B0604020202020204" pitchFamily="34" charset="0"/>
              <a:buChar char="•"/>
              <a:defRPr/>
            </a:pPr>
            <a:r>
              <a:rPr lang="fi-FI" sz="2400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kunnon kehittymiseen </a:t>
            </a:r>
          </a:p>
          <a:p>
            <a:pPr marL="182563" indent="-182563">
              <a:buFont typeface="Arial" panose="020B0604020202020204" pitchFamily="34" charset="0"/>
              <a:buChar char="•"/>
              <a:defRPr/>
            </a:pPr>
            <a:r>
              <a:rPr lang="fi-FI" sz="2400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liikuntasuorituksesta palautumiseen </a:t>
            </a:r>
          </a:p>
          <a:p>
            <a:pPr marL="182563" indent="-182563">
              <a:buFont typeface="Arial" panose="020B0604020202020204" pitchFamily="34" charset="0"/>
              <a:buChar char="•"/>
              <a:defRPr/>
            </a:pPr>
            <a:r>
              <a:rPr lang="fi-FI" sz="2400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hyvään oloon </a:t>
            </a:r>
          </a:p>
          <a:p>
            <a:pPr marL="182563" indent="-182563">
              <a:buFont typeface="Arial" panose="020B0604020202020204" pitchFamily="34" charset="0"/>
              <a:buChar char="•"/>
              <a:defRPr/>
            </a:pPr>
            <a:r>
              <a:rPr lang="fi-FI" sz="2400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painonhallintaan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20099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18273"/>
          </a:xfrm>
        </p:spPr>
        <p:txBody>
          <a:bodyPr/>
          <a:lstStyle/>
          <a:p>
            <a:r>
              <a:rPr lang="fi-FI" altLang="fi-FI" sz="2800" dirty="0">
                <a:latin typeface="Verdana" panose="020B0604030504040204" pitchFamily="34" charset="0"/>
              </a:rPr>
              <a:t>Juominen</a:t>
            </a:r>
            <a:br>
              <a:rPr lang="fi-FI" altLang="fi-FI" sz="2800" dirty="0">
                <a:latin typeface="Verdana" panose="020B0604030504040204" pitchFamily="34" charset="0"/>
              </a:rPr>
            </a:br>
            <a:r>
              <a:rPr lang="fi-FI" altLang="fi-FI" sz="2800" dirty="0">
                <a:latin typeface="Verdana" panose="020B0604030504040204" pitchFamily="34" charset="0"/>
              </a:rPr>
              <a:t>Mikä merkitys on nestetasapainolla?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6111" y="1734866"/>
            <a:ext cx="9271221" cy="4493656"/>
          </a:xfrm>
        </p:spPr>
        <p:txBody>
          <a:bodyPr>
            <a:normAutofit fontScale="92500" lnSpcReduction="10000"/>
          </a:bodyPr>
          <a:lstStyle/>
          <a:p>
            <a:r>
              <a:rPr lang="fi-FI" altLang="fi-FI" sz="2400" dirty="0">
                <a:latin typeface="Verdana" panose="020B0604030504040204" pitchFamily="34" charset="0"/>
              </a:rPr>
              <a:t>Nestetasapaino vaikuttaa: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Verdana" panose="020B0604030504040204" pitchFamily="34" charset="0"/>
              </a:rPr>
              <a:t>vireystilaan ja jaksamiseen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Verdana" panose="020B0604030504040204" pitchFamily="34" charset="0"/>
              </a:rPr>
              <a:t>päänsäryn ilmenemiseen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Verdana" panose="020B0604030504040204" pitchFamily="34" charset="0"/>
              </a:rPr>
              <a:t>liikuntavammojen riskiin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Verdana" panose="020B0604030504040204" pitchFamily="34" charset="0"/>
              </a:rPr>
              <a:t>liikuntasuorituksesta palautumiseen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Verdana" panose="020B0604030504040204" pitchFamily="34" charset="0"/>
              </a:rPr>
              <a:t>hyvään oloon</a:t>
            </a:r>
          </a:p>
          <a:p>
            <a:pPr>
              <a:buFont typeface="Arial" panose="020B0604020202020204" pitchFamily="34" charset="0"/>
              <a:buChar char="•"/>
            </a:pPr>
            <a:endParaRPr lang="fi-FI" altLang="fi-FI" sz="2400" dirty="0">
              <a:latin typeface="Verdana" panose="020B0604030504040204" pitchFamily="34" charset="0"/>
            </a:endParaRPr>
          </a:p>
          <a:p>
            <a:r>
              <a:rPr lang="fi-FI" altLang="fi-FI" sz="2400" dirty="0">
                <a:latin typeface="Verdana" panose="020B0604030504040204" pitchFamily="34" charset="0"/>
              </a:rPr>
              <a:t>Päivittäiset nestevalinnat: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Verdana" panose="020B0604030504040204" pitchFamily="34" charset="0"/>
              </a:rPr>
              <a:t>janojuomaksi vesi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Verdana" panose="020B0604030504040204" pitchFamily="34" charset="0"/>
              </a:rPr>
              <a:t>ruokajuomaksi rasvaton maito, piimä tai vesi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15781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2859" y="253935"/>
            <a:ext cx="9404723" cy="739978"/>
          </a:xfrm>
        </p:spPr>
        <p:txBody>
          <a:bodyPr/>
          <a:lstStyle/>
          <a:p>
            <a:r>
              <a:rPr lang="fi-FI" dirty="0"/>
              <a:t>Ruokavalion keskeiset periaatteet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97294" y="1430066"/>
            <a:ext cx="9312897" cy="5553830"/>
          </a:xfrm>
        </p:spPr>
        <p:txBody>
          <a:bodyPr>
            <a:normAutofit fontScale="92500" lnSpcReduction="20000"/>
          </a:bodyPr>
          <a:lstStyle/>
          <a:p>
            <a:pPr defTabSz="9144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altLang="fi-FI" sz="2600" dirty="0">
                <a:latin typeface="Verdana" panose="020B0604030504040204" pitchFamily="34" charset="0"/>
              </a:rPr>
              <a:t>lautasmallin mukaisesti rakennetut pääateriat</a:t>
            </a: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fi-FI" altLang="fi-FI" sz="2600" dirty="0">
              <a:latin typeface="Verdana" panose="020B0604030504040204" pitchFamily="34" charset="0"/>
            </a:endParaRP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altLang="fi-FI" sz="2600" dirty="0">
                <a:latin typeface="Verdana" panose="020B0604030504040204" pitchFamily="34" charset="0"/>
              </a:rPr>
              <a:t>kasvikset, hedelmät, marjat: puoli kiloa päivässä</a:t>
            </a:r>
          </a:p>
          <a:p>
            <a:pPr defTabSz="914400">
              <a:lnSpc>
                <a:spcPct val="80000"/>
              </a:lnSpc>
            </a:pPr>
            <a:endParaRPr lang="fi-FI" altLang="fi-FI" sz="2600" dirty="0">
              <a:latin typeface="Verdana" panose="020B0604030504040204" pitchFamily="34" charset="0"/>
            </a:endParaRP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altLang="fi-FI" sz="2600" dirty="0">
                <a:latin typeface="Verdana" panose="020B0604030504040204" pitchFamily="34" charset="0"/>
              </a:rPr>
              <a:t>täysjyväviljatuotteet</a:t>
            </a:r>
          </a:p>
          <a:p>
            <a:pPr defTabSz="914400">
              <a:lnSpc>
                <a:spcPct val="80000"/>
              </a:lnSpc>
            </a:pPr>
            <a:endParaRPr lang="fi-FI" altLang="fi-FI" sz="2600" dirty="0">
              <a:latin typeface="Verdana" panose="020B0604030504040204" pitchFamily="34" charset="0"/>
            </a:endParaRP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altLang="fi-FI" sz="2600" dirty="0">
                <a:latin typeface="Verdana" panose="020B0604030504040204" pitchFamily="34" charset="0"/>
              </a:rPr>
              <a:t>pehmeät rasvat: rypsiöljy, margariini, kalanrasva </a:t>
            </a:r>
          </a:p>
          <a:p>
            <a:pPr defTabSz="914400">
              <a:lnSpc>
                <a:spcPct val="80000"/>
              </a:lnSpc>
            </a:pPr>
            <a:endParaRPr lang="fi-FI" altLang="fi-FI" sz="2600" dirty="0">
              <a:latin typeface="Verdana" panose="020B0604030504040204" pitchFamily="34" charset="0"/>
            </a:endParaRP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altLang="fi-FI" sz="2600" dirty="0">
                <a:latin typeface="Verdana" panose="020B0604030504040204" pitchFamily="34" charset="0"/>
              </a:rPr>
              <a:t>kala: kahdesti viikossa</a:t>
            </a: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fi-FI" altLang="fi-FI" sz="2600" dirty="0">
              <a:latin typeface="Verdana" panose="020B0604030504040204" pitchFamily="34" charset="0"/>
            </a:endParaRP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altLang="fi-FI" sz="2600" dirty="0">
                <a:latin typeface="Verdana" panose="020B0604030504040204" pitchFamily="34" charset="0"/>
              </a:rPr>
              <a:t>maukkaat ja täyttävät välipalat</a:t>
            </a:r>
          </a:p>
          <a:p>
            <a:pPr defTabSz="914400">
              <a:lnSpc>
                <a:spcPct val="80000"/>
              </a:lnSpc>
            </a:pPr>
            <a:endParaRPr lang="fi-FI" altLang="fi-FI" sz="2600" dirty="0">
              <a:latin typeface="Verdana" panose="020B0604030504040204" pitchFamily="34" charset="0"/>
            </a:endParaRP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altLang="fi-FI" sz="2600" dirty="0">
                <a:latin typeface="Verdana" panose="020B0604030504040204" pitchFamily="34" charset="0"/>
              </a:rPr>
              <a:t>ruokajuomat: maito ja vesi</a:t>
            </a: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fi-FI" altLang="fi-FI" sz="2600" dirty="0">
              <a:latin typeface="Verdana" panose="020B0604030504040204" pitchFamily="34" charset="0"/>
            </a:endParaRPr>
          </a:p>
          <a:p>
            <a:pPr defTabSz="9144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fi-FI" altLang="fi-FI" sz="2600" dirty="0">
                <a:latin typeface="Verdana" panose="020B0604030504040204" pitchFamily="34" charset="0"/>
              </a:rPr>
              <a:t>herkkuhetket: toki niitäkin on silloin tällöin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91531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Ruokapäiväkirja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484244"/>
            <a:ext cx="10823645" cy="5141844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Kirjaa ohjeet niin muistat helpommin mitä pitää tehdä</a:t>
            </a:r>
          </a:p>
          <a:p>
            <a:endParaRPr lang="fi-FI" sz="2400" dirty="0"/>
          </a:p>
          <a:p>
            <a:r>
              <a:rPr lang="fi-FI" sz="2400" dirty="0"/>
              <a:t>Merkitse ylös:</a:t>
            </a:r>
          </a:p>
          <a:p>
            <a:pPr lvl="1"/>
            <a:r>
              <a:rPr lang="fi-FI" sz="2400" dirty="0"/>
              <a:t>Ateria (aamupala/lounas/välipala/päivällinen/iltapala)</a:t>
            </a:r>
          </a:p>
          <a:p>
            <a:pPr lvl="1"/>
            <a:r>
              <a:rPr lang="fi-FI" sz="2400" dirty="0"/>
              <a:t>Kellon aika, </a:t>
            </a:r>
            <a:r>
              <a:rPr lang="fi-FI" sz="2400" dirty="0" err="1"/>
              <a:t>millon</a:t>
            </a:r>
            <a:r>
              <a:rPr lang="fi-FI" sz="2400" dirty="0"/>
              <a:t> söin?</a:t>
            </a:r>
          </a:p>
          <a:p>
            <a:pPr lvl="1"/>
            <a:r>
              <a:rPr lang="fi-FI" sz="2400" dirty="0"/>
              <a:t>Mitä söin?</a:t>
            </a:r>
          </a:p>
          <a:p>
            <a:pPr lvl="1"/>
            <a:r>
              <a:rPr lang="fi-FI" sz="2400" dirty="0"/>
              <a:t>Kuinka paljon söin?</a:t>
            </a:r>
          </a:p>
          <a:p>
            <a:pPr lvl="2"/>
            <a:r>
              <a:rPr lang="fi-FI" sz="2200" dirty="0"/>
              <a:t>Määrä 1 dl/ 100g tarkkuudella</a:t>
            </a:r>
          </a:p>
          <a:p>
            <a:endParaRPr lang="fi-FI" sz="2600" dirty="0"/>
          </a:p>
          <a:p>
            <a:r>
              <a:rPr lang="fi-FI" sz="2600" dirty="0"/>
              <a:t>Tärkeää, että muistat tehdä, koska hyödynnetään materiaalia myöhemmillä tunneilla!</a:t>
            </a:r>
          </a:p>
        </p:txBody>
      </p:sp>
    </p:spTree>
    <p:extLst>
      <p:ext uri="{BB962C8B-B14F-4D97-AF65-F5344CB8AC3E}">
        <p14:creationId xmlns:p14="http://schemas.microsoft.com/office/powerpoint/2010/main" val="30305686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1878" y="134666"/>
            <a:ext cx="9404723" cy="514691"/>
          </a:xfrm>
        </p:spPr>
        <p:txBody>
          <a:bodyPr/>
          <a:lstStyle/>
          <a:p>
            <a:r>
              <a:rPr lang="fi-FI" dirty="0"/>
              <a:t>Esimerkki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12035" y="768626"/>
            <a:ext cx="11979965" cy="6089373"/>
          </a:xfrm>
        </p:spPr>
        <p:txBody>
          <a:bodyPr>
            <a:normAutofit/>
          </a:bodyPr>
          <a:lstStyle/>
          <a:p>
            <a:r>
              <a:rPr lang="fi-FI" sz="1900" dirty="0"/>
              <a:t>Aamupala, klo 6.30:</a:t>
            </a:r>
          </a:p>
          <a:p>
            <a:pPr lvl="1"/>
            <a:r>
              <a:rPr lang="fi-FI" sz="1900" dirty="0"/>
              <a:t>Puuroa 4dl, 1dl marjoja, lasi maitoa, 1 banaani, kuppi kahvia, c-vitamiini + d-vitamiini tabletti</a:t>
            </a:r>
          </a:p>
          <a:p>
            <a:endParaRPr lang="fi-FI" sz="1900" dirty="0"/>
          </a:p>
          <a:p>
            <a:r>
              <a:rPr lang="fi-FI" sz="1900" dirty="0"/>
              <a:t>Lounas, klo 12:</a:t>
            </a:r>
          </a:p>
          <a:p>
            <a:pPr lvl="1"/>
            <a:r>
              <a:rPr lang="fi-FI" sz="1900" dirty="0"/>
              <a:t>2dl kanakastike, 2dl riisi, 3dl salaattia, lasi maitoa + lasi vettä, 2 palaa ruisleipää + margariinia</a:t>
            </a:r>
          </a:p>
          <a:p>
            <a:endParaRPr lang="fi-FI" sz="1900" dirty="0"/>
          </a:p>
          <a:p>
            <a:r>
              <a:rPr lang="fi-FI" sz="1900" dirty="0"/>
              <a:t>Välipala, klo 14.30:</a:t>
            </a:r>
          </a:p>
          <a:p>
            <a:pPr lvl="1"/>
            <a:r>
              <a:rPr lang="fi-FI" sz="1900" dirty="0"/>
              <a:t>Purkki rahkaa 200g, 1dl marjoja, kuppi kahvia, lasi mehua+ lasi vettä</a:t>
            </a:r>
          </a:p>
          <a:p>
            <a:pPr lvl="1"/>
            <a:endParaRPr lang="fi-FI" sz="1900" dirty="0"/>
          </a:p>
          <a:p>
            <a:r>
              <a:rPr lang="fi-FI" sz="1900" dirty="0"/>
              <a:t>Päivällinen, klo18.00:</a:t>
            </a:r>
          </a:p>
          <a:p>
            <a:pPr lvl="1"/>
            <a:r>
              <a:rPr lang="fi-FI" sz="1900" dirty="0"/>
              <a:t> 4dl lohikeitto, 3 palaa moniviljaleipää, 2 kpl porkkanoita, lasi maitoa+ lasi vettä</a:t>
            </a:r>
          </a:p>
          <a:p>
            <a:endParaRPr lang="fi-FI" sz="1900" dirty="0"/>
          </a:p>
          <a:p>
            <a:r>
              <a:rPr lang="fi-FI" sz="1900" dirty="0"/>
              <a:t>Iltapala, klo 21.30:</a:t>
            </a:r>
          </a:p>
          <a:p>
            <a:pPr lvl="1"/>
            <a:r>
              <a:rPr lang="fi-FI" sz="1900" dirty="0"/>
              <a:t>2dl jogurttia, 0,5dl mysliä, kuppi teetä, 1 pala moniviljaleipää + margariinia + 2 siivua kalkkunaa+ 2 siivua juustoa, 1 mango</a:t>
            </a:r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4099474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http://tervekoululainen.fi/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905041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Ateriarytmi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7565" y="1205948"/>
            <a:ext cx="11622157" cy="5652052"/>
          </a:xfrm>
        </p:spPr>
        <p:txBody>
          <a:bodyPr>
            <a:normAutofit/>
          </a:bodyPr>
          <a:lstStyle/>
          <a:p>
            <a:r>
              <a:rPr lang="fi-FI" dirty="0"/>
              <a:t>Aamupala</a:t>
            </a:r>
          </a:p>
          <a:p>
            <a:pPr lvl="1"/>
            <a:r>
              <a:rPr lang="fi-FI" dirty="0"/>
              <a:t>Puuro/mysli/murot/jogurtti, hedelmät ja marjat, mehu/vesi/maito, kahvi/tee, vitamiinit lisänä esim. D-vitamiini</a:t>
            </a:r>
          </a:p>
          <a:p>
            <a:r>
              <a:rPr lang="fi-FI" dirty="0"/>
              <a:t>Lounas</a:t>
            </a:r>
          </a:p>
          <a:p>
            <a:pPr lvl="1"/>
            <a:r>
              <a:rPr lang="fi-FI" dirty="0"/>
              <a:t>Koulussa koululounas! </a:t>
            </a:r>
          </a:p>
          <a:p>
            <a:pPr lvl="1"/>
            <a:r>
              <a:rPr lang="fi-FI" dirty="0"/>
              <a:t>Liha/kala/kana, peruna/riisi/pasta, kasvikset/salaatti, ruokajuoma (vesi/maito)</a:t>
            </a:r>
          </a:p>
          <a:p>
            <a:pPr lvl="1"/>
            <a:r>
              <a:rPr lang="fi-FI" dirty="0">
                <a:hlinkClick r:id="rId2"/>
              </a:rPr>
              <a:t>http://www.ruokatieto.fi/ruokakasvatus/hyva-tavaton-ruoka-ja-tapakulttuuri/arkiruoka/10-syyta-syoda-kouluruokaa</a:t>
            </a:r>
            <a:endParaRPr lang="fi-FI" dirty="0"/>
          </a:p>
          <a:p>
            <a:r>
              <a:rPr lang="fi-FI" dirty="0"/>
              <a:t>Välipala</a:t>
            </a:r>
          </a:p>
          <a:p>
            <a:pPr lvl="1"/>
            <a:r>
              <a:rPr lang="fi-FI" dirty="0"/>
              <a:t>Hedelmä, rahkat/jogurtti, </a:t>
            </a:r>
            <a:r>
              <a:rPr lang="fi-FI" dirty="0" err="1"/>
              <a:t>smoothie</a:t>
            </a:r>
            <a:r>
              <a:rPr lang="fi-FI" dirty="0"/>
              <a:t>, </a:t>
            </a:r>
            <a:r>
              <a:rPr lang="fi-FI" dirty="0" err="1"/>
              <a:t>leipä+leikkeleet</a:t>
            </a:r>
            <a:r>
              <a:rPr lang="fi-FI" dirty="0"/>
              <a:t>, mehu/maito/vesi</a:t>
            </a:r>
          </a:p>
          <a:p>
            <a:r>
              <a:rPr lang="fi-FI" dirty="0"/>
              <a:t>Päivällinen</a:t>
            </a:r>
          </a:p>
          <a:p>
            <a:pPr lvl="1"/>
            <a:r>
              <a:rPr lang="fi-FI" dirty="0"/>
              <a:t>Liha/kala/kana, peruna/riisi/pasta, kasvikset/salaatti, ruokajuoma (vesi/maito)</a:t>
            </a:r>
          </a:p>
          <a:p>
            <a:r>
              <a:rPr lang="fi-FI" dirty="0"/>
              <a:t>Iltapala</a:t>
            </a:r>
          </a:p>
          <a:p>
            <a:pPr lvl="1"/>
            <a:r>
              <a:rPr lang="fi-FI" dirty="0"/>
              <a:t>Hedelmä, rahkat/jogurtti, </a:t>
            </a:r>
            <a:r>
              <a:rPr lang="fi-FI" dirty="0" err="1"/>
              <a:t>smoothie</a:t>
            </a:r>
            <a:r>
              <a:rPr lang="fi-FI" dirty="0"/>
              <a:t>, </a:t>
            </a:r>
            <a:r>
              <a:rPr lang="fi-FI" dirty="0" err="1"/>
              <a:t>leipä+leikkeleet</a:t>
            </a:r>
            <a:r>
              <a:rPr lang="fi-FI" dirty="0"/>
              <a:t>, mehu/maito/vesi</a:t>
            </a:r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05774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Ateriarytmi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46111" y="1328738"/>
            <a:ext cx="4396338" cy="576262"/>
          </a:xfrm>
        </p:spPr>
        <p:txBody>
          <a:bodyPr/>
          <a:lstStyle/>
          <a:p>
            <a:r>
              <a:rPr lang="fi-FI" dirty="0"/>
              <a:t>Liikuntaa </a:t>
            </a:r>
            <a:r>
              <a:rPr lang="fi-FI" dirty="0" err="1"/>
              <a:t>koulussa+kotona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772007" y="2050774"/>
            <a:ext cx="4555367" cy="4641574"/>
          </a:xfrm>
        </p:spPr>
        <p:txBody>
          <a:bodyPr>
            <a:normAutofit/>
          </a:bodyPr>
          <a:lstStyle/>
          <a:p>
            <a:pPr defTabSz="914400">
              <a:lnSpc>
                <a:spcPct val="120000"/>
              </a:lnSpc>
            </a:pPr>
            <a:r>
              <a:rPr lang="en-US" altLang="fi-FI" b="1" dirty="0" err="1">
                <a:latin typeface="Verdana" panose="020B0604030504040204" pitchFamily="34" charset="0"/>
              </a:rPr>
              <a:t>Klo</a:t>
            </a:r>
            <a:r>
              <a:rPr lang="en-US" altLang="fi-FI" b="1" dirty="0">
                <a:latin typeface="Verdana" panose="020B0604030504040204" pitchFamily="34" charset="0"/>
              </a:rPr>
              <a:t>        </a:t>
            </a:r>
            <a:r>
              <a:rPr lang="en-US" altLang="fi-FI" b="1" dirty="0" err="1">
                <a:latin typeface="Verdana" panose="020B0604030504040204" pitchFamily="34" charset="0"/>
              </a:rPr>
              <a:t>Ateria</a:t>
            </a:r>
            <a:endParaRPr lang="en-US" altLang="fi-FI" dirty="0">
              <a:latin typeface="Verdana" panose="020B0604030504040204" pitchFamily="34" charset="0"/>
            </a:endParaRPr>
          </a:p>
          <a:p>
            <a:pPr defTabSz="914400">
              <a:lnSpc>
                <a:spcPct val="120000"/>
              </a:lnSpc>
            </a:pPr>
            <a:r>
              <a:rPr lang="en-US" altLang="fi-FI" dirty="0">
                <a:latin typeface="Verdana" panose="020B0604030504040204" pitchFamily="34" charset="0"/>
              </a:rPr>
              <a:t>7.00	</a:t>
            </a:r>
            <a:r>
              <a:rPr lang="en-US" altLang="fi-FI" dirty="0" err="1">
                <a:latin typeface="Verdana" panose="020B0604030504040204" pitchFamily="34" charset="0"/>
              </a:rPr>
              <a:t>Aamupala</a:t>
            </a:r>
            <a:endParaRPr lang="en-US" altLang="fi-FI" dirty="0">
              <a:latin typeface="Verdana" panose="020B0604030504040204" pitchFamily="34" charset="0"/>
            </a:endParaRPr>
          </a:p>
          <a:p>
            <a:pPr defTabSz="914400">
              <a:lnSpc>
                <a:spcPct val="120000"/>
              </a:lnSpc>
            </a:pPr>
            <a:r>
              <a:rPr lang="en-US" altLang="fi-FI" dirty="0">
                <a:latin typeface="Verdana" panose="020B0604030504040204" pitchFamily="34" charset="0"/>
              </a:rPr>
              <a:t>8−9.30 </a:t>
            </a:r>
            <a:r>
              <a:rPr lang="en-US" altLang="fi-FI" dirty="0" err="1">
                <a:solidFill>
                  <a:srgbClr val="008ECE"/>
                </a:solidFill>
                <a:latin typeface="Verdana" panose="020B0604030504040204" pitchFamily="34" charset="0"/>
              </a:rPr>
              <a:t>Koululiikuntaa</a:t>
            </a:r>
            <a:endParaRPr lang="en-US" altLang="fi-FI" dirty="0">
              <a:solidFill>
                <a:srgbClr val="008ECE"/>
              </a:solidFill>
              <a:latin typeface="Verdana" panose="020B0604030504040204" pitchFamily="34" charset="0"/>
            </a:endParaRPr>
          </a:p>
          <a:p>
            <a:pPr defTabSz="914400">
              <a:lnSpc>
                <a:spcPct val="120000"/>
              </a:lnSpc>
            </a:pPr>
            <a:r>
              <a:rPr lang="en-US" altLang="fi-FI" dirty="0">
                <a:latin typeface="Verdana" panose="020B0604030504040204" pitchFamily="34" charset="0"/>
              </a:rPr>
              <a:t>9.45  </a:t>
            </a:r>
            <a:r>
              <a:rPr lang="en-US" altLang="fi-FI" dirty="0" err="1">
                <a:latin typeface="Verdana" panose="020B0604030504040204" pitchFamily="34" charset="0"/>
              </a:rPr>
              <a:t>Pieni</a:t>
            </a:r>
            <a:r>
              <a:rPr lang="en-US" altLang="fi-FI" dirty="0">
                <a:latin typeface="Verdana" panose="020B0604030504040204" pitchFamily="34" charset="0"/>
              </a:rPr>
              <a:t> </a:t>
            </a:r>
            <a:r>
              <a:rPr lang="en-US" altLang="fi-FI" dirty="0" err="1">
                <a:latin typeface="Verdana" panose="020B0604030504040204" pitchFamily="34" charset="0"/>
              </a:rPr>
              <a:t>välipala</a:t>
            </a:r>
            <a:endParaRPr lang="en-US" altLang="fi-FI" dirty="0">
              <a:latin typeface="Verdana" panose="020B0604030504040204" pitchFamily="34" charset="0"/>
            </a:endParaRPr>
          </a:p>
          <a:p>
            <a:pPr defTabSz="914400">
              <a:lnSpc>
                <a:spcPct val="120000"/>
              </a:lnSpc>
            </a:pPr>
            <a:r>
              <a:rPr lang="en-US" altLang="fi-FI" dirty="0">
                <a:solidFill>
                  <a:srgbClr val="C10075"/>
                </a:solidFill>
                <a:latin typeface="Verdana" panose="020B0604030504040204" pitchFamily="34" charset="0"/>
              </a:rPr>
              <a:t>12</a:t>
            </a:r>
            <a:r>
              <a:rPr lang="en-US" altLang="fi-FI" dirty="0">
                <a:solidFill>
                  <a:srgbClr val="FF6699"/>
                </a:solidFill>
                <a:latin typeface="Verdana" panose="020B0604030504040204" pitchFamily="34" charset="0"/>
              </a:rPr>
              <a:t> </a:t>
            </a:r>
            <a:r>
              <a:rPr lang="en-US" altLang="fi-FI" dirty="0">
                <a:latin typeface="Verdana" panose="020B0604030504040204" pitchFamily="34" charset="0"/>
              </a:rPr>
              <a:t>	</a:t>
            </a:r>
            <a:r>
              <a:rPr lang="en-US" altLang="fi-FI" dirty="0" err="1">
                <a:solidFill>
                  <a:srgbClr val="C10075"/>
                </a:solidFill>
                <a:latin typeface="Verdana" panose="020B0604030504040204" pitchFamily="34" charset="0"/>
              </a:rPr>
              <a:t>Lounas</a:t>
            </a:r>
            <a:endParaRPr lang="en-US" altLang="fi-FI" dirty="0">
              <a:solidFill>
                <a:srgbClr val="C10075"/>
              </a:solidFill>
              <a:latin typeface="Verdana" panose="020B0604030504040204" pitchFamily="34" charset="0"/>
            </a:endParaRPr>
          </a:p>
          <a:p>
            <a:pPr defTabSz="914400">
              <a:lnSpc>
                <a:spcPct val="120000"/>
              </a:lnSpc>
            </a:pPr>
            <a:r>
              <a:rPr lang="en-US" altLang="fi-FI" dirty="0">
                <a:latin typeface="Verdana" panose="020B0604030504040204" pitchFamily="34" charset="0"/>
              </a:rPr>
              <a:t>14	</a:t>
            </a:r>
            <a:r>
              <a:rPr lang="en-US" altLang="fi-FI" dirty="0" err="1">
                <a:latin typeface="Verdana" panose="020B0604030504040204" pitchFamily="34" charset="0"/>
              </a:rPr>
              <a:t>Välipala</a:t>
            </a:r>
            <a:endParaRPr lang="en-US" altLang="fi-FI" dirty="0">
              <a:latin typeface="Verdana" panose="020B0604030504040204" pitchFamily="34" charset="0"/>
            </a:endParaRPr>
          </a:p>
          <a:p>
            <a:pPr defTabSz="914400">
              <a:lnSpc>
                <a:spcPct val="120000"/>
              </a:lnSpc>
            </a:pPr>
            <a:r>
              <a:rPr lang="en-US" altLang="fi-FI" dirty="0">
                <a:latin typeface="Verdana" panose="020B0604030504040204" pitchFamily="34" charset="0"/>
              </a:rPr>
              <a:t>16	</a:t>
            </a:r>
            <a:r>
              <a:rPr lang="en-US" altLang="fi-FI" dirty="0" err="1">
                <a:latin typeface="Verdana" panose="020B0604030504040204" pitchFamily="34" charset="0"/>
              </a:rPr>
              <a:t>Pieni</a:t>
            </a:r>
            <a:r>
              <a:rPr lang="en-US" altLang="fi-FI" dirty="0">
                <a:latin typeface="Verdana" panose="020B0604030504040204" pitchFamily="34" charset="0"/>
              </a:rPr>
              <a:t> </a:t>
            </a:r>
            <a:r>
              <a:rPr lang="en-US" altLang="fi-FI" dirty="0" err="1">
                <a:latin typeface="Verdana" panose="020B0604030504040204" pitchFamily="34" charset="0"/>
              </a:rPr>
              <a:t>välipala</a:t>
            </a:r>
            <a:endParaRPr lang="en-US" altLang="fi-FI" dirty="0">
              <a:latin typeface="Verdana" panose="020B0604030504040204" pitchFamily="34" charset="0"/>
            </a:endParaRPr>
          </a:p>
          <a:p>
            <a:pPr defTabSz="914400">
              <a:lnSpc>
                <a:spcPct val="120000"/>
              </a:lnSpc>
            </a:pPr>
            <a:r>
              <a:rPr lang="en-US" altLang="fi-FI" dirty="0">
                <a:latin typeface="Verdana" panose="020B0604030504040204" pitchFamily="34" charset="0"/>
              </a:rPr>
              <a:t>17−19 </a:t>
            </a:r>
            <a:r>
              <a:rPr lang="en-US" altLang="fi-FI" dirty="0" err="1">
                <a:solidFill>
                  <a:srgbClr val="008ECE"/>
                </a:solidFill>
                <a:latin typeface="Verdana" panose="020B0604030504040204" pitchFamily="34" charset="0"/>
              </a:rPr>
              <a:t>Liikuntaa</a:t>
            </a:r>
            <a:endParaRPr lang="en-US" altLang="fi-FI" dirty="0">
              <a:solidFill>
                <a:srgbClr val="008ECE"/>
              </a:solidFill>
              <a:latin typeface="Verdana" panose="020B0604030504040204" pitchFamily="34" charset="0"/>
            </a:endParaRPr>
          </a:p>
          <a:p>
            <a:pPr defTabSz="914400">
              <a:lnSpc>
                <a:spcPct val="120000"/>
              </a:lnSpc>
            </a:pPr>
            <a:r>
              <a:rPr lang="en-US" altLang="fi-FI" dirty="0">
                <a:latin typeface="Verdana" panose="020B0604030504040204" pitchFamily="34" charset="0"/>
              </a:rPr>
              <a:t>20	</a:t>
            </a:r>
            <a:r>
              <a:rPr lang="en-US" altLang="fi-FI" dirty="0" err="1">
                <a:latin typeface="Verdana" panose="020B0604030504040204" pitchFamily="34" charset="0"/>
              </a:rPr>
              <a:t>Päivällinen</a:t>
            </a:r>
            <a:endParaRPr lang="en-US" altLang="fi-FI" dirty="0">
              <a:latin typeface="Verdana" panose="020B0604030504040204" pitchFamily="34" charset="0"/>
            </a:endParaRPr>
          </a:p>
          <a:p>
            <a:pPr defTabSz="914400">
              <a:lnSpc>
                <a:spcPct val="120000"/>
              </a:lnSpc>
            </a:pPr>
            <a:r>
              <a:rPr lang="en-US" altLang="fi-FI" dirty="0">
                <a:latin typeface="Verdana" panose="020B0604030504040204" pitchFamily="34" charset="0"/>
              </a:rPr>
              <a:t>21	</a:t>
            </a:r>
            <a:r>
              <a:rPr lang="en-US" altLang="fi-FI" dirty="0" err="1">
                <a:latin typeface="Verdana" panose="020B0604030504040204" pitchFamily="34" charset="0"/>
              </a:rPr>
              <a:t>Pieni</a:t>
            </a:r>
            <a:r>
              <a:rPr lang="en-US" altLang="fi-FI" dirty="0">
                <a:latin typeface="Verdana" panose="020B0604030504040204" pitchFamily="34" charset="0"/>
              </a:rPr>
              <a:t> </a:t>
            </a:r>
            <a:r>
              <a:rPr lang="en-US" altLang="fi-FI" dirty="0" err="1">
                <a:latin typeface="Verdana" panose="020B0604030504040204" pitchFamily="34" charset="0"/>
              </a:rPr>
              <a:t>iltapala</a:t>
            </a:r>
            <a:endParaRPr lang="en-US" altLang="fi-FI" dirty="0">
              <a:latin typeface="Verdana" panose="020B0604030504040204" pitchFamily="34" charset="0"/>
            </a:endParaRPr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508721" y="1304222"/>
            <a:ext cx="4396339" cy="576262"/>
          </a:xfrm>
        </p:spPr>
        <p:txBody>
          <a:bodyPr/>
          <a:lstStyle/>
          <a:p>
            <a:r>
              <a:rPr lang="fi-FI" dirty="0"/>
              <a:t>Liikuntaa kotona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508720" y="2050773"/>
            <a:ext cx="4695454" cy="4350027"/>
          </a:xfrm>
        </p:spPr>
        <p:txBody>
          <a:bodyPr>
            <a:normAutofit/>
          </a:bodyPr>
          <a:lstStyle/>
          <a:p>
            <a:pPr algn="just" defTabSz="914400">
              <a:lnSpc>
                <a:spcPct val="150000"/>
              </a:lnSpc>
              <a:spcBef>
                <a:spcPts val="200"/>
              </a:spcBef>
              <a:buClr>
                <a:srgbClr val="C10075"/>
              </a:buClr>
            </a:pPr>
            <a:r>
              <a:rPr lang="en-US" altLang="fi-FI" b="1" dirty="0" err="1">
                <a:latin typeface="Verdana" panose="020B0604030504040204" pitchFamily="34" charset="0"/>
              </a:rPr>
              <a:t>Klo</a:t>
            </a:r>
            <a:r>
              <a:rPr lang="en-US" altLang="fi-FI" b="1" dirty="0">
                <a:latin typeface="Verdana" panose="020B0604030504040204" pitchFamily="34" charset="0"/>
              </a:rPr>
              <a:t>	</a:t>
            </a:r>
            <a:r>
              <a:rPr lang="en-US" altLang="fi-FI" b="1" dirty="0" err="1">
                <a:latin typeface="Verdana" panose="020B0604030504040204" pitchFamily="34" charset="0"/>
              </a:rPr>
              <a:t>Ateria</a:t>
            </a:r>
            <a:r>
              <a:rPr lang="en-US" altLang="fi-FI" b="1" dirty="0">
                <a:latin typeface="Verdana" panose="020B0604030504040204" pitchFamily="34" charset="0"/>
              </a:rPr>
              <a:t>  		</a:t>
            </a:r>
            <a:endParaRPr lang="en-US" altLang="fi-FI" dirty="0">
              <a:latin typeface="Verdana" panose="020B0604030504040204" pitchFamily="34" charset="0"/>
            </a:endParaRPr>
          </a:p>
          <a:p>
            <a:pPr algn="just" defTabSz="914400">
              <a:lnSpc>
                <a:spcPct val="150000"/>
              </a:lnSpc>
              <a:spcBef>
                <a:spcPts val="200"/>
              </a:spcBef>
              <a:buClr>
                <a:srgbClr val="C10075"/>
              </a:buClr>
            </a:pPr>
            <a:r>
              <a:rPr lang="en-US" altLang="fi-FI" dirty="0">
                <a:latin typeface="Verdana" panose="020B0604030504040204" pitchFamily="34" charset="0"/>
              </a:rPr>
              <a:t>8	</a:t>
            </a:r>
            <a:r>
              <a:rPr lang="en-US" altLang="fi-FI" dirty="0" err="1">
                <a:latin typeface="Verdana" panose="020B0604030504040204" pitchFamily="34" charset="0"/>
              </a:rPr>
              <a:t>Aamupala</a:t>
            </a:r>
            <a:endParaRPr lang="en-US" altLang="fi-FI" i="1" dirty="0">
              <a:latin typeface="Verdana" panose="020B0604030504040204" pitchFamily="34" charset="0"/>
            </a:endParaRPr>
          </a:p>
          <a:p>
            <a:pPr algn="just" defTabSz="914400">
              <a:lnSpc>
                <a:spcPct val="150000"/>
              </a:lnSpc>
              <a:spcBef>
                <a:spcPts val="200"/>
              </a:spcBef>
              <a:buClr>
                <a:srgbClr val="C10075"/>
              </a:buClr>
            </a:pPr>
            <a:r>
              <a:rPr lang="en-US" altLang="fi-FI" i="1" dirty="0">
                <a:latin typeface="Verdana" panose="020B0604030504040204" pitchFamily="34" charset="0"/>
              </a:rPr>
              <a:t>(10	</a:t>
            </a:r>
            <a:r>
              <a:rPr lang="en-US" altLang="fi-FI" i="1" dirty="0" err="1">
                <a:latin typeface="Verdana" panose="020B0604030504040204" pitchFamily="34" charset="0"/>
              </a:rPr>
              <a:t>Pieni</a:t>
            </a:r>
            <a:r>
              <a:rPr lang="en-US" altLang="fi-FI" i="1" dirty="0">
                <a:latin typeface="Verdana" panose="020B0604030504040204" pitchFamily="34" charset="0"/>
              </a:rPr>
              <a:t> </a:t>
            </a:r>
            <a:r>
              <a:rPr lang="en-US" altLang="fi-FI" i="1" dirty="0" err="1">
                <a:latin typeface="Verdana" panose="020B0604030504040204" pitchFamily="34" charset="0"/>
              </a:rPr>
              <a:t>välipala</a:t>
            </a:r>
            <a:r>
              <a:rPr lang="en-US" altLang="fi-FI" i="1" dirty="0">
                <a:latin typeface="Verdana" panose="020B0604030504040204" pitchFamily="34" charset="0"/>
              </a:rPr>
              <a:t>)</a:t>
            </a:r>
          </a:p>
          <a:p>
            <a:pPr algn="just" defTabSz="914400">
              <a:lnSpc>
                <a:spcPct val="150000"/>
              </a:lnSpc>
              <a:spcBef>
                <a:spcPts val="200"/>
              </a:spcBef>
              <a:buClr>
                <a:srgbClr val="C10075"/>
              </a:buClr>
            </a:pPr>
            <a:r>
              <a:rPr lang="en-US" altLang="fi-FI" dirty="0">
                <a:solidFill>
                  <a:srgbClr val="C10075"/>
                </a:solidFill>
                <a:latin typeface="Verdana" panose="020B0604030504040204" pitchFamily="34" charset="0"/>
              </a:rPr>
              <a:t>12 	</a:t>
            </a:r>
            <a:r>
              <a:rPr lang="en-US" altLang="fi-FI" dirty="0" err="1">
                <a:solidFill>
                  <a:srgbClr val="C10075"/>
                </a:solidFill>
                <a:latin typeface="Verdana" panose="020B0604030504040204" pitchFamily="34" charset="0"/>
              </a:rPr>
              <a:t>Lounas</a:t>
            </a:r>
            <a:endParaRPr lang="en-US" altLang="fi-FI" dirty="0">
              <a:solidFill>
                <a:srgbClr val="C10075"/>
              </a:solidFill>
              <a:latin typeface="Verdana" panose="020B0604030504040204" pitchFamily="34" charset="0"/>
            </a:endParaRPr>
          </a:p>
          <a:p>
            <a:pPr algn="just" defTabSz="914400">
              <a:lnSpc>
                <a:spcPct val="150000"/>
              </a:lnSpc>
              <a:spcBef>
                <a:spcPts val="200"/>
              </a:spcBef>
              <a:buClr>
                <a:srgbClr val="C10075"/>
              </a:buClr>
            </a:pPr>
            <a:r>
              <a:rPr lang="en-US" altLang="fi-FI" dirty="0">
                <a:latin typeface="Verdana" panose="020B0604030504040204" pitchFamily="34" charset="0"/>
              </a:rPr>
              <a:t>14 	</a:t>
            </a:r>
            <a:r>
              <a:rPr lang="en-US" altLang="fi-FI" dirty="0" err="1">
                <a:latin typeface="Verdana" panose="020B0604030504040204" pitchFamily="34" charset="0"/>
              </a:rPr>
              <a:t>Välipala</a:t>
            </a:r>
            <a:endParaRPr lang="en-US" altLang="fi-FI" dirty="0">
              <a:latin typeface="Verdana" panose="020B0604030504040204" pitchFamily="34" charset="0"/>
            </a:endParaRPr>
          </a:p>
          <a:p>
            <a:pPr algn="just" defTabSz="914400">
              <a:lnSpc>
                <a:spcPct val="150000"/>
              </a:lnSpc>
              <a:spcBef>
                <a:spcPts val="200"/>
              </a:spcBef>
              <a:buClr>
                <a:srgbClr val="C10075"/>
              </a:buClr>
            </a:pPr>
            <a:r>
              <a:rPr lang="en-US" altLang="fi-FI" dirty="0">
                <a:latin typeface="Verdana" panose="020B0604030504040204" pitchFamily="34" charset="0"/>
              </a:rPr>
              <a:t>16   </a:t>
            </a:r>
            <a:r>
              <a:rPr lang="en-US" altLang="fi-FI" dirty="0" err="1">
                <a:latin typeface="Verdana" panose="020B0604030504040204" pitchFamily="34" charset="0"/>
              </a:rPr>
              <a:t>Päivällinen</a:t>
            </a:r>
            <a:r>
              <a:rPr lang="en-US" altLang="fi-FI" dirty="0">
                <a:latin typeface="Verdana" panose="020B0604030504040204" pitchFamily="34" charset="0"/>
              </a:rPr>
              <a:t> </a:t>
            </a:r>
          </a:p>
          <a:p>
            <a:pPr algn="just" defTabSz="914400">
              <a:lnSpc>
                <a:spcPct val="150000"/>
              </a:lnSpc>
              <a:spcBef>
                <a:spcPts val="200"/>
              </a:spcBef>
              <a:buClr>
                <a:srgbClr val="C10075"/>
              </a:buClr>
            </a:pPr>
            <a:r>
              <a:rPr lang="en-US" altLang="fi-FI" dirty="0">
                <a:latin typeface="Verdana" panose="020B0604030504040204" pitchFamily="34" charset="0"/>
              </a:rPr>
              <a:t>18.30−20 </a:t>
            </a:r>
            <a:r>
              <a:rPr lang="en-US" altLang="fi-FI" dirty="0" err="1">
                <a:solidFill>
                  <a:srgbClr val="008ECE"/>
                </a:solidFill>
                <a:latin typeface="Verdana" panose="020B0604030504040204" pitchFamily="34" charset="0"/>
              </a:rPr>
              <a:t>Liikuntaa</a:t>
            </a:r>
            <a:endParaRPr lang="en-US" altLang="fi-FI" dirty="0">
              <a:solidFill>
                <a:srgbClr val="008ECE"/>
              </a:solidFill>
              <a:latin typeface="Verdana" panose="020B0604030504040204" pitchFamily="34" charset="0"/>
            </a:endParaRPr>
          </a:p>
          <a:p>
            <a:pPr algn="just" defTabSz="914400">
              <a:lnSpc>
                <a:spcPct val="150000"/>
              </a:lnSpc>
              <a:spcBef>
                <a:spcPts val="200"/>
              </a:spcBef>
              <a:buClr>
                <a:srgbClr val="C10075"/>
              </a:buClr>
            </a:pPr>
            <a:r>
              <a:rPr lang="en-US" altLang="fi-FI" dirty="0">
                <a:latin typeface="Verdana" panose="020B0604030504040204" pitchFamily="34" charset="0"/>
              </a:rPr>
              <a:t>21    </a:t>
            </a:r>
            <a:r>
              <a:rPr lang="en-US" altLang="fi-FI" dirty="0" err="1">
                <a:latin typeface="Verdana" panose="020B0604030504040204" pitchFamily="34" charset="0"/>
              </a:rPr>
              <a:t>Iltapala</a:t>
            </a:r>
            <a:endParaRPr lang="en-US" altLang="fi-FI" dirty="0">
              <a:latin typeface="Verdana" panose="020B060403050404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206811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 bwMode="auto">
          <a:xfrm>
            <a:off x="646111" y="452718"/>
            <a:ext cx="9404723" cy="1005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chemeClr val="tx1"/>
                </a:solidFill>
                <a:latin typeface="Verdana"/>
                <a:ea typeface="MS PGothic" panose="020B0600070205080204" pitchFamily="34" charset="-128"/>
                <a:cs typeface="ＭＳ Ｐゴシック" pitchFamily="-105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Verdana" pitchFamily="-105" charset="0"/>
                <a:ea typeface="MS PGothic" panose="020B0600070205080204" pitchFamily="34" charset="-128"/>
                <a:cs typeface="ＭＳ Ｐゴシック" pitchFamily="-105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Verdana" pitchFamily="-105" charset="0"/>
                <a:ea typeface="MS PGothic" panose="020B0600070205080204" pitchFamily="34" charset="-128"/>
                <a:cs typeface="ＭＳ Ｐゴシック" pitchFamily="-105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Verdana" pitchFamily="-105" charset="0"/>
                <a:ea typeface="MS PGothic" panose="020B0600070205080204" pitchFamily="34" charset="-128"/>
                <a:cs typeface="ＭＳ Ｐゴシック" pitchFamily="-105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Verdana" pitchFamily="-105" charset="0"/>
                <a:ea typeface="MS PGothic" panose="020B0600070205080204" pitchFamily="34" charset="-128"/>
                <a:cs typeface="ＭＳ Ｐゴシック" pitchFamily="-10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rbel" pitchFamily="-111" charset="0"/>
                <a:ea typeface="ＭＳ Ｐゴシック" pitchFamily="-111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rbel" pitchFamily="-111" charset="0"/>
                <a:ea typeface="ＭＳ Ｐゴシック" pitchFamily="-111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rbel" pitchFamily="-111" charset="0"/>
                <a:ea typeface="ＭＳ Ｐゴシック" pitchFamily="-111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orbel" pitchFamily="-111" charset="0"/>
                <a:ea typeface="ＭＳ Ｐゴシック" pitchFamily="-111" charset="-128"/>
              </a:defRPr>
            </a:lvl9pPr>
          </a:lstStyle>
          <a:p>
            <a:r>
              <a:rPr lang="en-US" altLang="fi-FI" dirty="0" err="1">
                <a:latin typeface="Verdana" panose="020B0604030504040204" pitchFamily="34" charset="0"/>
              </a:rPr>
              <a:t>Syö</a:t>
            </a:r>
            <a:r>
              <a:rPr lang="en-US" altLang="fi-FI" dirty="0">
                <a:latin typeface="Verdana" panose="020B0604030504040204" pitchFamily="34" charset="0"/>
              </a:rPr>
              <a:t> </a:t>
            </a:r>
            <a:r>
              <a:rPr lang="en-US" altLang="fi-FI" dirty="0" err="1">
                <a:latin typeface="Verdana" panose="020B0604030504040204" pitchFamily="34" charset="0"/>
              </a:rPr>
              <a:t>sopivan</a:t>
            </a:r>
            <a:r>
              <a:rPr lang="en-US" altLang="fi-FI" dirty="0">
                <a:latin typeface="Verdana" panose="020B0604030504040204" pitchFamily="34" charset="0"/>
              </a:rPr>
              <a:t> </a:t>
            </a:r>
            <a:r>
              <a:rPr lang="en-US" altLang="fi-FI" dirty="0" err="1">
                <a:latin typeface="Verdana" panose="020B0604030504040204" pitchFamily="34" charset="0"/>
              </a:rPr>
              <a:t>usein</a:t>
            </a:r>
            <a:r>
              <a:rPr lang="en-US" altLang="fi-FI" dirty="0">
                <a:latin typeface="Verdana" panose="020B0604030504040204" pitchFamily="34" charset="0"/>
              </a:rPr>
              <a:t>, </a:t>
            </a:r>
            <a:r>
              <a:rPr lang="en-US" altLang="fi-FI" dirty="0" err="1">
                <a:latin typeface="Verdana" panose="020B0604030504040204" pitchFamily="34" charset="0"/>
              </a:rPr>
              <a:t>tasaisesti</a:t>
            </a:r>
            <a:r>
              <a:rPr lang="en-US" altLang="fi-FI" dirty="0">
                <a:latin typeface="Verdana" panose="020B0604030504040204" pitchFamily="34" charset="0"/>
              </a:rPr>
              <a:t> </a:t>
            </a:r>
            <a:r>
              <a:rPr lang="en-US" altLang="fi-FI" dirty="0" err="1">
                <a:latin typeface="Verdana" panose="020B0604030504040204" pitchFamily="34" charset="0"/>
              </a:rPr>
              <a:t>pitkin</a:t>
            </a:r>
            <a:r>
              <a:rPr lang="en-US" altLang="fi-FI" dirty="0">
                <a:latin typeface="Verdana" panose="020B0604030504040204" pitchFamily="34" charset="0"/>
              </a:rPr>
              <a:t> </a:t>
            </a:r>
            <a:r>
              <a:rPr lang="en-US" altLang="fi-FI" dirty="0" err="1">
                <a:latin typeface="Verdana" panose="020B0604030504040204" pitchFamily="34" charset="0"/>
              </a:rPr>
              <a:t>päivää</a:t>
            </a:r>
            <a:endParaRPr lang="fi-FI" altLang="fi-FI" dirty="0">
              <a:latin typeface="Verdana" panose="020B060403050404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4293" y="1616765"/>
            <a:ext cx="10226316" cy="494306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i-FI" altLang="fi-FI" sz="2800" dirty="0">
                <a:latin typeface="Verdana" panose="020B0604030504040204" pitchFamily="34" charset="0"/>
              </a:rPr>
              <a:t>Kun ateriarytmi on kunnossa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altLang="fi-FI" dirty="0">
                <a:latin typeface="Verdana" panose="020B0604030504040204" pitchFamily="34" charset="0"/>
              </a:rPr>
              <a:t>välipalat pysyvät sopivan kokoisina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altLang="fi-FI" dirty="0">
                <a:latin typeface="Verdana" panose="020B0604030504040204" pitchFamily="34" charset="0"/>
              </a:rPr>
              <a:t>napostelun tarve vähenee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altLang="fi-FI" dirty="0">
                <a:latin typeface="Verdana" panose="020B0604030504040204" pitchFamily="34" charset="0"/>
              </a:rPr>
              <a:t>Verensokeri pysyy tasaisena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altLang="fi-FI" dirty="0">
                <a:latin typeface="Verdana" panose="020B0604030504040204" pitchFamily="34" charset="0"/>
              </a:rPr>
              <a:t>Ajallisesti tarkoittaa syömistä n. 3-4h välein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fi-FI" altLang="fi-FI" dirty="0">
              <a:latin typeface="Verdana" panose="020B0604030504040204" pitchFamily="34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fi-FI" altLang="fi-FI" sz="2000" b="1" dirty="0">
              <a:solidFill>
                <a:srgbClr val="008ECE"/>
              </a:solidFill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altLang="fi-FI" b="1" dirty="0">
                <a:solidFill>
                  <a:srgbClr val="008ECE"/>
                </a:solidFill>
                <a:latin typeface="Verdana" panose="020B0604030504040204" pitchFamily="34" charset="0"/>
                <a:cs typeface="Verdana" panose="020B0604030504040204" pitchFamily="34" charset="0"/>
              </a:rPr>
              <a:t>Testaa itse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altLang="fi-FI" sz="2000" dirty="0">
                <a:latin typeface="Verdana" panose="020B0604030504040204" pitchFamily="34" charset="0"/>
                <a:cs typeface="Verdana" panose="020B0604030504040204" pitchFamily="34" charset="0"/>
              </a:rPr>
              <a:t>	Kirjoita paperille, mihin kellonaikoihin söit eilen?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altLang="fi-FI" sz="2000" dirty="0">
                <a:latin typeface="Verdana" panose="020B0604030504040204" pitchFamily="34" charset="0"/>
                <a:cs typeface="Verdana" panose="020B0604030504040204" pitchFamily="34" charset="0"/>
              </a:rPr>
              <a:t>   Montako ateriaa söit yhteensä?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59727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45504" y="579330"/>
            <a:ext cx="9404723" cy="1400530"/>
          </a:xfrm>
        </p:spPr>
        <p:txBody>
          <a:bodyPr/>
          <a:lstStyle/>
          <a:p>
            <a:r>
              <a:rPr lang="fi-FI" dirty="0"/>
              <a:t>Lautasmallit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1196078" y="1700432"/>
            <a:ext cx="4396338" cy="576262"/>
          </a:xfrm>
        </p:spPr>
        <p:txBody>
          <a:bodyPr/>
          <a:lstStyle/>
          <a:p>
            <a:r>
              <a:rPr lang="fi-FI" dirty="0"/>
              <a:t>Perinteinen lautasmalli</a:t>
            </a:r>
          </a:p>
        </p:txBody>
      </p:sp>
      <p:pic>
        <p:nvPicPr>
          <p:cNvPr id="4" name="Picture 6" descr="perinteinen lautasmalli-nettiin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826" y="2481262"/>
            <a:ext cx="5367129" cy="3840026"/>
          </a:xfrm>
        </p:spPr>
      </p:pic>
      <p:sp>
        <p:nvSpPr>
          <p:cNvPr id="6" name="Tekstin paikkamerkki 5"/>
          <p:cNvSpPr>
            <a:spLocks noGrp="1"/>
          </p:cNvSpPr>
          <p:nvPr>
            <p:ph type="body" sz="quarter" idx="3"/>
          </p:nvPr>
        </p:nvSpPr>
        <p:spPr>
          <a:xfrm>
            <a:off x="7231504" y="1700432"/>
            <a:ext cx="4396339" cy="576262"/>
          </a:xfrm>
        </p:spPr>
        <p:txBody>
          <a:bodyPr/>
          <a:lstStyle/>
          <a:p>
            <a:r>
              <a:rPr lang="fi-FI" dirty="0"/>
              <a:t>Liikkujan lautasmalli</a:t>
            </a:r>
          </a:p>
        </p:txBody>
      </p:sp>
      <p:pic>
        <p:nvPicPr>
          <p:cNvPr id="8" name="Picture 8" descr="liikkujan lautasmalli-nettiin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6817" y="2481262"/>
            <a:ext cx="5567618" cy="3838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4313475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09" y="174422"/>
            <a:ext cx="9404723" cy="728968"/>
          </a:xfrm>
        </p:spPr>
        <p:txBody>
          <a:bodyPr/>
          <a:lstStyle/>
          <a:p>
            <a:r>
              <a:rPr lang="fi-FI" sz="3600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Koosta ateriat lautasmallin periaatteella</a:t>
            </a:r>
            <a:br>
              <a:rPr lang="fi-FI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809" y="691256"/>
            <a:ext cx="10972800" cy="6822727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endParaRPr lang="fi-FI" dirty="0">
              <a:latin typeface="Verdana" pitchFamily="34" charset="0"/>
              <a:ea typeface="ＭＳ Ｐゴシック" pitchFamily="-105" charset="-128"/>
              <a:cs typeface="ＭＳ Ｐゴシック" pitchFamily="-105" charset="-128"/>
            </a:endParaRPr>
          </a:p>
          <a:p>
            <a:pPr>
              <a:buFont typeface="Arial" charset="0"/>
              <a:buNone/>
              <a:defRPr/>
            </a:pPr>
            <a:r>
              <a:rPr lang="fi-FI" b="1" dirty="0">
                <a:solidFill>
                  <a:srgbClr val="FF0000"/>
                </a:solidFill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Kasviksia</a:t>
            </a:r>
            <a:r>
              <a:rPr lang="fi-FI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 vähän liikkuvalle 1/2  ja aktiiviliikkujalle 1/3 lautasesta</a:t>
            </a:r>
          </a:p>
          <a:p>
            <a:pPr lvl="1">
              <a:buFont typeface="Arial" charset="0"/>
              <a:buChar char="•"/>
              <a:defRPr/>
            </a:pPr>
            <a:r>
              <a:rPr lang="fi-FI" sz="2000" dirty="0">
                <a:latin typeface="Verdana" pitchFamily="34" charset="0"/>
                <a:ea typeface="ＭＳ Ｐゴシック" pitchFamily="-105" charset="-128"/>
                <a:cs typeface="Verdana" pitchFamily="34" charset="0"/>
              </a:rPr>
              <a:t>salaatit ja raasteet </a:t>
            </a:r>
          </a:p>
          <a:p>
            <a:pPr lvl="1">
              <a:buFont typeface="Arial" charset="0"/>
              <a:buChar char="•"/>
              <a:defRPr/>
            </a:pPr>
            <a:r>
              <a:rPr lang="fi-FI" sz="2000" dirty="0">
                <a:latin typeface="Verdana" pitchFamily="34" charset="0"/>
                <a:ea typeface="ＭＳ Ｐゴシック" pitchFamily="-105" charset="-128"/>
                <a:cs typeface="Verdana" pitchFamily="34" charset="0"/>
              </a:rPr>
              <a:t>vihannekset, pakastevihannekset ja wok-vihannekset </a:t>
            </a:r>
          </a:p>
          <a:p>
            <a:pPr>
              <a:buFont typeface="Arial" charset="0"/>
              <a:buNone/>
              <a:defRPr/>
            </a:pPr>
            <a:r>
              <a:rPr lang="fi-FI" b="1" dirty="0">
                <a:solidFill>
                  <a:srgbClr val="FF0000"/>
                </a:solidFill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Lihaa tai kalaa</a:t>
            </a:r>
            <a:r>
              <a:rPr lang="fi-FI" dirty="0">
                <a:solidFill>
                  <a:srgbClr val="FF0000"/>
                </a:solidFill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 </a:t>
            </a:r>
            <a:r>
              <a:rPr lang="fi-FI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vähän liikkuvalle 1/4 ja aktiiviliikkujalle 1/3 lautasesta </a:t>
            </a:r>
          </a:p>
          <a:p>
            <a:pPr lvl="1">
              <a:buFont typeface="Arial" charset="0"/>
              <a:buChar char="•"/>
              <a:defRPr/>
            </a:pPr>
            <a:r>
              <a:rPr lang="fi-FI" sz="2000" dirty="0">
                <a:latin typeface="Verdana" pitchFamily="34" charset="0"/>
                <a:ea typeface="ＭＳ Ｐゴシック" pitchFamily="-105" charset="-128"/>
                <a:cs typeface="Verdana" pitchFamily="34" charset="0"/>
              </a:rPr>
              <a:t>nauta, porsas, poro, kana, kalkkuna, kala, katkaravut </a:t>
            </a:r>
          </a:p>
          <a:p>
            <a:pPr lvl="1">
              <a:buFont typeface="Arial" charset="0"/>
              <a:buChar char="•"/>
              <a:defRPr/>
            </a:pPr>
            <a:r>
              <a:rPr lang="fi-FI" sz="2000" dirty="0">
                <a:latin typeface="Verdana" pitchFamily="34" charset="0"/>
                <a:ea typeface="ＭＳ Ｐゴシック" pitchFamily="-105" charset="-128"/>
                <a:cs typeface="Verdana" pitchFamily="34" charset="0"/>
              </a:rPr>
              <a:t>juustot </a:t>
            </a:r>
          </a:p>
          <a:p>
            <a:pPr lvl="1">
              <a:buFont typeface="Arial" charset="0"/>
              <a:buChar char="•"/>
              <a:defRPr/>
            </a:pPr>
            <a:r>
              <a:rPr lang="fi-FI" sz="2000" dirty="0">
                <a:latin typeface="Verdana" pitchFamily="34" charset="0"/>
                <a:ea typeface="ＭＳ Ｐゴシック" pitchFamily="-105" charset="-128"/>
                <a:cs typeface="Verdana" pitchFamily="34" charset="0"/>
              </a:rPr>
              <a:t>kananmuna</a:t>
            </a:r>
          </a:p>
          <a:p>
            <a:pPr marL="0" indent="0">
              <a:buFont typeface="Arial" charset="0"/>
              <a:buNone/>
              <a:defRPr/>
            </a:pPr>
            <a:r>
              <a:rPr lang="fi-FI" b="1" dirty="0">
                <a:solidFill>
                  <a:srgbClr val="FF0000"/>
                </a:solidFill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Perunaa, riisiä tai pastaa</a:t>
            </a:r>
            <a:r>
              <a:rPr lang="fi-FI" dirty="0">
                <a:solidFill>
                  <a:srgbClr val="FF0000"/>
                </a:solidFill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 </a:t>
            </a:r>
            <a:r>
              <a:rPr lang="fi-FI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vähän liikkuvalle 1/4 ja aktiiviliikkujalle 1/3 lautasesta </a:t>
            </a:r>
          </a:p>
          <a:p>
            <a:pPr lvl="1">
              <a:buFont typeface="Arial" charset="0"/>
              <a:buChar char="•"/>
              <a:defRPr/>
            </a:pPr>
            <a:r>
              <a:rPr lang="fi-FI" sz="2000" dirty="0">
                <a:latin typeface="Verdana" pitchFamily="34" charset="0"/>
                <a:ea typeface="ＭＳ Ｐゴシック" pitchFamily="-105" charset="-128"/>
                <a:cs typeface="Verdana" pitchFamily="34" charset="0"/>
              </a:rPr>
              <a:t>peruna, tumma riisi, täysjyväpasta</a:t>
            </a:r>
          </a:p>
          <a:p>
            <a:pPr>
              <a:buFont typeface="Arial" charset="0"/>
              <a:buNone/>
              <a:defRPr/>
            </a:pPr>
            <a:r>
              <a:rPr lang="fi-FI" b="1" dirty="0">
                <a:solidFill>
                  <a:srgbClr val="FF0000"/>
                </a:solidFill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Ruokajuoma</a:t>
            </a:r>
            <a:r>
              <a:rPr lang="fi-FI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 </a:t>
            </a:r>
            <a:r>
              <a:rPr lang="fi-FI" dirty="0">
                <a:latin typeface="Verdana" pitchFamily="34" charset="0"/>
                <a:ea typeface="ＭＳ Ｐゴシック" pitchFamily="-111" charset="-128"/>
                <a:cs typeface="Verdana" pitchFamily="34" charset="0"/>
              </a:rPr>
              <a:t>rasvaton maito, piimä tai vesi </a:t>
            </a:r>
          </a:p>
          <a:p>
            <a:pPr marL="0" indent="0">
              <a:buFont typeface="Arial" charset="0"/>
              <a:buNone/>
              <a:defRPr/>
            </a:pPr>
            <a:r>
              <a:rPr lang="fi-FI" b="1" dirty="0">
                <a:solidFill>
                  <a:srgbClr val="FF0000"/>
                </a:solidFill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Leipää</a:t>
            </a:r>
            <a:r>
              <a:rPr lang="fi-FI" b="1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 </a:t>
            </a:r>
            <a:r>
              <a:rPr lang="fi-FI" dirty="0">
                <a:latin typeface="Verdana" pitchFamily="34" charset="0"/>
                <a:ea typeface="ＭＳ Ｐゴシック" pitchFamily="-105" charset="-128"/>
                <a:cs typeface="ＭＳ Ｐゴシック" pitchFamily="-105" charset="-128"/>
              </a:rPr>
              <a:t>muutama siivu. Aktiiviliikkuja voi syödä leipää pari siivua enemmän kuin vähän liikkuva. </a:t>
            </a:r>
          </a:p>
          <a:p>
            <a:pPr lvl="1">
              <a:buFont typeface="Arial" charset="0"/>
              <a:buChar char="•"/>
              <a:defRPr/>
            </a:pPr>
            <a:r>
              <a:rPr lang="fi-FI" sz="2000" dirty="0">
                <a:latin typeface="Verdana" pitchFamily="34" charset="0"/>
                <a:ea typeface="ＭＳ Ｐゴシック" pitchFamily="-105" charset="-128"/>
                <a:cs typeface="Verdana" pitchFamily="34" charset="0"/>
              </a:rPr>
              <a:t>näkkileipää, ruisleipää, tummaa täysjyväleipää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837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Energiaravintoaineet</a:t>
            </a:r>
            <a:br>
              <a:rPr lang="fi-FI" dirty="0"/>
            </a:br>
            <a:r>
              <a:rPr lang="fi-FI" sz="3600" dirty="0"/>
              <a:t>Eli mistä energiaa keholle?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669774"/>
            <a:ext cx="8946541" cy="4578625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Proteiini</a:t>
            </a:r>
          </a:p>
          <a:p>
            <a:endParaRPr lang="fi-FI" dirty="0"/>
          </a:p>
          <a:p>
            <a:r>
              <a:rPr lang="fi-FI" dirty="0"/>
              <a:t>Hiilihydraatti</a:t>
            </a:r>
          </a:p>
          <a:p>
            <a:endParaRPr lang="fi-FI" dirty="0"/>
          </a:p>
          <a:p>
            <a:r>
              <a:rPr lang="fi-FI" dirty="0"/>
              <a:t>Rasvat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658298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tarvitsen proteiinia?</a:t>
            </a:r>
            <a:br>
              <a:rPr lang="fi-FI" dirty="0"/>
            </a:br>
            <a:r>
              <a:rPr lang="fi-FI" sz="3600" dirty="0"/>
              <a:t>Liha, kala, kana, kasviproteiinit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fi-FI" sz="2800" dirty="0"/>
              <a:t> </a:t>
            </a:r>
            <a:r>
              <a:rPr lang="fi-FI" sz="2800" b="1" dirty="0"/>
              <a:t>Proteiinien tehtävät: </a:t>
            </a:r>
            <a:endParaRPr lang="fi-FI" sz="2800" dirty="0"/>
          </a:p>
          <a:p>
            <a:pPr fontAlgn="base"/>
            <a:r>
              <a:rPr lang="fi-FI" sz="2800" dirty="0"/>
              <a:t>Muodostavat kasvuaikana uusia kudoksia</a:t>
            </a:r>
          </a:p>
          <a:p>
            <a:pPr fontAlgn="base"/>
            <a:r>
              <a:rPr lang="fi-FI" sz="2800" dirty="0"/>
              <a:t>Tarvitaan kudosten uusiutumiseen kaikenikäisillä</a:t>
            </a:r>
          </a:p>
          <a:p>
            <a:pPr fontAlgn="base"/>
            <a:r>
              <a:rPr lang="fi-FI" sz="2800" dirty="0"/>
              <a:t>Lisäävät elimistön vastustuskykyä muodostamalla vasta-aineita</a:t>
            </a:r>
          </a:p>
          <a:p>
            <a:pPr fontAlgn="base"/>
            <a:r>
              <a:rPr lang="fi-FI" sz="2800" dirty="0"/>
              <a:t>Kuljettavat ravintoaineita ja kaasuja veressä</a:t>
            </a:r>
          </a:p>
          <a:p>
            <a:pPr fontAlgn="base"/>
            <a:r>
              <a:rPr lang="fi-FI" sz="2800" dirty="0"/>
              <a:t>Proteiineista elimistö valmistaa entsyymeitä ja hormoneja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7728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4622</TotalTime>
  <Words>1032</Words>
  <Application>Microsoft Office PowerPoint</Application>
  <PresentationFormat>Laajakuva</PresentationFormat>
  <Paragraphs>221</Paragraphs>
  <Slides>24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24</vt:i4>
      </vt:variant>
    </vt:vector>
  </HeadingPairs>
  <TitlesOfParts>
    <vt:vector size="31" baseType="lpstr">
      <vt:lpstr>MS PGothic</vt:lpstr>
      <vt:lpstr>MS PGothic</vt:lpstr>
      <vt:lpstr>Arial</vt:lpstr>
      <vt:lpstr>Century Gothic</vt:lpstr>
      <vt:lpstr>Verdana</vt:lpstr>
      <vt:lpstr>Wingdings 3</vt:lpstr>
      <vt:lpstr>Ioni</vt:lpstr>
      <vt:lpstr>   RAVINTO</vt:lpstr>
      <vt:lpstr>Ravinto</vt:lpstr>
      <vt:lpstr>Ateriarytmi</vt:lpstr>
      <vt:lpstr>Ateriarytmi</vt:lpstr>
      <vt:lpstr>Syö sopivan usein, tasaisesti pitkin päivää</vt:lpstr>
      <vt:lpstr>Lautasmallit</vt:lpstr>
      <vt:lpstr>Koosta ateriat lautasmallin periaatteella </vt:lpstr>
      <vt:lpstr>Energiaravintoaineet Eli mistä energiaa keholle?</vt:lpstr>
      <vt:lpstr>Miksi tarvitsen proteiinia? Liha, kala, kana, kasviproteiinit</vt:lpstr>
      <vt:lpstr>PROTEIININ TARVE TEORIASSA </vt:lpstr>
      <vt:lpstr>Proteiinin saanti käytännössä</vt:lpstr>
      <vt:lpstr>Mihin tarvitsen hiilihydraatteja? Viljat, riisi, peruna, kasvikset, hedelmät, marjat</vt:lpstr>
      <vt:lpstr>Hiilihydraattien tarve teoriassa</vt:lpstr>
      <vt:lpstr>Hiilihydraattien tarve käytännössä</vt:lpstr>
      <vt:lpstr>Rasvat</vt:lpstr>
      <vt:lpstr>Rasvojen saanti teoriassa</vt:lpstr>
      <vt:lpstr>Rasvojen saanti käytännössä</vt:lpstr>
      <vt:lpstr>Puoli kiloa kasviksia päivässä</vt:lpstr>
      <vt:lpstr>Juominen Kuinka paljon nestettä tarvitaan?</vt:lpstr>
      <vt:lpstr>Juominen Mikä merkitys on nestetasapainolla?</vt:lpstr>
      <vt:lpstr>Ruokavalion keskeiset periaatteet</vt:lpstr>
      <vt:lpstr>Ruokapäiväkirja</vt:lpstr>
      <vt:lpstr>Esimerkki</vt:lpstr>
      <vt:lpstr>Lähteet: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Ravinto</dc:title>
  <dc:creator>Elmo Lakka</dc:creator>
  <cp:lastModifiedBy>Elmo Lakka</cp:lastModifiedBy>
  <cp:revision>15</cp:revision>
  <dcterms:created xsi:type="dcterms:W3CDTF">2016-10-19T09:57:32Z</dcterms:created>
  <dcterms:modified xsi:type="dcterms:W3CDTF">2016-10-22T14:59:40Z</dcterms:modified>
</cp:coreProperties>
</file>