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43" r:id="rId3"/>
    <p:sldId id="327" r:id="rId4"/>
    <p:sldId id="451" r:id="rId5"/>
    <p:sldId id="359" r:id="rId6"/>
    <p:sldId id="428" r:id="rId7"/>
    <p:sldId id="452" r:id="rId8"/>
    <p:sldId id="453" r:id="rId9"/>
    <p:sldId id="429" r:id="rId10"/>
    <p:sldId id="432" r:id="rId11"/>
    <p:sldId id="433" r:id="rId12"/>
    <p:sldId id="436" r:id="rId13"/>
    <p:sldId id="437" r:id="rId14"/>
    <p:sldId id="439" r:id="rId15"/>
    <p:sldId id="350" r:id="rId16"/>
    <p:sldId id="461" r:id="rId17"/>
    <p:sldId id="342" r:id="rId18"/>
    <p:sldId id="462" r:id="rId19"/>
    <p:sldId id="343" r:id="rId20"/>
    <p:sldId id="414" r:id="rId21"/>
    <p:sldId id="418" r:id="rId22"/>
    <p:sldId id="454" r:id="rId23"/>
    <p:sldId id="456" r:id="rId24"/>
    <p:sldId id="457" r:id="rId25"/>
    <p:sldId id="458" r:id="rId26"/>
    <p:sldId id="459" r:id="rId27"/>
    <p:sldId id="455" r:id="rId28"/>
    <p:sldId id="460" r:id="rId29"/>
    <p:sldId id="419" r:id="rId30"/>
    <p:sldId id="421" r:id="rId31"/>
    <p:sldId id="422" r:id="rId32"/>
    <p:sldId id="423" r:id="rId33"/>
    <p:sldId id="424" r:id="rId34"/>
    <p:sldId id="425" r:id="rId35"/>
    <p:sldId id="448" r:id="rId36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8" autoAdjust="0"/>
    <p:restoredTop sz="94660"/>
  </p:normalViewPr>
  <p:slideViewPr>
    <p:cSldViewPr>
      <p:cViewPr>
        <p:scale>
          <a:sx n="66" d="100"/>
          <a:sy n="66" d="100"/>
        </p:scale>
        <p:origin x="5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1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9D07-EE3A-4E0B-91B2-735464199218}" type="datetimeFigureOut">
              <a:rPr lang="fi-FI" smtClean="0"/>
              <a:pPr/>
              <a:t>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94326-3E14-4F16-95DB-CEE0B34460D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406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94C51-9FC2-4C4C-95C3-BB58467129D2}" type="datetimeFigureOut">
              <a:rPr lang="fi-FI" smtClean="0"/>
              <a:pPr/>
              <a:t>6.4.2020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4725-8CCF-463D-8DB7-CD6D0C772C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06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87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37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52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57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56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981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palaminen on epätäydellistä -&gt; sivutuotteena syntyy ketoaineita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528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43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1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40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22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96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41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71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79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A9DD-FD7A-4EF0-BB1A-A9240C5F680B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91E8-7E06-4C03-AEBC-2E1BCDBAA132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06D9-2CC7-45C8-8DBC-F5B4C8E31430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DFF-3EF1-43B4-9776-7F3298AB57C7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3F4C-AAF6-48AE-9424-77B5E0B8677F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240C-B604-4EAF-85AE-2B252D7CA1B8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7DA9-34EF-4DBB-8132-28ACFB00875F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8D9C-C068-48F2-8FED-5C0B0EF3FF6D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6EA-59E0-4066-B1EC-F94A50AF4807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DFA-4CCF-4139-98EF-5160483B8A40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B45C-1B00-41E4-9352-343871D813FD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07A8-D443-4406-B9B4-3B8452616BD4}" type="datetime1">
              <a:rPr lang="fi-FI" smtClean="0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FDC0-644E-404C-B95C-08B79A22D0A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edebasaari.files.wordpress.com/2012/10/severe-obesity-iclipart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dvdOH6fvg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lchdhealthcare.org/wp-content/uploads/2012/09/Diabe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6120130" cy="29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i 1"/>
          <p:cNvSpPr/>
          <p:nvPr/>
        </p:nvSpPr>
        <p:spPr>
          <a:xfrm>
            <a:off x="2771800" y="3958935"/>
            <a:ext cx="5976664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dirty="0"/>
              <a:t>Veren sokeripitoisuus on pitkäaikaisesti suurentunut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Riskitekijät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ylipaino, erityisesti keskivartalolihavuus</a:t>
            </a:r>
            <a:endParaRPr lang="fi-FI" dirty="0" smtClean="0"/>
          </a:p>
          <a:p>
            <a:r>
              <a:rPr lang="fi-FI" dirty="0" smtClean="0"/>
              <a:t>sukurasite</a:t>
            </a:r>
          </a:p>
          <a:p>
            <a:r>
              <a:rPr lang="fi-FI" dirty="0"/>
              <a:t>v</a:t>
            </a:r>
            <a:r>
              <a:rPr lang="fi-FI" dirty="0" smtClean="0"/>
              <a:t>ähäinen liikunta</a:t>
            </a:r>
          </a:p>
          <a:p>
            <a:r>
              <a:rPr lang="fi-FI" dirty="0" smtClean="0"/>
              <a:t>kohonnut verenpaine</a:t>
            </a:r>
          </a:p>
          <a:p>
            <a:endParaRPr lang="fi-FI" dirty="0" smtClean="0"/>
          </a:p>
        </p:txBody>
      </p:sp>
      <p:pic>
        <p:nvPicPr>
          <p:cNvPr id="5" name="Kuva 4" descr="https://tiedebasaari.files.wordpress.com/2012/10/severe-obesity-iclipart.jpg?w=300&amp;h=216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073524" cy="2231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51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väsymys</a:t>
            </a:r>
          </a:p>
          <a:p>
            <a:r>
              <a:rPr lang="fi-FI" dirty="0" smtClean="0"/>
              <a:t>masennus ja ärtyneisyys</a:t>
            </a:r>
          </a:p>
          <a:p>
            <a:r>
              <a:rPr lang="fi-FI" dirty="0" smtClean="0"/>
              <a:t>näön heikentyminen</a:t>
            </a:r>
          </a:p>
          <a:p>
            <a:r>
              <a:rPr lang="fi-FI" dirty="0" smtClean="0"/>
              <a:t>tulehdusherkkyys</a:t>
            </a:r>
          </a:p>
          <a:p>
            <a:r>
              <a:rPr lang="fi-FI" b="1" dirty="0"/>
              <a:t>tyypilliset diabetesoireet</a:t>
            </a:r>
            <a:r>
              <a:rPr lang="fi-FI" dirty="0"/>
              <a:t>: lisääntynyt virtsaneritys, jano ja laihtuminen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25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</a:t>
            </a:r>
            <a:r>
              <a:rPr lang="fi-FI" dirty="0" smtClean="0"/>
              <a:t>ireet iäkkäillä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huomaamattomat tai voivat puuttua kokonaan</a:t>
            </a:r>
          </a:p>
          <a:p>
            <a:pPr lvl="1"/>
            <a:r>
              <a:rPr lang="fi-FI" dirty="0" smtClean="0"/>
              <a:t>verensokerikontrollit!</a:t>
            </a:r>
          </a:p>
          <a:p>
            <a:pPr lvl="1">
              <a:buNone/>
            </a:pPr>
            <a:endParaRPr lang="fi-FI" dirty="0" smtClean="0"/>
          </a:p>
          <a:p>
            <a:r>
              <a:rPr lang="fi-FI" dirty="0" smtClean="0"/>
              <a:t>väsymys, suun kuivuminen, hidas painon lasku, virtsan karkailu, lisääntynyt tulehdusalttius</a:t>
            </a:r>
          </a:p>
        </p:txBody>
      </p:sp>
    </p:spTree>
    <p:extLst>
      <p:ext uri="{BB962C8B-B14F-4D97-AF65-F5344CB8AC3E}">
        <p14:creationId xmlns:p14="http://schemas.microsoft.com/office/powerpoint/2010/main" val="236313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diabeteksen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elintapamuutokset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lääkehoito (tabletti, insuliini)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2309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ee henkilöhahmo 2 tyypin diabeetikosta:</a:t>
            </a:r>
          </a:p>
          <a:p>
            <a:r>
              <a:rPr lang="fi-FI" dirty="0" smtClean="0"/>
              <a:t>mitä taustalla voi olla?</a:t>
            </a:r>
          </a:p>
          <a:p>
            <a:r>
              <a:rPr lang="fi-FI" dirty="0" smtClean="0"/>
              <a:t>elintavat?</a:t>
            </a:r>
          </a:p>
          <a:p>
            <a:r>
              <a:rPr lang="fi-FI" dirty="0" smtClean="0"/>
              <a:t>harrastukset?</a:t>
            </a:r>
          </a:p>
          <a:p>
            <a:r>
              <a:rPr lang="fi-FI" dirty="0" smtClean="0"/>
              <a:t>millaista elämää hän elää?</a:t>
            </a:r>
          </a:p>
          <a:p>
            <a:r>
              <a:rPr lang="fi-FI" dirty="0" smtClean="0"/>
              <a:t>oireet?</a:t>
            </a:r>
          </a:p>
          <a:p>
            <a:r>
              <a:rPr lang="fi-FI" dirty="0"/>
              <a:t>h</a:t>
            </a:r>
            <a:r>
              <a:rPr lang="fi-FI" dirty="0" smtClean="0"/>
              <a:t>oito?</a:t>
            </a:r>
          </a:p>
        </p:txBody>
      </p:sp>
      <p:sp>
        <p:nvSpPr>
          <p:cNvPr id="5" name="Ellipsi 4"/>
          <p:cNvSpPr/>
          <p:nvPr/>
        </p:nvSpPr>
        <p:spPr>
          <a:xfrm>
            <a:off x="4788024" y="2924944"/>
            <a:ext cx="108012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7884368" y="2492896"/>
            <a:ext cx="1008112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380312" y="5229200"/>
            <a:ext cx="129614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156176" y="3356992"/>
            <a:ext cx="187220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chemeClr val="tx1"/>
                </a:solidFill>
              </a:rPr>
              <a:t>DM 2</a:t>
            </a:r>
            <a:endParaRPr lang="fi-FI" sz="2000" dirty="0">
              <a:solidFill>
                <a:schemeClr val="tx1"/>
              </a:solidFill>
            </a:endParaRPr>
          </a:p>
        </p:txBody>
      </p:sp>
      <p:cxnSp>
        <p:nvCxnSpPr>
          <p:cNvPr id="10" name="Suora yhdysviiva 9"/>
          <p:cNvCxnSpPr/>
          <p:nvPr/>
        </p:nvCxnSpPr>
        <p:spPr>
          <a:xfrm flipH="1" flipV="1">
            <a:off x="5724128" y="3501008"/>
            <a:ext cx="518220" cy="249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1"/>
          <p:cNvCxnSpPr>
            <a:stCxn id="8" idx="7"/>
            <a:endCxn id="6" idx="3"/>
          </p:cNvCxnSpPr>
          <p:nvPr/>
        </p:nvCxnSpPr>
        <p:spPr>
          <a:xfrm flipV="1">
            <a:off x="7754205" y="3107523"/>
            <a:ext cx="277798" cy="44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7308304" y="4725144"/>
            <a:ext cx="36004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5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/>
          <p:cNvSpPr/>
          <p:nvPr/>
        </p:nvSpPr>
        <p:spPr>
          <a:xfrm>
            <a:off x="3707904" y="1124744"/>
            <a:ext cx="5040560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800" dirty="0" smtClean="0">
                <a:solidFill>
                  <a:schemeClr val="tx1"/>
                </a:solidFill>
              </a:rPr>
              <a:t>Tyypin 1 diabetes</a:t>
            </a:r>
            <a:endParaRPr lang="fi-FI" sz="4800" dirty="0">
              <a:solidFill>
                <a:schemeClr val="tx1"/>
              </a:solidFill>
            </a:endParaRPr>
          </a:p>
        </p:txBody>
      </p:sp>
      <p:pic>
        <p:nvPicPr>
          <p:cNvPr id="3" name="il_fi" descr="http://img.mtv3.fi/mn_kuvat/mtv3/uutiset/kotimaa/ajankohtaista/2010/990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765148" cy="22591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sairastutaan yleensä</a:t>
            </a:r>
            <a:r>
              <a:rPr lang="fi-FI" b="1" dirty="0"/>
              <a:t> lapsena tai nuorena</a:t>
            </a:r>
          </a:p>
          <a:p>
            <a:pPr lvl="1"/>
            <a:r>
              <a:rPr lang="fi-FI" sz="3200" dirty="0"/>
              <a:t>voi kuitenkin sairastua missä iässä tahansa</a:t>
            </a:r>
          </a:p>
          <a:p>
            <a:pPr lvl="1">
              <a:buNone/>
            </a:pPr>
            <a:endParaRPr lang="fi-FI" sz="3200" dirty="0"/>
          </a:p>
          <a:p>
            <a:r>
              <a:rPr lang="fi-FI" dirty="0"/>
              <a:t>haiman </a:t>
            </a:r>
            <a:r>
              <a:rPr lang="fi-FI" dirty="0" err="1"/>
              <a:t>Langerhansin</a:t>
            </a:r>
            <a:r>
              <a:rPr lang="fi-FI" dirty="0"/>
              <a:t> saarekkeiden </a:t>
            </a:r>
            <a:r>
              <a:rPr lang="fi-FI" b="1" dirty="0"/>
              <a:t>beetasolut</a:t>
            </a:r>
            <a:r>
              <a:rPr lang="fi-FI" dirty="0"/>
              <a:t> tuhoutuvat sisäsyntyisen </a:t>
            </a:r>
            <a:r>
              <a:rPr lang="fi-FI" dirty="0" smtClean="0"/>
              <a:t>tulehduksen seurauksena</a:t>
            </a:r>
            <a:endParaRPr lang="fi-FI" dirty="0"/>
          </a:p>
          <a:p>
            <a:pPr lvl="1"/>
            <a:r>
              <a:rPr lang="fi-FI" sz="3200" dirty="0"/>
              <a:t>johtaa asteittain </a:t>
            </a:r>
            <a:r>
              <a:rPr lang="fi-FI" sz="3200" b="1" dirty="0"/>
              <a:t>täydelliseen insuliinin puutteeseen</a:t>
            </a:r>
          </a:p>
        </p:txBody>
      </p:sp>
    </p:spTree>
    <p:extLst>
      <p:ext uri="{BB962C8B-B14F-4D97-AF65-F5344CB8AC3E}">
        <p14:creationId xmlns:p14="http://schemas.microsoft.com/office/powerpoint/2010/main" val="298311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 </a:t>
            </a:r>
          </a:p>
          <a:p>
            <a:endParaRPr lang="fi-FI" b="1" dirty="0" smtClean="0"/>
          </a:p>
          <a:p>
            <a:endParaRPr lang="fi-FI" b="1" dirty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1" y="1070874"/>
            <a:ext cx="2869564" cy="2792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840" y="1070874"/>
            <a:ext cx="4070543" cy="229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329" y="3283036"/>
            <a:ext cx="36576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05" y="4209840"/>
            <a:ext cx="3446537" cy="255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Ellipsi 8"/>
          <p:cNvSpPr/>
          <p:nvPr/>
        </p:nvSpPr>
        <p:spPr>
          <a:xfrm>
            <a:off x="7216359" y="1070874"/>
            <a:ext cx="17269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janottaa</a:t>
            </a: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2627783" y="1297847"/>
            <a:ext cx="1889169" cy="89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pissattaa</a:t>
            </a:r>
            <a:endParaRPr lang="fi-FI" sz="2400" dirty="0"/>
          </a:p>
        </p:txBody>
      </p:sp>
      <p:sp>
        <p:nvSpPr>
          <p:cNvPr id="11" name="Ellipsi 10"/>
          <p:cNvSpPr/>
          <p:nvPr/>
        </p:nvSpPr>
        <p:spPr>
          <a:xfrm>
            <a:off x="6516216" y="4649816"/>
            <a:ext cx="2401036" cy="939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laihtuminen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3186280" y="5712973"/>
            <a:ext cx="2267491" cy="882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väsyttää</a:t>
            </a:r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diabeteksen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jatkuva elinikäinen insuliinihoito (pistoksina tai pumpulla)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verensokerin omaseuranta ja ruuan hiilihydraattien laskeminen tärkeää	</a:t>
            </a:r>
          </a:p>
          <a:p>
            <a:pPr lvl="1"/>
            <a:r>
              <a:rPr lang="fi-FI" sz="3200" dirty="0"/>
              <a:t>insuliiniannokset hiilihydraattien mukaan</a:t>
            </a:r>
          </a:p>
          <a:p>
            <a:pPr lvl="1">
              <a:buNone/>
            </a:pPr>
            <a:endParaRPr lang="fi-FI" sz="3200" dirty="0"/>
          </a:p>
          <a:p>
            <a:r>
              <a:rPr lang="fi-FI" dirty="0"/>
              <a:t>liikunta tukee hoitotasapainon ylläpitämistä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107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Happomyrkytys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e</a:t>
            </a:r>
            <a:r>
              <a:rPr lang="fi-FI" b="1" dirty="0" smtClean="0"/>
              <a:t>li </a:t>
            </a:r>
            <a:r>
              <a:rPr lang="fi-FI" b="1" dirty="0" err="1" smtClean="0"/>
              <a:t>ketoasidoosi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kun diabeetikon elimistössä on liian vähän insuliinia </a:t>
            </a:r>
          </a:p>
          <a:p>
            <a:pPr marL="0" indent="0">
              <a:buNone/>
            </a:pPr>
            <a:r>
              <a:rPr lang="fi-FI" dirty="0" smtClean="0"/>
              <a:t>Oireet:</a:t>
            </a:r>
          </a:p>
          <a:p>
            <a:r>
              <a:rPr lang="fi-FI" dirty="0"/>
              <a:t>tiheä hengitys </a:t>
            </a:r>
          </a:p>
          <a:p>
            <a:r>
              <a:rPr lang="fi-FI" dirty="0"/>
              <a:t>janottaa ja pissattaa</a:t>
            </a:r>
          </a:p>
          <a:p>
            <a:r>
              <a:rPr lang="fi-FI" dirty="0"/>
              <a:t>suu kuivuu</a:t>
            </a:r>
          </a:p>
          <a:p>
            <a:r>
              <a:rPr lang="fi-FI" dirty="0"/>
              <a:t>mahaan sattuu, oksettaa</a:t>
            </a:r>
          </a:p>
          <a:p>
            <a:r>
              <a:rPr lang="fi-FI" dirty="0"/>
              <a:t>olo on väsynyt ja heikko</a:t>
            </a:r>
          </a:p>
          <a:p>
            <a:r>
              <a:rPr lang="fi-FI" dirty="0"/>
              <a:t>hengityksessä outo haju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197514" y="3859235"/>
            <a:ext cx="252028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Tyypin 1 DM</a:t>
            </a:r>
            <a:endParaRPr lang="fi-FI" sz="2400" dirty="0"/>
          </a:p>
        </p:txBody>
      </p:sp>
      <p:sp>
        <p:nvSpPr>
          <p:cNvPr id="5" name="Ellipsi 4"/>
          <p:cNvSpPr/>
          <p:nvPr/>
        </p:nvSpPr>
        <p:spPr>
          <a:xfrm>
            <a:off x="2591780" y="3248980"/>
            <a:ext cx="25202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Tyypin 2 DM</a:t>
            </a:r>
            <a:endParaRPr lang="fi-FI" sz="2400" dirty="0"/>
          </a:p>
        </p:txBody>
      </p:sp>
      <p:sp>
        <p:nvSpPr>
          <p:cNvPr id="6" name="Ellipsi 5"/>
          <p:cNvSpPr/>
          <p:nvPr/>
        </p:nvSpPr>
        <p:spPr>
          <a:xfrm>
            <a:off x="229740" y="5085184"/>
            <a:ext cx="1728192" cy="86409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n. 50 000</a:t>
            </a:r>
            <a:endParaRPr lang="fi-FI" sz="2000" b="1" dirty="0"/>
          </a:p>
        </p:txBody>
      </p:sp>
      <p:sp>
        <p:nvSpPr>
          <p:cNvPr id="7" name="Ellipsi 6"/>
          <p:cNvSpPr/>
          <p:nvPr/>
        </p:nvSpPr>
        <p:spPr>
          <a:xfrm>
            <a:off x="3344086" y="4328626"/>
            <a:ext cx="2016224" cy="79208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n. 350 000</a:t>
            </a:r>
            <a:endParaRPr lang="fi-FI" sz="2000" b="1" dirty="0"/>
          </a:p>
        </p:txBody>
      </p:sp>
      <p:sp>
        <p:nvSpPr>
          <p:cNvPr id="2" name="Ellipsi 1"/>
          <p:cNvSpPr/>
          <p:nvPr/>
        </p:nvSpPr>
        <p:spPr>
          <a:xfrm>
            <a:off x="2861810" y="5083371"/>
            <a:ext cx="198022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+ 100 000</a:t>
            </a:r>
            <a:endParaRPr lang="fi-FI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tee tyypin 1 diabeetikosta henkilöhahmo</a:t>
            </a:r>
          </a:p>
          <a:p>
            <a:r>
              <a:rPr lang="fi-FI" dirty="0" smtClean="0"/>
              <a:t>mitä taustalla voi olla?</a:t>
            </a:r>
          </a:p>
          <a:p>
            <a:r>
              <a:rPr lang="fi-FI" dirty="0" smtClean="0"/>
              <a:t>elintavat?</a:t>
            </a:r>
          </a:p>
          <a:p>
            <a:r>
              <a:rPr lang="fi-FI" dirty="0" smtClean="0"/>
              <a:t>harrastukset?</a:t>
            </a:r>
          </a:p>
          <a:p>
            <a:r>
              <a:rPr lang="fi-FI" dirty="0" smtClean="0"/>
              <a:t>millaista elämää hän elää?</a:t>
            </a:r>
          </a:p>
          <a:p>
            <a:r>
              <a:rPr lang="fi-FI" dirty="0" smtClean="0"/>
              <a:t>oireet?</a:t>
            </a:r>
          </a:p>
          <a:p>
            <a:r>
              <a:rPr lang="fi-FI" dirty="0"/>
              <a:t>h</a:t>
            </a:r>
            <a:r>
              <a:rPr lang="fi-FI" dirty="0" smtClean="0"/>
              <a:t>oito?</a:t>
            </a:r>
          </a:p>
        </p:txBody>
      </p:sp>
      <p:sp>
        <p:nvSpPr>
          <p:cNvPr id="5" name="Ellipsi 4"/>
          <p:cNvSpPr/>
          <p:nvPr/>
        </p:nvSpPr>
        <p:spPr>
          <a:xfrm>
            <a:off x="4788024" y="2924944"/>
            <a:ext cx="108012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7884368" y="2492896"/>
            <a:ext cx="1008112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380312" y="5229200"/>
            <a:ext cx="129614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156176" y="3356992"/>
            <a:ext cx="187220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smtClean="0">
                <a:solidFill>
                  <a:schemeClr val="tx1"/>
                </a:solidFill>
              </a:rPr>
              <a:t>DM 1</a:t>
            </a:r>
            <a:endParaRPr lang="fi-FI" sz="2000" dirty="0">
              <a:solidFill>
                <a:schemeClr val="tx1"/>
              </a:solidFill>
            </a:endParaRPr>
          </a:p>
        </p:txBody>
      </p:sp>
      <p:cxnSp>
        <p:nvCxnSpPr>
          <p:cNvPr id="10" name="Suora yhdysviiva 9"/>
          <p:cNvCxnSpPr/>
          <p:nvPr/>
        </p:nvCxnSpPr>
        <p:spPr>
          <a:xfrm flipH="1" flipV="1">
            <a:off x="5724128" y="3501008"/>
            <a:ext cx="518220" cy="249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1"/>
          <p:cNvCxnSpPr>
            <a:stCxn id="8" idx="7"/>
            <a:endCxn id="6" idx="3"/>
          </p:cNvCxnSpPr>
          <p:nvPr/>
        </p:nvCxnSpPr>
        <p:spPr>
          <a:xfrm flipV="1">
            <a:off x="7754205" y="3107523"/>
            <a:ext cx="277798" cy="44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7308304" y="4725144"/>
            <a:ext cx="36004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7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755576" y="2276872"/>
            <a:ext cx="4392488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Hyperglykemia</a:t>
            </a:r>
            <a:endParaRPr lang="fi-FI" sz="3200" b="1" dirty="0"/>
          </a:p>
        </p:txBody>
      </p:sp>
      <p:sp>
        <p:nvSpPr>
          <p:cNvPr id="5" name="Ellipsi 4"/>
          <p:cNvSpPr/>
          <p:nvPr/>
        </p:nvSpPr>
        <p:spPr>
          <a:xfrm>
            <a:off x="4139952" y="3212976"/>
            <a:ext cx="4176464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Hypoglykemia</a:t>
            </a:r>
            <a:endParaRPr lang="fi-FI" sz="3200" b="1" dirty="0"/>
          </a:p>
        </p:txBody>
      </p:sp>
      <p:sp>
        <p:nvSpPr>
          <p:cNvPr id="6" name="Ellipsi 5"/>
          <p:cNvSpPr/>
          <p:nvPr/>
        </p:nvSpPr>
        <p:spPr>
          <a:xfrm>
            <a:off x="2945993" y="4689140"/>
            <a:ext cx="3024336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Insuliinisokki</a:t>
            </a:r>
            <a:endParaRPr lang="fi-FI" sz="2400" dirty="0"/>
          </a:p>
        </p:txBody>
      </p:sp>
      <p:sp>
        <p:nvSpPr>
          <p:cNvPr id="2" name="Ellipsi 1"/>
          <p:cNvSpPr/>
          <p:nvPr/>
        </p:nvSpPr>
        <p:spPr>
          <a:xfrm>
            <a:off x="4355976" y="593736"/>
            <a:ext cx="4464496" cy="18722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Verensokerin mittaaminen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990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Verensokerin mittaus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Otetaan </a:t>
            </a:r>
            <a:r>
              <a:rPr lang="fi-FI" dirty="0" smtClean="0"/>
              <a:t>tarvittavat </a:t>
            </a:r>
            <a:r>
              <a:rPr lang="fi-FI" dirty="0" smtClean="0"/>
              <a:t>välineet esille</a:t>
            </a:r>
            <a:endParaRPr lang="fi-FI" dirty="0"/>
          </a:p>
          <a:p>
            <a:r>
              <a:rPr lang="fi-FI" dirty="0" smtClean="0"/>
              <a:t>tarkistetaan liuskapurkista viimeinen käyttöpäivämäärä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    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717032"/>
            <a:ext cx="4402460" cy="19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Verensokerin mittaus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Käsien pesu ja kuivaus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Laitetaan liuska mittarin </a:t>
            </a:r>
            <a:r>
              <a:rPr lang="fi-FI" dirty="0"/>
              <a:t>liuskaporttiin. Liuskan kohta, johon veripisaran </a:t>
            </a:r>
            <a:r>
              <a:rPr lang="fi-FI" dirty="0" smtClean="0"/>
              <a:t>tulee, jää </a:t>
            </a:r>
            <a:r>
              <a:rPr lang="fi-FI" dirty="0"/>
              <a:t>näkyviin. Oikein asetettu liuska käynnistää mittarin.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817" y="1844824"/>
            <a:ext cx="3671098" cy="16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Verensokerin mittaus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Sopivia </a:t>
            </a:r>
            <a:r>
              <a:rPr lang="fi-FI" dirty="0"/>
              <a:t>näytteenottokohtia ovat </a:t>
            </a:r>
            <a:r>
              <a:rPr lang="fi-FI" b="1" dirty="0"/>
              <a:t>sormenpäiden reuna-alueet</a:t>
            </a:r>
            <a:r>
              <a:rPr lang="fi-FI" dirty="0"/>
              <a:t>. </a:t>
            </a:r>
            <a:r>
              <a:rPr lang="fi-FI" dirty="0" smtClean="0"/>
              <a:t>Peukaloa </a:t>
            </a:r>
            <a:r>
              <a:rPr lang="fi-FI" dirty="0"/>
              <a:t>ja etusormea on hyvä säästää pistoksilta, koska ne ovat herkempiä sormia ja niitä käytetään muuten paljon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135662"/>
            <a:ext cx="476138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Verensokerin mittaus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pistolaitteella eli lansetilla </a:t>
            </a:r>
            <a:r>
              <a:rPr lang="fi-FI" dirty="0" smtClean="0"/>
              <a:t>pitää saada riittävän </a:t>
            </a:r>
            <a:r>
              <a:rPr lang="fi-FI" dirty="0" smtClean="0"/>
              <a:t>iso </a:t>
            </a:r>
            <a:r>
              <a:rPr lang="fi-FI" dirty="0"/>
              <a:t>veripisara pistoskohtaa </a:t>
            </a:r>
            <a:r>
              <a:rPr lang="fi-FI" dirty="0" smtClean="0"/>
              <a:t>puristamatta</a:t>
            </a:r>
          </a:p>
          <a:p>
            <a:r>
              <a:rPr lang="fi-FI" dirty="0" smtClean="0"/>
              <a:t>jos </a:t>
            </a:r>
            <a:r>
              <a:rPr lang="fi-FI" dirty="0" smtClean="0"/>
              <a:t>sitä ei saada</a:t>
            </a:r>
            <a:r>
              <a:rPr lang="fi-FI" dirty="0" smtClean="0"/>
              <a:t>, </a:t>
            </a:r>
            <a:r>
              <a:rPr lang="fi-FI" dirty="0"/>
              <a:t>voi sormen juuresta kevyesti puristella (”lypsää</a:t>
            </a:r>
            <a:r>
              <a:rPr lang="fi-FI" dirty="0" smtClean="0"/>
              <a:t>”)</a:t>
            </a:r>
            <a:endParaRPr lang="fi-FI" dirty="0"/>
          </a:p>
          <a:p>
            <a:r>
              <a:rPr lang="fi-FI" dirty="0" smtClean="0"/>
              <a:t>ensimmäinen </a:t>
            </a:r>
            <a:r>
              <a:rPr lang="fi-FI" dirty="0"/>
              <a:t>veripisara pyyhkäistään pois jos </a:t>
            </a:r>
            <a:r>
              <a:rPr lang="fi-FI" dirty="0" smtClean="0"/>
              <a:t>mahdollista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941168"/>
            <a:ext cx="3826396" cy="16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Verensokerin mittaus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Verensokerimittari ja liuska pidetään mielellään ylöspäin kohtisuoraan pisarasta. Pisaran annetaan imeytyä liuskaan. Tulos tulee näkyviin mittarin näytölle yleensä muutaman sekunnin kuluttua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581003" cy="23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Verensokerisensori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www.youtube.com/watch?v=7dvdOH6fvgE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4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Verensokerin viitearvot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Normaalit paastoarvot 4 - 6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marL="0" indent="0">
              <a:buNone/>
            </a:pPr>
            <a:r>
              <a:rPr lang="fi-FI" dirty="0" smtClean="0"/>
              <a:t>Aterian jälkeen normaaliarvo alle 8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Jos verensokeri on yli 7 = hyperglykemia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Jos verensokeri on alle 4 = hypoglykemia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4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135" y="483930"/>
            <a:ext cx="3599682" cy="1143000"/>
          </a:xfrm>
        </p:spPr>
        <p:txBody>
          <a:bodyPr>
            <a:normAutofit/>
          </a:bodyPr>
          <a:lstStyle/>
          <a:p>
            <a:pPr algn="l"/>
            <a:r>
              <a:rPr lang="fi-FI" sz="4000" dirty="0" err="1" smtClean="0"/>
              <a:t>Hyperglykemia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2530624" cy="11807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40" y="257614"/>
            <a:ext cx="5545056" cy="6600386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452827" y="2492896"/>
            <a:ext cx="3168352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vs on 7 </a:t>
            </a:r>
            <a:r>
              <a:rPr lang="fi-FI" sz="2400" dirty="0" err="1"/>
              <a:t>mmol</a:t>
            </a:r>
            <a:r>
              <a:rPr lang="fi-FI" sz="2400" dirty="0"/>
              <a:t>/l </a:t>
            </a:r>
            <a:br>
              <a:rPr lang="fi-FI" sz="2400" dirty="0"/>
            </a:br>
            <a:r>
              <a:rPr lang="fi-FI" sz="2400" dirty="0"/>
              <a:t>tai suurempi</a:t>
            </a:r>
          </a:p>
        </p:txBody>
      </p:sp>
    </p:spTree>
    <p:extLst>
      <p:ext uri="{BB962C8B-B14F-4D97-AF65-F5344CB8AC3E}">
        <p14:creationId xmlns:p14="http://schemas.microsoft.com/office/powerpoint/2010/main" val="40948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Haiman 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b="1" dirty="0" smtClean="0"/>
              <a:t>haiman </a:t>
            </a:r>
            <a:r>
              <a:rPr lang="fi-FI" b="1" dirty="0" err="1" smtClean="0"/>
              <a:t>Langerhansin</a:t>
            </a:r>
            <a:r>
              <a:rPr lang="fi-FI" b="1" dirty="0" smtClean="0"/>
              <a:t> saareke</a:t>
            </a:r>
          </a:p>
          <a:p>
            <a:r>
              <a:rPr lang="fi-FI" dirty="0" smtClean="0"/>
              <a:t>suuri osa soluista </a:t>
            </a:r>
            <a:r>
              <a:rPr lang="fi-FI" b="1" dirty="0" smtClean="0"/>
              <a:t>beetasoluja</a:t>
            </a:r>
          </a:p>
          <a:p>
            <a:pPr>
              <a:buNone/>
            </a:pPr>
            <a:r>
              <a:rPr lang="fi-FI" sz="3200" b="1" dirty="0" smtClean="0"/>
              <a:t>	-&gt; </a:t>
            </a:r>
            <a:r>
              <a:rPr lang="fi-FI" sz="3200" dirty="0" smtClean="0"/>
              <a:t>tuottavat</a:t>
            </a:r>
            <a:r>
              <a:rPr lang="fi-FI" sz="3200" b="1" dirty="0" smtClean="0"/>
              <a:t> insuliinia</a:t>
            </a:r>
          </a:p>
          <a:p>
            <a:pPr>
              <a:buNone/>
            </a:pPr>
            <a:endParaRPr lang="fi-FI" sz="3200" b="1" dirty="0" smtClean="0"/>
          </a:p>
          <a:p>
            <a:r>
              <a:rPr lang="fi-FI" dirty="0" smtClean="0"/>
              <a:t>osa soluista </a:t>
            </a:r>
            <a:r>
              <a:rPr lang="fi-FI" b="1" dirty="0" smtClean="0"/>
              <a:t>alfasoluja</a:t>
            </a:r>
            <a:br>
              <a:rPr lang="fi-FI" b="1" dirty="0" smtClean="0"/>
            </a:br>
            <a:r>
              <a:rPr lang="fi-FI" b="1" dirty="0" smtClean="0"/>
              <a:t>-&gt; </a:t>
            </a:r>
            <a:r>
              <a:rPr lang="fi-FI" dirty="0" smtClean="0"/>
              <a:t>tuottavat</a:t>
            </a:r>
            <a:r>
              <a:rPr lang="fi-FI" b="1" dirty="0" smtClean="0"/>
              <a:t> </a:t>
            </a:r>
            <a:r>
              <a:rPr lang="fi-FI" b="1" dirty="0" err="1" smtClean="0"/>
              <a:t>glukagonia</a:t>
            </a:r>
            <a:endParaRPr lang="fi-FI" b="1" dirty="0" smtClean="0"/>
          </a:p>
        </p:txBody>
      </p:sp>
      <p:pic>
        <p:nvPicPr>
          <p:cNvPr id="4" name="Kuva 3" descr="http://images.coronaria.fi/?id=51572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Hypoglykemia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verensokeri </a:t>
            </a:r>
            <a:r>
              <a:rPr lang="fi-FI" dirty="0" smtClean="0"/>
              <a:t>liian alhainen, alle 4,0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esiintyy joskus T1DM </a:t>
            </a:r>
          </a:p>
        </p:txBody>
      </p:sp>
    </p:spTree>
    <p:extLst>
      <p:ext uri="{BB962C8B-B14F-4D97-AF65-F5344CB8AC3E}">
        <p14:creationId xmlns:p14="http://schemas.microsoft.com/office/powerpoint/2010/main" val="1747537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vapina, käsien tärinä</a:t>
            </a:r>
          </a:p>
          <a:p>
            <a:r>
              <a:rPr lang="fi-FI" dirty="0" smtClean="0"/>
              <a:t>hermostuneisuus</a:t>
            </a:r>
          </a:p>
          <a:p>
            <a:r>
              <a:rPr lang="fi-FI" dirty="0" smtClean="0"/>
              <a:t>sydämentykytys </a:t>
            </a:r>
          </a:p>
          <a:p>
            <a:r>
              <a:rPr lang="fi-FI" dirty="0" smtClean="0"/>
              <a:t>hikoilu</a:t>
            </a:r>
          </a:p>
          <a:p>
            <a:r>
              <a:rPr lang="fi-FI" dirty="0" smtClean="0"/>
              <a:t>nälän tunne</a:t>
            </a:r>
          </a:p>
          <a:p>
            <a:r>
              <a:rPr lang="fi-FI" dirty="0" smtClean="0"/>
              <a:t>heikotus</a:t>
            </a:r>
          </a:p>
          <a:p>
            <a:r>
              <a:rPr lang="fi-FI" dirty="0" smtClean="0"/>
              <a:t>uneliaisuus</a:t>
            </a:r>
          </a:p>
          <a:p>
            <a:r>
              <a:rPr lang="fi-FI" dirty="0" smtClean="0"/>
              <a:t>kouristus (alle 2mmol)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411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g</a:t>
            </a:r>
            <a:r>
              <a:rPr lang="fi-FI" dirty="0" smtClean="0"/>
              <a:t>lukoositabletteja (</a:t>
            </a:r>
            <a:r>
              <a:rPr lang="fi-FI" dirty="0" err="1"/>
              <a:t>S</a:t>
            </a:r>
            <a:r>
              <a:rPr lang="fi-FI" dirty="0" err="1" smtClean="0"/>
              <a:t>iripiri</a:t>
            </a:r>
            <a:r>
              <a:rPr lang="fi-FI" dirty="0" smtClean="0"/>
              <a:t>- tai </a:t>
            </a:r>
            <a:r>
              <a:rPr lang="fi-FI" dirty="0" err="1" smtClean="0"/>
              <a:t>Dexal</a:t>
            </a:r>
            <a:r>
              <a:rPr lang="fi-FI" dirty="0" smtClean="0"/>
              <a:t>)</a:t>
            </a:r>
          </a:p>
          <a:p>
            <a:r>
              <a:rPr lang="fi-FI" dirty="0" smtClean="0"/>
              <a:t>sokeripala</a:t>
            </a:r>
          </a:p>
          <a:p>
            <a:r>
              <a:rPr lang="fi-FI" dirty="0" smtClean="0"/>
              <a:t>hunajaa tai siirappia</a:t>
            </a:r>
          </a:p>
          <a:p>
            <a:r>
              <a:rPr lang="fi-FI" dirty="0" smtClean="0"/>
              <a:t>sokeripitoista virvoitusjuomaa</a:t>
            </a:r>
          </a:p>
          <a:p>
            <a:r>
              <a:rPr lang="fi-FI" dirty="0"/>
              <a:t>b</a:t>
            </a:r>
            <a:r>
              <a:rPr lang="fi-FI" dirty="0" smtClean="0"/>
              <a:t>anaani, omenaa tai appelsiinia</a:t>
            </a:r>
          </a:p>
          <a:p>
            <a:r>
              <a:rPr lang="fi-FI" dirty="0"/>
              <a:t>l</a:t>
            </a:r>
            <a:r>
              <a:rPr lang="fi-FI" dirty="0" smtClean="0"/>
              <a:t>eipää (jos sokeripitoista syötävää ei ole saatavilla)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279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Insuliinisokki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tajuttomuustila (vs alhainen)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ei saa antaa mitään syötävää tai juotavaa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epäily insuliinisokista -&gt; ambulanssi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168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Insuliinisokin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g</a:t>
            </a:r>
            <a:r>
              <a:rPr lang="fi-FI" dirty="0" err="1" smtClean="0"/>
              <a:t>lukagonipistos</a:t>
            </a:r>
            <a:r>
              <a:rPr lang="fi-FI" dirty="0" smtClean="0"/>
              <a:t> (</a:t>
            </a:r>
            <a:r>
              <a:rPr lang="fi-FI" b="1" dirty="0" err="1" smtClean="0"/>
              <a:t>GlucaGen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6552727" cy="45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3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diabeetikolta seurataan:</a:t>
            </a:r>
          </a:p>
          <a:p>
            <a:pPr lvl="1"/>
            <a:r>
              <a:rPr lang="fi-FI" dirty="0" smtClean="0"/>
              <a:t>oireita</a:t>
            </a:r>
          </a:p>
          <a:p>
            <a:pPr lvl="1"/>
            <a:r>
              <a:rPr lang="fi-FI" dirty="0" smtClean="0"/>
              <a:t>verensokeria</a:t>
            </a:r>
          </a:p>
          <a:p>
            <a:pPr lvl="1"/>
            <a:r>
              <a:rPr lang="fi-FI" dirty="0" smtClean="0"/>
              <a:t>veren tai virtsan ketoaineita</a:t>
            </a:r>
          </a:p>
          <a:p>
            <a:pPr lvl="1"/>
            <a:r>
              <a:rPr lang="fi-FI" dirty="0" smtClean="0"/>
              <a:t>painoa</a:t>
            </a:r>
          </a:p>
          <a:p>
            <a:pPr lvl="1"/>
            <a:r>
              <a:rPr lang="fi-FI" dirty="0" smtClean="0"/>
              <a:t>jalkojen terveyttä</a:t>
            </a:r>
          </a:p>
          <a:p>
            <a:pPr lvl="1"/>
            <a:r>
              <a:rPr lang="fi-FI" dirty="0" smtClean="0"/>
              <a:t>suun terveyttä</a:t>
            </a:r>
          </a:p>
          <a:p>
            <a:pPr lvl="1"/>
            <a:r>
              <a:rPr lang="fi-FI" dirty="0" smtClean="0"/>
              <a:t>insuliinin pistospaikkoja</a:t>
            </a:r>
          </a:p>
          <a:p>
            <a:pPr lvl="1"/>
            <a:r>
              <a:rPr lang="fi-FI" dirty="0" smtClean="0"/>
              <a:t>verenpainetta</a:t>
            </a:r>
          </a:p>
          <a:p>
            <a:pPr lvl="1"/>
            <a:r>
              <a:rPr lang="fi-FI" dirty="0" smtClean="0"/>
              <a:t>silmänpohjakuvaukset</a:t>
            </a:r>
          </a:p>
        </p:txBody>
      </p:sp>
    </p:spTree>
    <p:extLst>
      <p:ext uri="{BB962C8B-B14F-4D97-AF65-F5344CB8AC3E}">
        <p14:creationId xmlns:p14="http://schemas.microsoft.com/office/powerpoint/2010/main" val="32352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628650" y="620688"/>
            <a:ext cx="3886200" cy="542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Tyypin 1 diabetes 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b="1" dirty="0"/>
          </a:p>
          <a:p>
            <a:r>
              <a:rPr lang="fi-FI" dirty="0"/>
              <a:t>haiman beetasolut ovat tuhoutuneet</a:t>
            </a:r>
          </a:p>
          <a:p>
            <a:r>
              <a:rPr lang="fi-FI" dirty="0"/>
              <a:t>sisäsyntyinen tulehdus</a:t>
            </a:r>
          </a:p>
          <a:p>
            <a:r>
              <a:rPr lang="fi-FI" dirty="0"/>
              <a:t>aina insuliinin tarve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629150" y="620688"/>
            <a:ext cx="3886200" cy="542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Tyypin 2 </a:t>
            </a:r>
            <a:r>
              <a:rPr lang="fi-FI" b="1" dirty="0" smtClean="0"/>
              <a:t>diabetes</a:t>
            </a:r>
            <a:br>
              <a:rPr lang="fi-FI" b="1" dirty="0" smtClean="0"/>
            </a:br>
            <a:endParaRPr lang="fi-FI" b="1" dirty="0"/>
          </a:p>
          <a:p>
            <a:r>
              <a:rPr lang="fi-FI" dirty="0"/>
              <a:t>insuliinin </a:t>
            </a:r>
            <a:r>
              <a:rPr lang="fi-FI" dirty="0" smtClean="0"/>
              <a:t>tehottomuus</a:t>
            </a:r>
            <a:endParaRPr lang="fi-FI" dirty="0"/>
          </a:p>
          <a:p>
            <a:r>
              <a:rPr lang="fi-FI" dirty="0"/>
              <a:t>insuliinineritys on </a:t>
            </a:r>
            <a:r>
              <a:rPr lang="fi-FI" dirty="0" smtClean="0"/>
              <a:t>heikentynyt</a:t>
            </a:r>
            <a:endParaRPr lang="fi-FI" dirty="0"/>
          </a:p>
          <a:p>
            <a:r>
              <a:rPr lang="fi-FI" dirty="0"/>
              <a:t>syntyyn vaikuttaa ylipaino, liikkumattomuus, epäterveellinen ruokavalio ja perinnöllisyys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312368" cy="23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 smtClean="0"/>
              <a:t>Miten diabetes todetaan?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normaali verensokeri on alle 6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Diabetes:</a:t>
            </a:r>
          </a:p>
          <a:p>
            <a:r>
              <a:rPr lang="fi-FI" dirty="0" smtClean="0"/>
              <a:t>paastoarvo pysyvästi koholla (</a:t>
            </a:r>
            <a:r>
              <a:rPr lang="fi-FI" dirty="0" err="1" smtClean="0"/>
              <a:t>väh</a:t>
            </a:r>
            <a:r>
              <a:rPr lang="fi-FI" dirty="0" smtClean="0"/>
              <a:t>. 7 </a:t>
            </a:r>
            <a:r>
              <a:rPr lang="fi-FI" dirty="0" err="1" smtClean="0"/>
              <a:t>mmol</a:t>
            </a:r>
            <a:r>
              <a:rPr lang="fi-FI" dirty="0" smtClean="0"/>
              <a:t>/l) </a:t>
            </a:r>
          </a:p>
          <a:p>
            <a:r>
              <a:rPr lang="fi-FI" dirty="0" smtClean="0"/>
              <a:t>sokerirasituskoe (yli 11 </a:t>
            </a:r>
            <a:r>
              <a:rPr lang="fi-FI" dirty="0" err="1" smtClean="0"/>
              <a:t>mmol</a:t>
            </a:r>
            <a:r>
              <a:rPr lang="fi-FI" dirty="0" smtClean="0"/>
              <a:t>/l) s. 219</a:t>
            </a:r>
          </a:p>
          <a:p>
            <a:r>
              <a:rPr lang="fi-FI" dirty="0" smtClean="0"/>
              <a:t>HbA</a:t>
            </a:r>
            <a:r>
              <a:rPr lang="fi-FI" baseline="-25000" dirty="0" smtClean="0"/>
              <a:t>1c</a:t>
            </a:r>
            <a:r>
              <a:rPr lang="fi-FI" dirty="0"/>
              <a:t> 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971600" y="1268760"/>
            <a:ext cx="5256584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800" dirty="0" smtClean="0">
                <a:solidFill>
                  <a:schemeClr val="tx1"/>
                </a:solidFill>
              </a:rPr>
              <a:t>Tyypin 2 diabetes</a:t>
            </a:r>
            <a:endParaRPr lang="fi-FI" sz="4800" dirty="0">
              <a:solidFill>
                <a:schemeClr val="tx1"/>
              </a:solidFill>
            </a:endParaRPr>
          </a:p>
        </p:txBody>
      </p:sp>
      <p:pic>
        <p:nvPicPr>
          <p:cNvPr id="3" name="il_fi" descr="http://www.health2fit.com/wp-content/uploads/2013/07/Diabe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293370" cy="2806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75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Metabolinen oireyhtymä MBO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tila, jossa samalla ihmisellä on useita terveyttä uhkaavia häiriöitä</a:t>
            </a:r>
          </a:p>
          <a:p>
            <a:endParaRPr lang="fi-FI" dirty="0"/>
          </a:p>
          <a:p>
            <a:r>
              <a:rPr lang="fi-FI" dirty="0"/>
              <a:t>aiheuttajana keskivartalolihavuus </a:t>
            </a:r>
            <a:br>
              <a:rPr lang="fi-FI" dirty="0"/>
            </a:br>
            <a:r>
              <a:rPr lang="fi-FI" dirty="0"/>
              <a:t>+ perinnöllisyys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863181"/>
            <a:ext cx="3371850" cy="2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6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Metabolinen oireyhtymä MBO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J</a:t>
            </a:r>
            <a:r>
              <a:rPr lang="fi-FI" dirty="0" smtClean="0"/>
              <a:t>os </a:t>
            </a:r>
            <a:r>
              <a:rPr lang="fi-FI" dirty="0"/>
              <a:t>alla mainituista viidestä ehdosta </a:t>
            </a:r>
            <a:r>
              <a:rPr lang="fi-FI" b="1" dirty="0"/>
              <a:t>kolme</a:t>
            </a:r>
            <a:r>
              <a:rPr lang="fi-FI" dirty="0"/>
              <a:t> toteutuu, tilaa kutsutaan metaboliseksi </a:t>
            </a:r>
            <a:r>
              <a:rPr lang="fi-FI" dirty="0" smtClean="0"/>
              <a:t>oireyhtymäksi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1. vyötärön </a:t>
            </a:r>
            <a:r>
              <a:rPr lang="fi-FI" dirty="0" smtClean="0"/>
              <a:t>ympärys miehillä yli 100 </a:t>
            </a:r>
            <a:r>
              <a:rPr lang="fi-FI" dirty="0"/>
              <a:t>cm ja naisella 90 cm </a:t>
            </a:r>
            <a:r>
              <a:rPr lang="fi-FI" dirty="0" smtClean="0"/>
              <a:t>Jos </a:t>
            </a:r>
            <a:r>
              <a:rPr lang="fi-FI" dirty="0"/>
              <a:t>vyötärö ylittää miehellä 94 cm ja naisella 80 cm, vaara </a:t>
            </a:r>
            <a:r>
              <a:rPr lang="fi-FI" dirty="0" err="1" smtClean="0"/>
              <a:t>MBO:n</a:t>
            </a:r>
            <a:r>
              <a:rPr lang="fi-FI" dirty="0" smtClean="0"/>
              <a:t> </a:t>
            </a:r>
            <a:r>
              <a:rPr lang="fi-FI" dirty="0" smtClean="0"/>
              <a:t>syntyyn </a:t>
            </a:r>
            <a:r>
              <a:rPr lang="fi-FI" dirty="0"/>
              <a:t>on jo olemassa.</a:t>
            </a:r>
          </a:p>
          <a:p>
            <a:pPr marL="0" indent="0">
              <a:buNone/>
            </a:pPr>
            <a:r>
              <a:rPr lang="fi-FI" dirty="0" smtClean="0"/>
              <a:t>2. veren </a:t>
            </a:r>
            <a:r>
              <a:rPr lang="fi-FI" dirty="0" err="1"/>
              <a:t>triglyseridien</a:t>
            </a:r>
            <a:r>
              <a:rPr lang="fi-FI" dirty="0"/>
              <a:t> </a:t>
            </a:r>
            <a:r>
              <a:rPr lang="fi-FI" dirty="0" smtClean="0"/>
              <a:t>määrä </a:t>
            </a:r>
            <a:r>
              <a:rPr lang="fi-FI" dirty="0"/>
              <a:t>on suurentunut (yli 1,7 </a:t>
            </a:r>
            <a:r>
              <a:rPr lang="fi-FI" dirty="0" err="1"/>
              <a:t>mmol</a:t>
            </a:r>
            <a:r>
              <a:rPr lang="fi-FI" dirty="0"/>
              <a:t>/l</a:t>
            </a:r>
            <a:r>
              <a:rPr lang="fi-FI" dirty="0" smtClean="0"/>
              <a:t>)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3. </a:t>
            </a:r>
            <a:r>
              <a:rPr lang="fi-FI" dirty="0"/>
              <a:t>v</a:t>
            </a:r>
            <a:r>
              <a:rPr lang="fi-FI" dirty="0" smtClean="0"/>
              <a:t>eren </a:t>
            </a:r>
            <a:r>
              <a:rPr lang="fi-FI" dirty="0"/>
              <a:t>HDL-kolesterolin eli hyvän kolesterolin määrä on pienentynyt </a:t>
            </a:r>
            <a:r>
              <a:rPr lang="fi-FI" dirty="0"/>
              <a:t>(miehillä alle </a:t>
            </a:r>
            <a:r>
              <a:rPr lang="fi-FI" dirty="0"/>
              <a:t>1,0 </a:t>
            </a:r>
            <a:r>
              <a:rPr lang="fi-FI" dirty="0" err="1"/>
              <a:t>mmol</a:t>
            </a:r>
            <a:r>
              <a:rPr lang="fi-FI" dirty="0"/>
              <a:t>/l </a:t>
            </a:r>
            <a:r>
              <a:rPr lang="fi-FI" dirty="0"/>
              <a:t>ja naisilla alle </a:t>
            </a:r>
            <a:r>
              <a:rPr lang="fi-FI" dirty="0"/>
              <a:t>1,3 </a:t>
            </a:r>
            <a:r>
              <a:rPr lang="fi-FI" dirty="0" err="1" smtClean="0"/>
              <a:t>mmol</a:t>
            </a:r>
            <a:r>
              <a:rPr lang="fi-FI" dirty="0" smtClean="0"/>
              <a:t>/l)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4. </a:t>
            </a:r>
            <a:r>
              <a:rPr lang="fi-FI" dirty="0"/>
              <a:t>v</a:t>
            </a:r>
            <a:r>
              <a:rPr lang="fi-FI" dirty="0" smtClean="0"/>
              <a:t>erenpaine </a:t>
            </a:r>
            <a:r>
              <a:rPr lang="fi-FI" dirty="0"/>
              <a:t>on koholla (130/85 mmHg tai </a:t>
            </a:r>
            <a:r>
              <a:rPr lang="fi-FI" dirty="0" smtClean="0"/>
              <a:t>enemmän)</a:t>
            </a:r>
          </a:p>
          <a:p>
            <a:pPr marL="0" indent="0">
              <a:buNone/>
            </a:pPr>
            <a:r>
              <a:rPr lang="fi-FI" dirty="0" smtClean="0"/>
              <a:t>5. </a:t>
            </a:r>
            <a:r>
              <a:rPr lang="fi-FI" dirty="0"/>
              <a:t>y</a:t>
            </a:r>
            <a:r>
              <a:rPr lang="fi-FI" dirty="0" smtClean="0"/>
              <a:t>ön </a:t>
            </a:r>
            <a:r>
              <a:rPr lang="fi-FI" dirty="0"/>
              <a:t>paaston jälkeen otettu verensokeri on ylärajoilla tai kohonnut (plasman glukoosipitoisuus 5,6 </a:t>
            </a:r>
            <a:r>
              <a:rPr lang="fi-FI" dirty="0" err="1"/>
              <a:t>mmol</a:t>
            </a:r>
            <a:r>
              <a:rPr lang="fi-FI" dirty="0"/>
              <a:t>/l tai </a:t>
            </a:r>
            <a:r>
              <a:rPr lang="fi-FI" dirty="0" smtClean="0"/>
              <a:t>enemmän)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30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</a:t>
            </a:r>
            <a:r>
              <a:rPr lang="fi-FI" dirty="0" smtClean="0"/>
              <a:t>. </a:t>
            </a:r>
            <a:r>
              <a:rPr lang="fi-FI" b="1" dirty="0" smtClean="0"/>
              <a:t>80%</a:t>
            </a:r>
            <a:r>
              <a:rPr lang="fi-FI" dirty="0" smtClean="0"/>
              <a:t> </a:t>
            </a:r>
            <a:endParaRPr lang="fi-FI" dirty="0" smtClean="0"/>
          </a:p>
          <a:p>
            <a:r>
              <a:rPr lang="fi-FI" dirty="0" smtClean="0"/>
              <a:t>sairastutaan yleensä aikuisena</a:t>
            </a:r>
          </a:p>
          <a:p>
            <a:endParaRPr lang="fi-FI" b="1" dirty="0" smtClean="0"/>
          </a:p>
          <a:p>
            <a:r>
              <a:rPr lang="fi-FI" dirty="0"/>
              <a:t>insuliinin tehottomuus eli </a:t>
            </a:r>
            <a:r>
              <a:rPr lang="fi-FI" b="1" dirty="0" smtClean="0"/>
              <a:t>insuliiniresistenssi</a:t>
            </a:r>
            <a:endParaRPr lang="fi-FI" dirty="0" smtClean="0"/>
          </a:p>
          <a:p>
            <a:r>
              <a:rPr lang="fi-FI" dirty="0" smtClean="0"/>
              <a:t>insuliinin </a:t>
            </a:r>
            <a:r>
              <a:rPr lang="fi-FI" b="1" dirty="0"/>
              <a:t>heikentynyt</a:t>
            </a:r>
            <a:r>
              <a:rPr lang="fi-FI" dirty="0"/>
              <a:t> </a:t>
            </a:r>
            <a:r>
              <a:rPr lang="fi-FI" b="1" dirty="0"/>
              <a:t>eritys</a:t>
            </a:r>
            <a:r>
              <a:rPr lang="fi-FI" dirty="0"/>
              <a:t> </a:t>
            </a:r>
            <a:r>
              <a:rPr lang="fi-FI" dirty="0" smtClean="0"/>
              <a:t>haimasta</a:t>
            </a:r>
            <a:endParaRPr lang="fi-FI" dirty="0"/>
          </a:p>
          <a:p>
            <a:endParaRPr lang="fi-FI" b="1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0129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757</Words>
  <Application>Microsoft Office PowerPoint</Application>
  <PresentationFormat>Näytössä katseltava diaesitys (4:3)</PresentationFormat>
  <Paragraphs>207</Paragraphs>
  <Slides>35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Office-teema</vt:lpstr>
      <vt:lpstr>PowerPoint-esitys</vt:lpstr>
      <vt:lpstr>PowerPoint-esitys</vt:lpstr>
      <vt:lpstr>Haiman toiminta</vt:lpstr>
      <vt:lpstr>PowerPoint-esitys</vt:lpstr>
      <vt:lpstr>Miten diabetes todetaan?</vt:lpstr>
      <vt:lpstr>PowerPoint-esitys</vt:lpstr>
      <vt:lpstr>Metabolinen oireyhtymä MBO </vt:lpstr>
      <vt:lpstr>Metabolinen oireyhtymä MBO </vt:lpstr>
      <vt:lpstr>Tyypin 2 diabetes</vt:lpstr>
      <vt:lpstr>Riskitekijät</vt:lpstr>
      <vt:lpstr>Tyypin 2 oireet</vt:lpstr>
      <vt:lpstr>Oireet iäkkäillä</vt:lpstr>
      <vt:lpstr>Tyypin 2 diabeteksen hoito</vt:lpstr>
      <vt:lpstr>Tehtävä</vt:lpstr>
      <vt:lpstr>PowerPoint-esitys</vt:lpstr>
      <vt:lpstr>Tyypin 1 diabetes</vt:lpstr>
      <vt:lpstr>Tyypin 1 oireet</vt:lpstr>
      <vt:lpstr>Tyypin 1 diabeteksen hoito</vt:lpstr>
      <vt:lpstr>Happomyrkytys</vt:lpstr>
      <vt:lpstr>Tehtävä</vt:lpstr>
      <vt:lpstr>PowerPoint-esitys</vt:lpstr>
      <vt:lpstr>Verensokerin mittaus</vt:lpstr>
      <vt:lpstr>Verensokerin mittaus</vt:lpstr>
      <vt:lpstr>Verensokerin mittaus</vt:lpstr>
      <vt:lpstr>Verensokerin mittaus</vt:lpstr>
      <vt:lpstr>Verensokerin mittaus</vt:lpstr>
      <vt:lpstr>PowerPoint-esitys</vt:lpstr>
      <vt:lpstr>Verensokerin viitearvot</vt:lpstr>
      <vt:lpstr>Hyperglykemia</vt:lpstr>
      <vt:lpstr>Hypoglykemia</vt:lpstr>
      <vt:lpstr>Oireet</vt:lpstr>
      <vt:lpstr>Hoito</vt:lpstr>
      <vt:lpstr>Insuliinisokki</vt:lpstr>
      <vt:lpstr>Insuliinisokin hoito</vt:lpstr>
      <vt:lpstr>Seuranta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Tanja</dc:creator>
  <cp:lastModifiedBy>Lähteenmäki Tanja</cp:lastModifiedBy>
  <cp:revision>268</cp:revision>
  <cp:lastPrinted>2015-02-02T10:33:19Z</cp:lastPrinted>
  <dcterms:created xsi:type="dcterms:W3CDTF">2013-09-17T06:16:38Z</dcterms:created>
  <dcterms:modified xsi:type="dcterms:W3CDTF">2020-04-06T05:32:57Z</dcterms:modified>
</cp:coreProperties>
</file>