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4" r:id="rId3"/>
    <p:sldId id="266" r:id="rId4"/>
    <p:sldId id="271" r:id="rId5"/>
    <p:sldId id="270" r:id="rId6"/>
    <p:sldId id="262" r:id="rId7"/>
    <p:sldId id="257" r:id="rId8"/>
    <p:sldId id="269" r:id="rId9"/>
    <p:sldId id="272" r:id="rId10"/>
    <p:sldId id="273" r:id="rId11"/>
    <p:sldId id="274" r:id="rId12"/>
    <p:sldId id="275" r:id="rId13"/>
    <p:sldId id="277" r:id="rId14"/>
    <p:sldId id="276" r:id="rId15"/>
    <p:sldId id="258" r:id="rId16"/>
    <p:sldId id="263" r:id="rId17"/>
    <p:sldId id="261" r:id="rId18"/>
    <p:sldId id="259" r:id="rId19"/>
    <p:sldId id="260" r:id="rId20"/>
    <p:sldId id="278" r:id="rId21"/>
    <p:sldId id="267" r:id="rId22"/>
  </p:sldIdLst>
  <p:sldSz cx="9144000" cy="6858000" type="screen4x3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8A9F1-53C9-482C-8555-202F3939C435}" type="datetimeFigureOut">
              <a:rPr lang="fi-FI" smtClean="0"/>
              <a:t>16.8.2019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FBE30-C6D6-466E-B4C6-A7E76C4F89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3240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07A78-5C0E-45CE-924A-C4B556FC4D42}" type="datetimeFigureOut">
              <a:rPr lang="fi-FI" smtClean="0"/>
              <a:t>16.8.2019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A59B0-FAB7-4FCC-B969-88E24ADAA0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0157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59B0-FAB7-4FCC-B969-88E24ADAA0A2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8579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59B0-FAB7-4FCC-B969-88E24ADAA0A2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4292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59B0-FAB7-4FCC-B969-88E24ADAA0A2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3577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59B0-FAB7-4FCC-B969-88E24ADAA0A2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3032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59B0-FAB7-4FCC-B969-88E24ADAA0A2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0176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59B0-FAB7-4FCC-B969-88E24ADAA0A2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9275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59B0-FAB7-4FCC-B969-88E24ADAA0A2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6622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59B0-FAB7-4FCC-B969-88E24ADAA0A2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8879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59B0-FAB7-4FCC-B969-88E24ADAA0A2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9359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59B0-FAB7-4FCC-B969-88E24ADAA0A2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8622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59B0-FAB7-4FCC-B969-88E24ADAA0A2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7462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59B0-FAB7-4FCC-B969-88E24ADAA0A2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7736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59B0-FAB7-4FCC-B969-88E24ADAA0A2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8989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59B0-FAB7-4FCC-B969-88E24ADAA0A2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8306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59B0-FAB7-4FCC-B969-88E24ADAA0A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957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59B0-FAB7-4FCC-B969-88E24ADAA0A2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3202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59B0-FAB7-4FCC-B969-88E24ADAA0A2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3481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59B0-FAB7-4FCC-B969-88E24ADAA0A2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4958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59B0-FAB7-4FCC-B969-88E24ADAA0A2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4082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59B0-FAB7-4FCC-B969-88E24ADAA0A2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4669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59B0-FAB7-4FCC-B969-88E24ADAA0A2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199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C489-21AD-413B-9802-24E79034D8A1}" type="datetimeFigureOut">
              <a:rPr lang="fi-FI" smtClean="0"/>
              <a:t>16.8.2019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86F-AB78-46A8-A135-36FF8C0931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0609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C489-21AD-413B-9802-24E79034D8A1}" type="datetimeFigureOut">
              <a:rPr lang="fi-FI" smtClean="0"/>
              <a:t>16.8.2019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86F-AB78-46A8-A135-36FF8C0931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81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C489-21AD-413B-9802-24E79034D8A1}" type="datetimeFigureOut">
              <a:rPr lang="fi-FI" smtClean="0"/>
              <a:t>16.8.2019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86F-AB78-46A8-A135-36FF8C0931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924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C489-21AD-413B-9802-24E79034D8A1}" type="datetimeFigureOut">
              <a:rPr lang="fi-FI" smtClean="0"/>
              <a:t>16.8.2019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86F-AB78-46A8-A135-36FF8C0931E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9513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C489-21AD-413B-9802-24E79034D8A1}" type="datetimeFigureOut">
              <a:rPr lang="fi-FI" smtClean="0"/>
              <a:t>16.8.2019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86F-AB78-46A8-A135-36FF8C0931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4362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C489-21AD-413B-9802-24E79034D8A1}" type="datetimeFigureOut">
              <a:rPr lang="fi-FI" smtClean="0"/>
              <a:t>16.8.2019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86F-AB78-46A8-A135-36FF8C0931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5513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C489-21AD-413B-9802-24E79034D8A1}" type="datetimeFigureOut">
              <a:rPr lang="fi-FI" smtClean="0"/>
              <a:t>16.8.2019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86F-AB78-46A8-A135-36FF8C0931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6767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C489-21AD-413B-9802-24E79034D8A1}" type="datetimeFigureOut">
              <a:rPr lang="fi-FI" smtClean="0"/>
              <a:t>16.8.2019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86F-AB78-46A8-A135-36FF8C0931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0799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C489-21AD-413B-9802-24E79034D8A1}" type="datetimeFigureOut">
              <a:rPr lang="fi-FI" smtClean="0"/>
              <a:t>16.8.2019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86F-AB78-46A8-A135-36FF8C0931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988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C489-21AD-413B-9802-24E79034D8A1}" type="datetimeFigureOut">
              <a:rPr lang="fi-FI" smtClean="0"/>
              <a:t>16.8.2019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86F-AB78-46A8-A135-36FF8C0931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091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C489-21AD-413B-9802-24E79034D8A1}" type="datetimeFigureOut">
              <a:rPr lang="fi-FI" smtClean="0"/>
              <a:t>16.8.2019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86F-AB78-46A8-A135-36FF8C0931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810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C489-21AD-413B-9802-24E79034D8A1}" type="datetimeFigureOut">
              <a:rPr lang="fi-FI" smtClean="0"/>
              <a:t>16.8.2019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86F-AB78-46A8-A135-36FF8C0931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146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C489-21AD-413B-9802-24E79034D8A1}" type="datetimeFigureOut">
              <a:rPr lang="fi-FI" smtClean="0"/>
              <a:t>16.8.2019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86F-AB78-46A8-A135-36FF8C0931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497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C489-21AD-413B-9802-24E79034D8A1}" type="datetimeFigureOut">
              <a:rPr lang="fi-FI" smtClean="0"/>
              <a:t>16.8.2019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86F-AB78-46A8-A135-36FF8C0931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294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C489-21AD-413B-9802-24E79034D8A1}" type="datetimeFigureOut">
              <a:rPr lang="fi-FI" smtClean="0"/>
              <a:t>16.8.2019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86F-AB78-46A8-A135-36FF8C0931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7806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C489-21AD-413B-9802-24E79034D8A1}" type="datetimeFigureOut">
              <a:rPr lang="fi-FI" smtClean="0"/>
              <a:t>16.8.2019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86F-AB78-46A8-A135-36FF8C0931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348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C489-21AD-413B-9802-24E79034D8A1}" type="datetimeFigureOut">
              <a:rPr lang="fi-FI" smtClean="0"/>
              <a:t>16.8.2019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86F-AB78-46A8-A135-36FF8C0931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16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CF9C489-21AD-413B-9802-24E79034D8A1}" type="datetimeFigureOut">
              <a:rPr lang="fi-FI" smtClean="0"/>
              <a:t>16.8.2019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8F7886F-AB78-46A8-A135-36FF8C0931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67667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fReKFBfu0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kielikompassi.jyu.fi/opetus/s2/mps/index.s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kielikompassi.jyu.fi/opetus/s2/mps/seinajoki.ph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WCtaHHHGvWQ" TargetMode="External"/><Relationship Id="rId4" Type="http://schemas.openxmlformats.org/officeDocument/2006/relationships/hyperlink" Target="https://kielikompassi.jyu.fi/opetus/s2/mps/oulu.ph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kielikompassi.jyu.fi/opetus/s2/mps/rovaniemi.ph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kielikompassi.jyu.fi/opetus/s2/mps/markku.ph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cSXJKPZl4r4" TargetMode="External"/><Relationship Id="rId4" Type="http://schemas.openxmlformats.org/officeDocument/2006/relationships/hyperlink" Target="https://kielikompassi.jyu.fi/opetus/s2/mps/lappeenranta.php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_BTaMCaix8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lOnnBwKRH4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oR-0I_zQKI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9bGnUSsq1Q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www.youtube.com/watch?v=19bGnUSsq1Q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hyperlink" Target="https://kielikompassi.jyu.fi/opetus/s2/mps/turku.ph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kielikompassi.jyu.fi/opetus/s2/mps/tampere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2771666"/>
            <a:ext cx="3478932" cy="1337758"/>
          </a:xfrm>
        </p:spPr>
        <p:txBody>
          <a:bodyPr>
            <a:normAutofit/>
          </a:bodyPr>
          <a:lstStyle/>
          <a:p>
            <a:r>
              <a:rPr lang="fi-FI" sz="6000" dirty="0" smtClean="0">
                <a:latin typeface="MV Boli" panose="02000500030200090000" pitchFamily="2" charset="0"/>
                <a:cs typeface="MV Boli" panose="02000500030200090000" pitchFamily="2" charset="0"/>
                <a:hlinkClick r:id="rId3"/>
              </a:rPr>
              <a:t>Murteet</a:t>
            </a:r>
            <a:endParaRPr lang="fi-FI" sz="6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05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398" y="204974"/>
            <a:ext cx="3444602" cy="6320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92696"/>
            <a:ext cx="592147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Eteläpohjalaisten murteiden piirteitä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4515" t="28247" r="43004" b="38156"/>
          <a:stretch/>
        </p:blipFill>
        <p:spPr>
          <a:xfrm>
            <a:off x="1043608" y="1695200"/>
            <a:ext cx="7272808" cy="4972788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7457593" y="100963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hlinkClick r:id="rId4"/>
              </a:rPr>
              <a:t>näyte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105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Keski</a:t>
            </a:r>
            <a:r>
              <a:rPr lang="fi-FI" dirty="0" smtClean="0"/>
              <a:t>- ja pohjoispohjalaisten murteiden piirteitä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4515" t="28689" r="43004" b="37707"/>
          <a:stretch/>
        </p:blipFill>
        <p:spPr>
          <a:xfrm>
            <a:off x="1403648" y="2132856"/>
            <a:ext cx="6018400" cy="4653136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7640580" y="135777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hlinkClick r:id="rId4"/>
              </a:rPr>
              <a:t>näyte</a:t>
            </a: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6170466" y="6237312"/>
            <a:ext cx="2940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hlinkClick r:id="rId5"/>
              </a:rPr>
              <a:t>Kuinka ollahan </a:t>
            </a:r>
            <a:r>
              <a:rPr lang="fi-FI" dirty="0" err="1">
                <a:hlinkClick r:id="rId5"/>
              </a:rPr>
              <a:t>pohojalaasia</a:t>
            </a:r>
            <a:r>
              <a:rPr lang="fi-FI" dirty="0">
                <a:hlinkClick r:id="rId5"/>
              </a:rPr>
              <a:t>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879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Peräpohjalaisten murteiden piirteitä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4515" t="28438" r="43004" b="36804"/>
          <a:stretch/>
        </p:blipFill>
        <p:spPr>
          <a:xfrm>
            <a:off x="1331640" y="2028514"/>
            <a:ext cx="6732240" cy="4720017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7668344" y="101215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hlinkClick r:id="rId4"/>
              </a:rPr>
              <a:t>näyte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66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Savolaismurteiden piirteitä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4515" t="25871" r="51208" b="36235"/>
          <a:stretch/>
        </p:blipFill>
        <p:spPr>
          <a:xfrm>
            <a:off x="35496" y="1610896"/>
            <a:ext cx="5955799" cy="5229200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7597414" y="102790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hlinkClick r:id="rId4"/>
              </a:rPr>
              <a:t>näyte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4063" y="1610896"/>
            <a:ext cx="3536402" cy="3195072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9969" y="4831693"/>
            <a:ext cx="3540496" cy="198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6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Kaakkoismurteiden piirteitä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4515" t="29488" r="55077" b="36235"/>
          <a:stretch/>
        </p:blipFill>
        <p:spPr>
          <a:xfrm>
            <a:off x="1781944" y="1576682"/>
            <a:ext cx="5580112" cy="5304116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7507238" y="117047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hlinkClick r:id="rId4"/>
              </a:rPr>
              <a:t>näyte</a:t>
            </a:r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7507238" y="2492896"/>
            <a:ext cx="1241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>
                <a:hlinkClick r:id="rId5"/>
              </a:rPr>
              <a:t>Antsku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05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Kalakukon </a:t>
            </a:r>
            <a:r>
              <a:rPr lang="fi-FI" b="1" dirty="0" err="1" smtClean="0"/>
              <a:t>naatintaohje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500" dirty="0" smtClean="0">
                <a:latin typeface="Arial Narrow" panose="020B0606020202030204" pitchFamily="34" charset="0"/>
              </a:rPr>
              <a:t>"</a:t>
            </a:r>
            <a:r>
              <a:rPr lang="fi-FI" sz="1500" dirty="0">
                <a:latin typeface="Arial Narrow" panose="020B0606020202030204" pitchFamily="34" charset="0"/>
              </a:rPr>
              <a:t>Elä </a:t>
            </a:r>
            <a:r>
              <a:rPr lang="fi-FI" sz="1500" dirty="0" err="1">
                <a:latin typeface="Arial Narrow" panose="020B0606020202030204" pitchFamily="34" charset="0"/>
              </a:rPr>
              <a:t>uattele</a:t>
            </a:r>
            <a:r>
              <a:rPr lang="fi-FI" sz="1500" dirty="0">
                <a:latin typeface="Arial Narrow" panose="020B0606020202030204" pitchFamily="34" charset="0"/>
              </a:rPr>
              <a:t> </a:t>
            </a:r>
            <a:r>
              <a:rPr lang="fi-FI" sz="1500" dirty="0" err="1">
                <a:latin typeface="Arial Narrow" panose="020B0606020202030204" pitchFamily="34" charset="0"/>
              </a:rPr>
              <a:t>enempöö</a:t>
            </a:r>
            <a:r>
              <a:rPr lang="fi-FI" sz="1500" dirty="0">
                <a:latin typeface="Arial Narrow" panose="020B0606020202030204" pitchFamily="34" charset="0"/>
              </a:rPr>
              <a:t> </a:t>
            </a:r>
            <a:r>
              <a:rPr lang="fi-FI" sz="1500" dirty="0" err="1">
                <a:latin typeface="Arial Narrow" panose="020B0606020202030204" pitchFamily="34" charset="0"/>
              </a:rPr>
              <a:t>vua</a:t>
            </a:r>
            <a:r>
              <a:rPr lang="fi-FI" sz="1500" dirty="0">
                <a:latin typeface="Arial Narrow" panose="020B0606020202030204" pitchFamily="34" charset="0"/>
              </a:rPr>
              <a:t> </a:t>
            </a:r>
            <a:r>
              <a:rPr lang="fi-FI" sz="1500" dirty="0" err="1">
                <a:latin typeface="Arial Narrow" panose="020B0606020202030204" pitchFamily="34" charset="0"/>
              </a:rPr>
              <a:t>naati</a:t>
            </a:r>
            <a:r>
              <a:rPr lang="fi-FI" sz="1500" dirty="0">
                <a:latin typeface="Arial Narrow" panose="020B0606020202030204" pitchFamily="34" charset="0"/>
              </a:rPr>
              <a:t> ja </a:t>
            </a:r>
            <a:r>
              <a:rPr lang="fi-FI" sz="1500" dirty="0" err="1">
                <a:latin typeface="Arial Narrow" panose="020B0606020202030204" pitchFamily="34" charset="0"/>
              </a:rPr>
              <a:t>tietennii</a:t>
            </a:r>
            <a:r>
              <a:rPr lang="fi-FI" sz="1500" dirty="0">
                <a:latin typeface="Arial Narrow" panose="020B0606020202030204" pitchFamily="34" charset="0"/>
              </a:rPr>
              <a:t> </a:t>
            </a:r>
            <a:r>
              <a:rPr lang="fi-FI" sz="1500" dirty="0" err="1">
                <a:latin typeface="Arial Narrow" panose="020B0606020202030204" pitchFamily="34" charset="0"/>
              </a:rPr>
              <a:t>maeskuttele</a:t>
            </a:r>
            <a:r>
              <a:rPr lang="fi-FI" sz="1500" dirty="0">
                <a:latin typeface="Arial Narrow" panose="020B0606020202030204" pitchFamily="34" charset="0"/>
              </a:rPr>
              <a:t>..."</a:t>
            </a:r>
          </a:p>
          <a:p>
            <a:pPr marL="0" lvl="0" indent="0">
              <a:buNone/>
            </a:pPr>
            <a:r>
              <a:rPr lang="fi-FI" sz="1500" dirty="0" err="1">
                <a:latin typeface="Arial Narrow" panose="020B0606020202030204" pitchFamily="34" charset="0"/>
              </a:rPr>
              <a:t>Avvoo</a:t>
            </a:r>
            <a:r>
              <a:rPr lang="fi-FI" sz="1500" dirty="0">
                <a:latin typeface="Arial Narrow" panose="020B0606020202030204" pitchFamily="34" charset="0"/>
              </a:rPr>
              <a:t> paketti. </a:t>
            </a:r>
          </a:p>
          <a:p>
            <a:pPr marL="0" lvl="0" indent="0">
              <a:buNone/>
            </a:pPr>
            <a:r>
              <a:rPr lang="fi-FI" sz="1500" dirty="0">
                <a:latin typeface="Arial Narrow" panose="020B0606020202030204" pitchFamily="34" charset="0"/>
              </a:rPr>
              <a:t>Poesta </a:t>
            </a:r>
            <a:r>
              <a:rPr lang="fi-FI" sz="1500" dirty="0" err="1" smtClean="0">
                <a:latin typeface="Arial Narrow" panose="020B0606020202030204" pitchFamily="34" charset="0"/>
              </a:rPr>
              <a:t>kiäreet</a:t>
            </a:r>
            <a:r>
              <a:rPr lang="fi-FI" sz="1500" dirty="0">
                <a:latin typeface="Arial Narrow" panose="020B0606020202030204" pitchFamily="34" charset="0"/>
              </a:rPr>
              <a:t>.</a:t>
            </a:r>
          </a:p>
          <a:p>
            <a:pPr marL="0" lvl="0" indent="0">
              <a:buNone/>
            </a:pPr>
            <a:r>
              <a:rPr lang="fi-FI" sz="1500" dirty="0">
                <a:latin typeface="Arial Narrow" panose="020B0606020202030204" pitchFamily="34" charset="0"/>
              </a:rPr>
              <a:t>Ota </a:t>
            </a:r>
            <a:r>
              <a:rPr lang="fi-FI" sz="1500" dirty="0" err="1">
                <a:latin typeface="Arial Narrow" panose="020B0606020202030204" pitchFamily="34" charset="0"/>
              </a:rPr>
              <a:t>asseeks</a:t>
            </a:r>
            <a:r>
              <a:rPr lang="fi-FI" sz="1500" dirty="0">
                <a:latin typeface="Arial Narrow" panose="020B0606020202030204" pitchFamily="34" charset="0"/>
              </a:rPr>
              <a:t> iso </a:t>
            </a:r>
            <a:r>
              <a:rPr lang="fi-FI" sz="1500" dirty="0" err="1">
                <a:latin typeface="Arial Narrow" panose="020B0606020202030204" pitchFamily="34" charset="0"/>
              </a:rPr>
              <a:t>veihti</a:t>
            </a:r>
            <a:r>
              <a:rPr lang="fi-FI" sz="1500" dirty="0">
                <a:latin typeface="Arial Narrow" panose="020B0606020202030204" pitchFamily="34" charset="0"/>
              </a:rPr>
              <a:t> ja </a:t>
            </a:r>
            <a:r>
              <a:rPr lang="fi-FI" sz="1500" dirty="0" err="1">
                <a:latin typeface="Arial Narrow" panose="020B0606020202030204" pitchFamily="34" charset="0"/>
              </a:rPr>
              <a:t>kohtalaene</a:t>
            </a:r>
            <a:r>
              <a:rPr lang="fi-FI" sz="1500" dirty="0">
                <a:latin typeface="Arial Narrow" panose="020B0606020202030204" pitchFamily="34" charset="0"/>
              </a:rPr>
              <a:t> </a:t>
            </a:r>
            <a:r>
              <a:rPr lang="fi-FI" sz="1500" dirty="0" err="1">
                <a:latin typeface="Arial Narrow" panose="020B0606020202030204" pitchFamily="34" charset="0"/>
              </a:rPr>
              <a:t>huarukka</a:t>
            </a:r>
            <a:r>
              <a:rPr lang="fi-FI" sz="1500" dirty="0">
                <a:latin typeface="Arial Narrow" panose="020B0606020202030204" pitchFamily="34" charset="0"/>
              </a:rPr>
              <a:t>. </a:t>
            </a:r>
          </a:p>
          <a:p>
            <a:pPr marL="0" lvl="0" indent="0">
              <a:buNone/>
            </a:pPr>
            <a:r>
              <a:rPr lang="fi-FI" sz="1500" dirty="0">
                <a:latin typeface="Arial Narrow" panose="020B0606020202030204" pitchFamily="34" charset="0"/>
              </a:rPr>
              <a:t>Pane eväs </a:t>
            </a:r>
            <a:r>
              <a:rPr lang="fi-FI" sz="1500" dirty="0" err="1">
                <a:latin typeface="Arial Narrow" panose="020B0606020202030204" pitchFamily="34" charset="0"/>
              </a:rPr>
              <a:t>ettees</a:t>
            </a:r>
            <a:r>
              <a:rPr lang="fi-FI" sz="1500" dirty="0">
                <a:latin typeface="Arial Narrow" panose="020B0606020202030204" pitchFamily="34" charset="0"/>
              </a:rPr>
              <a:t> </a:t>
            </a:r>
            <a:r>
              <a:rPr lang="fi-FI" sz="1500" dirty="0" err="1">
                <a:latin typeface="Arial Narrow" panose="020B0606020202030204" pitchFamily="34" charset="0"/>
              </a:rPr>
              <a:t>toloku</a:t>
            </a:r>
            <a:r>
              <a:rPr lang="fi-FI" sz="1500" dirty="0">
                <a:latin typeface="Arial Narrow" panose="020B0606020202030204" pitchFamily="34" charset="0"/>
              </a:rPr>
              <a:t> </a:t>
            </a:r>
            <a:r>
              <a:rPr lang="fi-FI" sz="1500" dirty="0" err="1">
                <a:latin typeface="Arial Narrow" panose="020B0606020202030204" pitchFamily="34" charset="0"/>
              </a:rPr>
              <a:t>pöyvälle</a:t>
            </a:r>
            <a:r>
              <a:rPr lang="fi-FI" sz="1500" dirty="0">
                <a:latin typeface="Arial Narrow" panose="020B0606020202030204" pitchFamily="34" charset="0"/>
              </a:rPr>
              <a:t> (ei </a:t>
            </a:r>
            <a:r>
              <a:rPr lang="fi-FI" sz="1500" dirty="0" err="1">
                <a:latin typeface="Arial Narrow" panose="020B0606020202030204" pitchFamily="34" charset="0"/>
              </a:rPr>
              <a:t>sua</a:t>
            </a:r>
            <a:r>
              <a:rPr lang="fi-FI" sz="1500" dirty="0">
                <a:latin typeface="Arial Narrow" panose="020B0606020202030204" pitchFamily="34" charset="0"/>
              </a:rPr>
              <a:t> vapista). </a:t>
            </a:r>
          </a:p>
          <a:p>
            <a:pPr marL="0" lvl="0" indent="0">
              <a:buNone/>
            </a:pPr>
            <a:r>
              <a:rPr lang="fi-FI" sz="1500" dirty="0">
                <a:latin typeface="Arial Narrow" panose="020B0606020202030204" pitchFamily="34" charset="0"/>
              </a:rPr>
              <a:t>Hätistä </a:t>
            </a:r>
            <a:r>
              <a:rPr lang="fi-FI" sz="1500" dirty="0" err="1">
                <a:latin typeface="Arial Narrow" panose="020B0606020202030204" pitchFamily="34" charset="0"/>
              </a:rPr>
              <a:t>toeset</a:t>
            </a:r>
            <a:r>
              <a:rPr lang="fi-FI" sz="1500" dirty="0">
                <a:latin typeface="Arial Narrow" panose="020B0606020202030204" pitchFamily="34" charset="0"/>
              </a:rPr>
              <a:t> </a:t>
            </a:r>
            <a:r>
              <a:rPr lang="fi-FI" sz="1500" dirty="0" err="1">
                <a:latin typeface="Arial Narrow" panose="020B0606020202030204" pitchFamily="34" charset="0"/>
              </a:rPr>
              <a:t>loetommalle</a:t>
            </a:r>
            <a:r>
              <a:rPr lang="fi-FI" sz="1500" dirty="0">
                <a:latin typeface="Arial Narrow" panose="020B0606020202030204" pitchFamily="34" charset="0"/>
              </a:rPr>
              <a:t>. </a:t>
            </a:r>
          </a:p>
          <a:p>
            <a:pPr marL="0" lvl="0" indent="0">
              <a:buNone/>
            </a:pPr>
            <a:r>
              <a:rPr lang="fi-FI" sz="1500" dirty="0">
                <a:latin typeface="Arial Narrow" panose="020B0606020202030204" pitchFamily="34" charset="0"/>
              </a:rPr>
              <a:t>Pistä iso </a:t>
            </a:r>
            <a:r>
              <a:rPr lang="fi-FI" sz="1500" dirty="0" err="1">
                <a:latin typeface="Arial Narrow" panose="020B0606020202030204" pitchFamily="34" charset="0"/>
              </a:rPr>
              <a:t>veihti</a:t>
            </a:r>
            <a:r>
              <a:rPr lang="fi-FI" sz="1500" dirty="0">
                <a:latin typeface="Arial Narrow" panose="020B0606020202030204" pitchFamily="34" charset="0"/>
              </a:rPr>
              <a:t> kärki </a:t>
            </a:r>
            <a:r>
              <a:rPr lang="fi-FI" sz="1500" dirty="0" err="1">
                <a:latin typeface="Arial Narrow" panose="020B0606020202030204" pitchFamily="34" charset="0"/>
              </a:rPr>
              <a:t>eellä</a:t>
            </a:r>
            <a:r>
              <a:rPr lang="fi-FI" sz="1500" dirty="0">
                <a:latin typeface="Arial Narrow" panose="020B0606020202030204" pitchFamily="34" charset="0"/>
              </a:rPr>
              <a:t> </a:t>
            </a:r>
            <a:r>
              <a:rPr lang="fi-FI" sz="1500" dirty="0" err="1">
                <a:latin typeface="Arial Narrow" panose="020B0606020202030204" pitchFamily="34" charset="0"/>
              </a:rPr>
              <a:t>kuko</a:t>
            </a:r>
            <a:r>
              <a:rPr lang="fi-FI" sz="1500" dirty="0">
                <a:latin typeface="Arial Narrow" panose="020B0606020202030204" pitchFamily="34" charset="0"/>
              </a:rPr>
              <a:t> </a:t>
            </a:r>
            <a:r>
              <a:rPr lang="fi-FI" sz="1500" dirty="0" err="1">
                <a:latin typeface="Arial Narrow" panose="020B0606020202030204" pitchFamily="34" charset="0"/>
              </a:rPr>
              <a:t>selekää</a:t>
            </a:r>
            <a:r>
              <a:rPr lang="fi-FI" sz="1500" dirty="0">
                <a:latin typeface="Arial Narrow" panose="020B0606020202030204" pitchFamily="34" charset="0"/>
              </a:rPr>
              <a:t> ja </a:t>
            </a:r>
            <a:r>
              <a:rPr lang="fi-FI" sz="1500" dirty="0" err="1">
                <a:latin typeface="Arial Narrow" panose="020B0606020202030204" pitchFamily="34" charset="0"/>
              </a:rPr>
              <a:t>leikkoo</a:t>
            </a:r>
            <a:r>
              <a:rPr lang="fi-FI" sz="1500" dirty="0">
                <a:latin typeface="Arial Narrow" panose="020B0606020202030204" pitchFamily="34" charset="0"/>
              </a:rPr>
              <a:t> </a:t>
            </a:r>
            <a:r>
              <a:rPr lang="fi-FI" sz="1500" dirty="0" err="1">
                <a:latin typeface="Arial Narrow" panose="020B0606020202030204" pitchFamily="34" charset="0"/>
              </a:rPr>
              <a:t>eestaas</a:t>
            </a:r>
            <a:r>
              <a:rPr lang="fi-FI" sz="1500" dirty="0">
                <a:latin typeface="Arial Narrow" panose="020B0606020202030204" pitchFamily="34" charset="0"/>
              </a:rPr>
              <a:t> nykyttämällä </a:t>
            </a:r>
            <a:r>
              <a:rPr lang="fi-FI" sz="1500" dirty="0" err="1">
                <a:latin typeface="Arial Narrow" panose="020B0606020202030204" pitchFamily="34" charset="0"/>
              </a:rPr>
              <a:t>kämmene</a:t>
            </a:r>
            <a:r>
              <a:rPr lang="fi-FI" sz="1500" dirty="0">
                <a:latin typeface="Arial Narrow" panose="020B0606020202030204" pitchFamily="34" charset="0"/>
              </a:rPr>
              <a:t> </a:t>
            </a:r>
            <a:r>
              <a:rPr lang="fi-FI" sz="1500" dirty="0" err="1">
                <a:latin typeface="Arial Narrow" panose="020B0606020202030204" pitchFamily="34" charset="0"/>
              </a:rPr>
              <a:t>kokkoene</a:t>
            </a:r>
            <a:r>
              <a:rPr lang="fi-FI" sz="1500" dirty="0">
                <a:latin typeface="Arial Narrow" panose="020B0606020202030204" pitchFamily="34" charset="0"/>
              </a:rPr>
              <a:t> aukko </a:t>
            </a:r>
            <a:r>
              <a:rPr lang="fi-FI" sz="1500" dirty="0" err="1">
                <a:latin typeface="Arial Narrow" panose="020B0606020202030204" pitchFamily="34" charset="0"/>
              </a:rPr>
              <a:t>kuko</a:t>
            </a:r>
            <a:r>
              <a:rPr lang="fi-FI" sz="1500" dirty="0">
                <a:latin typeface="Arial Narrow" panose="020B0606020202030204" pitchFamily="34" charset="0"/>
              </a:rPr>
              <a:t> </a:t>
            </a:r>
            <a:r>
              <a:rPr lang="fi-FI" sz="1500" dirty="0" err="1">
                <a:latin typeface="Arial Narrow" panose="020B0606020202030204" pitchFamily="34" charset="0"/>
              </a:rPr>
              <a:t>selekää</a:t>
            </a:r>
            <a:r>
              <a:rPr lang="fi-FI" sz="1500" dirty="0">
                <a:latin typeface="Arial Narrow" panose="020B0606020202030204" pitchFamily="34" charset="0"/>
              </a:rPr>
              <a:t>. </a:t>
            </a:r>
          </a:p>
          <a:p>
            <a:pPr marL="0" lvl="0" indent="0">
              <a:buNone/>
            </a:pPr>
            <a:r>
              <a:rPr lang="fi-FI" sz="1500" dirty="0">
                <a:latin typeface="Arial Narrow" panose="020B0606020202030204" pitchFamily="34" charset="0"/>
              </a:rPr>
              <a:t>Ota lämpäre </a:t>
            </a:r>
            <a:r>
              <a:rPr lang="fi-FI" sz="1500" dirty="0" err="1">
                <a:latin typeface="Arial Narrow" panose="020B0606020202030204" pitchFamily="34" charset="0"/>
              </a:rPr>
              <a:t>kättees</a:t>
            </a:r>
            <a:r>
              <a:rPr lang="fi-FI" sz="1500" dirty="0">
                <a:latin typeface="Arial Narrow" panose="020B0606020202030204" pitchFamily="34" charset="0"/>
              </a:rPr>
              <a:t>, </a:t>
            </a:r>
            <a:r>
              <a:rPr lang="fi-FI" sz="1500" dirty="0" err="1">
                <a:latin typeface="Arial Narrow" panose="020B0606020202030204" pitchFamily="34" charset="0"/>
              </a:rPr>
              <a:t>paa</a:t>
            </a:r>
            <a:r>
              <a:rPr lang="fi-FI" sz="1500" dirty="0">
                <a:latin typeface="Arial Narrow" panose="020B0606020202030204" pitchFamily="34" charset="0"/>
              </a:rPr>
              <a:t> </a:t>
            </a:r>
            <a:r>
              <a:rPr lang="fi-FI" sz="1500" dirty="0" err="1">
                <a:latin typeface="Arial Narrow" panose="020B0606020202030204" pitchFamily="34" charset="0"/>
              </a:rPr>
              <a:t>voeta</a:t>
            </a:r>
            <a:r>
              <a:rPr lang="fi-FI" sz="1500" dirty="0">
                <a:latin typeface="Arial Narrow" panose="020B0606020202030204" pitchFamily="34" charset="0"/>
              </a:rPr>
              <a:t> </a:t>
            </a:r>
            <a:r>
              <a:rPr lang="fi-FI" sz="1500" dirty="0" err="1">
                <a:latin typeface="Arial Narrow" panose="020B0606020202030204" pitchFamily="34" charset="0"/>
              </a:rPr>
              <a:t>piälle</a:t>
            </a:r>
            <a:r>
              <a:rPr lang="fi-FI" sz="1500" dirty="0">
                <a:latin typeface="Arial Narrow" panose="020B0606020202030204" pitchFamily="34" charset="0"/>
              </a:rPr>
              <a:t> ja </a:t>
            </a:r>
            <a:r>
              <a:rPr lang="fi-FI" sz="1500" dirty="0" err="1">
                <a:latin typeface="Arial Narrow" panose="020B0606020202030204" pitchFamily="34" charset="0"/>
              </a:rPr>
              <a:t>hujjaata</a:t>
            </a:r>
            <a:r>
              <a:rPr lang="fi-FI" sz="1500" dirty="0">
                <a:latin typeface="Arial Narrow" panose="020B0606020202030204" pitchFamily="34" charset="0"/>
              </a:rPr>
              <a:t> </a:t>
            </a:r>
            <a:r>
              <a:rPr lang="fi-FI" sz="1500" dirty="0" err="1">
                <a:latin typeface="Arial Narrow" panose="020B0606020202030204" pitchFamily="34" charset="0"/>
              </a:rPr>
              <a:t>iäntä</a:t>
            </a:r>
            <a:r>
              <a:rPr lang="fi-FI" sz="1500" dirty="0">
                <a:latin typeface="Arial Narrow" panose="020B0606020202030204" pitchFamily="34" charset="0"/>
              </a:rPr>
              <a:t> kohti. Se </a:t>
            </a:r>
            <a:r>
              <a:rPr lang="fi-FI" sz="1500" dirty="0" err="1">
                <a:latin typeface="Arial Narrow" panose="020B0606020202030204" pitchFamily="34" charset="0"/>
              </a:rPr>
              <a:t>olj</a:t>
            </a:r>
            <a:r>
              <a:rPr lang="fi-FI" sz="1500" dirty="0">
                <a:latin typeface="Arial Narrow" panose="020B0606020202030204" pitchFamily="34" charset="0"/>
              </a:rPr>
              <a:t> kuorta </a:t>
            </a:r>
            <a:r>
              <a:rPr lang="fi-FI" sz="1500" dirty="0" err="1">
                <a:latin typeface="Arial Narrow" panose="020B0606020202030204" pitchFamily="34" charset="0"/>
              </a:rPr>
              <a:t>särpimeks</a:t>
            </a:r>
            <a:r>
              <a:rPr lang="fi-FI" sz="1500" dirty="0">
                <a:latin typeface="Arial Narrow" panose="020B0606020202030204" pitchFamily="34" charset="0"/>
              </a:rPr>
              <a:t>. </a:t>
            </a:r>
          </a:p>
          <a:p>
            <a:pPr marL="0" lvl="0" indent="0">
              <a:buNone/>
            </a:pPr>
            <a:r>
              <a:rPr lang="fi-FI" sz="1500" dirty="0" err="1">
                <a:latin typeface="Arial Narrow" panose="020B0606020202030204" pitchFamily="34" charset="0"/>
              </a:rPr>
              <a:t>Huokase</a:t>
            </a:r>
            <a:r>
              <a:rPr lang="fi-FI" sz="1500" dirty="0">
                <a:latin typeface="Arial Narrow" panose="020B0606020202030204" pitchFamily="34" charset="0"/>
              </a:rPr>
              <a:t> ja </a:t>
            </a:r>
            <a:r>
              <a:rPr lang="fi-FI" sz="1500" dirty="0" err="1">
                <a:latin typeface="Arial Narrow" panose="020B0606020202030204" pitchFamily="34" charset="0"/>
              </a:rPr>
              <a:t>raahotu</a:t>
            </a:r>
            <a:r>
              <a:rPr lang="fi-FI" sz="1500" dirty="0">
                <a:latin typeface="Arial Narrow" panose="020B0606020202030204" pitchFamily="34" charset="0"/>
              </a:rPr>
              <a:t>, ota </a:t>
            </a:r>
            <a:r>
              <a:rPr lang="fi-FI" sz="1500" dirty="0" err="1">
                <a:latin typeface="Arial Narrow" panose="020B0606020202030204" pitchFamily="34" charset="0"/>
              </a:rPr>
              <a:t>sitte</a:t>
            </a:r>
            <a:r>
              <a:rPr lang="fi-FI" sz="1500" dirty="0">
                <a:latin typeface="Arial Narrow" panose="020B0606020202030204" pitchFamily="34" charset="0"/>
              </a:rPr>
              <a:t> </a:t>
            </a:r>
            <a:r>
              <a:rPr lang="fi-FI" sz="1500" dirty="0" err="1">
                <a:latin typeface="Arial Narrow" panose="020B0606020202030204" pitchFamily="34" charset="0"/>
              </a:rPr>
              <a:t>huarukka</a:t>
            </a:r>
            <a:r>
              <a:rPr lang="fi-FI" sz="1500" dirty="0">
                <a:latin typeface="Arial Narrow" panose="020B0606020202030204" pitchFamily="34" charset="0"/>
              </a:rPr>
              <a:t> </a:t>
            </a:r>
            <a:r>
              <a:rPr lang="fi-FI" sz="1500" dirty="0" err="1">
                <a:latin typeface="Arial Narrow" panose="020B0606020202030204" pitchFamily="34" charset="0"/>
              </a:rPr>
              <a:t>kättees</a:t>
            </a:r>
            <a:r>
              <a:rPr lang="fi-FI" sz="1500" dirty="0">
                <a:latin typeface="Arial Narrow" panose="020B0606020202030204" pitchFamily="34" charset="0"/>
              </a:rPr>
              <a:t>, kato </a:t>
            </a:r>
            <a:r>
              <a:rPr lang="fi-FI" sz="1500" dirty="0" err="1">
                <a:latin typeface="Arial Narrow" panose="020B0606020202030204" pitchFamily="34" charset="0"/>
              </a:rPr>
              <a:t>kuko</a:t>
            </a:r>
            <a:r>
              <a:rPr lang="fi-FI" sz="1500" dirty="0">
                <a:latin typeface="Arial Narrow" panose="020B0606020202030204" pitchFamily="34" charset="0"/>
              </a:rPr>
              <a:t> </a:t>
            </a:r>
            <a:r>
              <a:rPr lang="fi-FI" sz="1500" dirty="0" err="1">
                <a:latin typeface="Arial Narrow" panose="020B0606020202030204" pitchFamily="34" charset="0"/>
              </a:rPr>
              <a:t>sissää</a:t>
            </a:r>
            <a:r>
              <a:rPr lang="fi-FI" sz="1500" dirty="0">
                <a:latin typeface="Arial Narrow" panose="020B0606020202030204" pitchFamily="34" charset="0"/>
              </a:rPr>
              <a:t> ja </a:t>
            </a:r>
            <a:r>
              <a:rPr lang="fi-FI" sz="1500" dirty="0" err="1">
                <a:latin typeface="Arial Narrow" panose="020B0606020202030204" pitchFamily="34" charset="0"/>
              </a:rPr>
              <a:t>tonkase</a:t>
            </a:r>
            <a:r>
              <a:rPr lang="fi-FI" sz="1500" dirty="0">
                <a:latin typeface="Arial Narrow" panose="020B0606020202030204" pitchFamily="34" charset="0"/>
              </a:rPr>
              <a:t>. </a:t>
            </a:r>
          </a:p>
          <a:p>
            <a:pPr marL="0" lvl="0" indent="0">
              <a:buNone/>
            </a:pPr>
            <a:r>
              <a:rPr lang="fi-FI" sz="1500" dirty="0" err="1">
                <a:latin typeface="Arial Narrow" panose="020B0606020202030204" pitchFamily="34" charset="0"/>
              </a:rPr>
              <a:t>Näläkäs</a:t>
            </a:r>
            <a:r>
              <a:rPr lang="fi-FI" sz="1500" dirty="0">
                <a:latin typeface="Arial Narrow" panose="020B0606020202030204" pitchFamily="34" charset="0"/>
              </a:rPr>
              <a:t> </a:t>
            </a:r>
            <a:r>
              <a:rPr lang="fi-FI" sz="1500" dirty="0" err="1">
                <a:latin typeface="Arial Narrow" panose="020B0606020202030204" pitchFamily="34" charset="0"/>
              </a:rPr>
              <a:t>lienöö</a:t>
            </a:r>
            <a:r>
              <a:rPr lang="fi-FI" sz="1500" dirty="0">
                <a:latin typeface="Arial Narrow" panose="020B0606020202030204" pitchFamily="34" charset="0"/>
              </a:rPr>
              <a:t> jo </a:t>
            </a:r>
            <a:r>
              <a:rPr lang="fi-FI" sz="1500" dirty="0" err="1">
                <a:latin typeface="Arial Narrow" panose="020B0606020202030204" pitchFamily="34" charset="0"/>
              </a:rPr>
              <a:t>iha</a:t>
            </a:r>
            <a:r>
              <a:rPr lang="fi-FI" sz="1500" dirty="0">
                <a:latin typeface="Arial Narrow" panose="020B0606020202030204" pitchFamily="34" charset="0"/>
              </a:rPr>
              <a:t> </a:t>
            </a:r>
            <a:r>
              <a:rPr lang="fi-FI" sz="1500" dirty="0" err="1">
                <a:latin typeface="Arial Narrow" panose="020B0606020202030204" pitchFamily="34" charset="0"/>
              </a:rPr>
              <a:t>tolokuto</a:t>
            </a:r>
            <a:r>
              <a:rPr lang="fi-FI" sz="1500" dirty="0">
                <a:latin typeface="Arial Narrow" panose="020B0606020202030204" pitchFamily="34" charset="0"/>
              </a:rPr>
              <a:t> etkä sisällöstä </a:t>
            </a:r>
            <a:r>
              <a:rPr lang="fi-FI" sz="1500" dirty="0" err="1">
                <a:latin typeface="Arial Narrow" panose="020B0606020202030204" pitchFamily="34" charset="0"/>
              </a:rPr>
              <a:t>sua</a:t>
            </a:r>
            <a:r>
              <a:rPr lang="fi-FI" sz="1500" dirty="0">
                <a:latin typeface="Arial Narrow" panose="020B0606020202030204" pitchFamily="34" charset="0"/>
              </a:rPr>
              <a:t> vielä </a:t>
            </a:r>
            <a:r>
              <a:rPr lang="fi-FI" sz="1500" dirty="0" err="1">
                <a:latin typeface="Arial Narrow" panose="020B0606020202030204" pitchFamily="34" charset="0"/>
              </a:rPr>
              <a:t>selevee</a:t>
            </a:r>
            <a:r>
              <a:rPr lang="fi-FI" sz="1500" dirty="0">
                <a:latin typeface="Arial Narrow" panose="020B0606020202030204" pitchFamily="34" charset="0"/>
              </a:rPr>
              <a:t> - </a:t>
            </a:r>
            <a:r>
              <a:rPr lang="fi-FI" sz="1500" dirty="0" err="1">
                <a:latin typeface="Arial Narrow" panose="020B0606020202030204" pitchFamily="34" charset="0"/>
              </a:rPr>
              <a:t>niikö</a:t>
            </a:r>
            <a:r>
              <a:rPr lang="fi-FI" sz="1500" dirty="0">
                <a:latin typeface="Arial Narrow" panose="020B0606020202030204" pitchFamily="34" charset="0"/>
              </a:rPr>
              <a:t>.</a:t>
            </a:r>
          </a:p>
          <a:p>
            <a:pPr marL="0" lvl="0" indent="0">
              <a:buNone/>
            </a:pPr>
            <a:r>
              <a:rPr lang="fi-FI" sz="1500" dirty="0">
                <a:latin typeface="Arial Narrow" panose="020B0606020202030204" pitchFamily="34" charset="0"/>
              </a:rPr>
              <a:t>Usko </a:t>
            </a:r>
            <a:r>
              <a:rPr lang="fi-FI" sz="1500" dirty="0" err="1">
                <a:latin typeface="Arial Narrow" panose="020B0606020202030204" pitchFamily="34" charset="0"/>
              </a:rPr>
              <a:t>poes</a:t>
            </a:r>
            <a:r>
              <a:rPr lang="fi-FI" sz="1500" dirty="0">
                <a:latin typeface="Arial Narrow" panose="020B0606020202030204" pitchFamily="34" charset="0"/>
              </a:rPr>
              <a:t>, </a:t>
            </a:r>
            <a:r>
              <a:rPr lang="fi-FI" sz="1500" dirty="0" err="1">
                <a:latin typeface="Arial Narrow" panose="020B0606020202030204" pitchFamily="34" charset="0"/>
              </a:rPr>
              <a:t>eessäs</a:t>
            </a:r>
            <a:r>
              <a:rPr lang="fi-FI" sz="1500" dirty="0">
                <a:latin typeface="Arial Narrow" panose="020B0606020202030204" pitchFamily="34" charset="0"/>
              </a:rPr>
              <a:t> on </a:t>
            </a:r>
            <a:r>
              <a:rPr lang="fi-FI" sz="1500" dirty="0" err="1">
                <a:latin typeface="Arial Narrow" panose="020B0606020202030204" pitchFamily="34" charset="0"/>
              </a:rPr>
              <a:t>herkkuva</a:t>
            </a:r>
            <a:r>
              <a:rPr lang="fi-FI" sz="1500" dirty="0">
                <a:latin typeface="Arial Narrow" panose="020B0606020202030204" pitchFamily="34" charset="0"/>
              </a:rPr>
              <a:t>. Se on </a:t>
            </a:r>
            <a:r>
              <a:rPr lang="fi-FI" sz="1500" dirty="0" err="1">
                <a:latin typeface="Arial Narrow" panose="020B0606020202030204" pitchFamily="34" charset="0"/>
              </a:rPr>
              <a:t>aetoo</a:t>
            </a:r>
            <a:r>
              <a:rPr lang="fi-FI" sz="1500" dirty="0">
                <a:latin typeface="Arial Narrow" panose="020B0606020202030204" pitchFamily="34" charset="0"/>
              </a:rPr>
              <a:t> </a:t>
            </a:r>
            <a:r>
              <a:rPr lang="fi-FI" sz="1500" dirty="0" err="1">
                <a:latin typeface="Arial Narrow" panose="020B0606020202030204" pitchFamily="34" charset="0"/>
              </a:rPr>
              <a:t>Partas</a:t>
            </a:r>
            <a:r>
              <a:rPr lang="fi-FI" sz="1500" dirty="0">
                <a:latin typeface="Arial Narrow" panose="020B0606020202030204" pitchFamily="34" charset="0"/>
              </a:rPr>
              <a:t> </a:t>
            </a:r>
            <a:r>
              <a:rPr lang="fi-FI" sz="1500" dirty="0" err="1">
                <a:latin typeface="Arial Narrow" panose="020B0606020202030204" pitchFamily="34" charset="0"/>
              </a:rPr>
              <a:t>Hanna-vaenaan</a:t>
            </a:r>
            <a:r>
              <a:rPr lang="fi-FI" sz="1500" dirty="0">
                <a:latin typeface="Arial Narrow" panose="020B0606020202030204" pitchFamily="34" charset="0"/>
              </a:rPr>
              <a:t> reseptillä tehtyä </a:t>
            </a:r>
            <a:r>
              <a:rPr lang="fi-FI" sz="1500" dirty="0" err="1">
                <a:latin typeface="Arial Narrow" panose="020B0606020202030204" pitchFamily="34" charset="0"/>
              </a:rPr>
              <a:t>savolaesta</a:t>
            </a:r>
            <a:r>
              <a:rPr lang="fi-FI" sz="1500" dirty="0">
                <a:latin typeface="Arial Narrow" panose="020B0606020202030204" pitchFamily="34" charset="0"/>
              </a:rPr>
              <a:t> </a:t>
            </a:r>
            <a:r>
              <a:rPr lang="fi-FI" sz="1500" dirty="0" err="1">
                <a:latin typeface="Arial Narrow" panose="020B0606020202030204" pitchFamily="34" charset="0"/>
              </a:rPr>
              <a:t>perinneruokoo</a:t>
            </a:r>
            <a:r>
              <a:rPr lang="fi-FI" sz="1500" dirty="0">
                <a:latin typeface="Arial Narrow" panose="020B0606020202030204" pitchFamily="34" charset="0"/>
              </a:rPr>
              <a:t>. </a:t>
            </a:r>
            <a:r>
              <a:rPr lang="fi-FI" sz="1500" dirty="0" err="1">
                <a:latin typeface="Arial Narrow" panose="020B0606020202030204" pitchFamily="34" charset="0"/>
              </a:rPr>
              <a:t>Oekeeta</a:t>
            </a:r>
            <a:r>
              <a:rPr lang="fi-FI" sz="1500" dirty="0">
                <a:latin typeface="Arial Narrow" panose="020B0606020202030204" pitchFamily="34" charset="0"/>
              </a:rPr>
              <a:t> </a:t>
            </a:r>
            <a:r>
              <a:rPr lang="fi-FI" sz="1500" dirty="0" err="1">
                <a:latin typeface="Arial Narrow" panose="020B0606020202030204" pitchFamily="34" charset="0"/>
              </a:rPr>
              <a:t>ahvenkalloo</a:t>
            </a:r>
            <a:r>
              <a:rPr lang="fi-FI" sz="1500" dirty="0">
                <a:latin typeface="Arial Narrow" panose="020B0606020202030204" pitchFamily="34" charset="0"/>
              </a:rPr>
              <a:t> </a:t>
            </a:r>
            <a:r>
              <a:rPr lang="fi-FI" sz="1500" dirty="0" err="1">
                <a:latin typeface="Arial Narrow" panose="020B0606020202030204" pitchFamily="34" charset="0"/>
              </a:rPr>
              <a:t>kylykikylessä</a:t>
            </a:r>
            <a:r>
              <a:rPr lang="fi-FI" sz="1500" dirty="0">
                <a:latin typeface="Arial Narrow" panose="020B0606020202030204" pitchFamily="34" charset="0"/>
              </a:rPr>
              <a:t> </a:t>
            </a:r>
            <a:r>
              <a:rPr lang="fi-FI" sz="1500" dirty="0" err="1">
                <a:latin typeface="Arial Narrow" panose="020B0606020202030204" pitchFamily="34" charset="0"/>
              </a:rPr>
              <a:t>toesta</a:t>
            </a:r>
            <a:r>
              <a:rPr lang="fi-FI" sz="1500" dirty="0">
                <a:latin typeface="Arial Narrow" panose="020B0606020202030204" pitchFamily="34" charset="0"/>
              </a:rPr>
              <a:t> </a:t>
            </a:r>
            <a:r>
              <a:rPr lang="fi-FI" sz="1500" dirty="0" err="1">
                <a:latin typeface="Arial Narrow" panose="020B0606020202030204" pitchFamily="34" charset="0"/>
              </a:rPr>
              <a:t>killoo</a:t>
            </a:r>
            <a:r>
              <a:rPr lang="fi-FI" sz="1500" dirty="0">
                <a:latin typeface="Arial Narrow" panose="020B0606020202030204" pitchFamily="34" charset="0"/>
              </a:rPr>
              <a:t> ja välissä sitä </a:t>
            </a:r>
            <a:r>
              <a:rPr lang="fi-FI" sz="1500" dirty="0" err="1">
                <a:latin typeface="Arial Narrow" panose="020B0606020202030204" pitchFamily="34" charset="0"/>
              </a:rPr>
              <a:t>ihteesä</a:t>
            </a:r>
            <a:r>
              <a:rPr lang="fi-FI" sz="1500" dirty="0">
                <a:latin typeface="Arial Narrow" panose="020B0606020202030204" pitchFamily="34" charset="0"/>
              </a:rPr>
              <a:t> eli ison </a:t>
            </a:r>
            <a:r>
              <a:rPr lang="fi-FI" sz="1500" dirty="0" err="1">
                <a:latin typeface="Arial Narrow" panose="020B0606020202030204" pitchFamily="34" charset="0"/>
              </a:rPr>
              <a:t>punasilimäse</a:t>
            </a:r>
            <a:r>
              <a:rPr lang="fi-FI" sz="1500" dirty="0">
                <a:latin typeface="Arial Narrow" panose="020B0606020202030204" pitchFamily="34" charset="0"/>
              </a:rPr>
              <a:t> possun </a:t>
            </a:r>
            <a:r>
              <a:rPr lang="fi-FI" sz="1500" dirty="0" err="1">
                <a:latin typeface="Arial Narrow" panose="020B0606020202030204" pitchFamily="34" charset="0"/>
              </a:rPr>
              <a:t>kylykee</a:t>
            </a:r>
            <a:r>
              <a:rPr lang="fi-FI" sz="1500" dirty="0">
                <a:latin typeface="Arial Narrow" panose="020B0606020202030204" pitchFamily="34" charset="0"/>
              </a:rPr>
              <a:t> (helekuti </a:t>
            </a:r>
            <a:r>
              <a:rPr lang="fi-FI" sz="1500" dirty="0" err="1">
                <a:latin typeface="Arial Narrow" panose="020B0606020202030204" pitchFamily="34" charset="0"/>
              </a:rPr>
              <a:t>hyvvee</a:t>
            </a:r>
            <a:r>
              <a:rPr lang="fi-FI" sz="1500" dirty="0">
                <a:latin typeface="Arial Narrow" panose="020B0606020202030204" pitchFamily="34" charset="0"/>
              </a:rPr>
              <a:t> läskiä, </a:t>
            </a:r>
            <a:r>
              <a:rPr lang="fi-FI" sz="1500" dirty="0" err="1">
                <a:latin typeface="Arial Narrow" panose="020B0606020202030204" pitchFamily="34" charset="0"/>
              </a:rPr>
              <a:t>tolokuttoma</a:t>
            </a:r>
            <a:r>
              <a:rPr lang="fi-FI" sz="1500" dirty="0">
                <a:latin typeface="Arial Narrow" panose="020B0606020202030204" pitchFamily="34" charset="0"/>
              </a:rPr>
              <a:t> nuukasti </a:t>
            </a:r>
            <a:r>
              <a:rPr lang="fi-FI" sz="1500" dirty="0" err="1">
                <a:latin typeface="Arial Narrow" panose="020B0606020202030204" pitchFamily="34" charset="0"/>
              </a:rPr>
              <a:t>lihhoo</a:t>
            </a:r>
            <a:r>
              <a:rPr lang="fi-FI" sz="1500" dirty="0">
                <a:latin typeface="Arial Narrow" panose="020B0606020202030204" pitchFamily="34" charset="0"/>
              </a:rPr>
              <a:t>). 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14543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i-FI" sz="1500" dirty="0" err="1" smtClean="0">
                <a:latin typeface="Arial Narrow" panose="020B0606020202030204" pitchFamily="34" charset="0"/>
              </a:rPr>
              <a:t>Lyöhä</a:t>
            </a:r>
            <a:r>
              <a:rPr lang="fi-FI" sz="1500" dirty="0" smtClean="0">
                <a:latin typeface="Arial Narrow" panose="020B0606020202030204" pitchFamily="34" charset="0"/>
              </a:rPr>
              <a:t> </a:t>
            </a:r>
            <a:r>
              <a:rPr lang="fi-FI" sz="1500" dirty="0" err="1" smtClean="0">
                <a:latin typeface="Arial Narrow" panose="020B0606020202030204" pitchFamily="34" charset="0"/>
              </a:rPr>
              <a:t>huarukkas</a:t>
            </a:r>
            <a:r>
              <a:rPr lang="fi-FI" sz="1500" dirty="0" smtClean="0">
                <a:latin typeface="Arial Narrow" panose="020B0606020202030204" pitchFamily="34" charset="0"/>
              </a:rPr>
              <a:t> syvemmälle </a:t>
            </a:r>
            <a:r>
              <a:rPr lang="fi-FI" sz="1500" dirty="0" err="1" smtClean="0">
                <a:latin typeface="Arial Narrow" panose="020B0606020202030204" pitchFamily="34" charset="0"/>
              </a:rPr>
              <a:t>hyvvään</a:t>
            </a:r>
            <a:r>
              <a:rPr lang="fi-FI" sz="1500" dirty="0" smtClean="0">
                <a:latin typeface="Arial Narrow" panose="020B0606020202030204" pitchFamily="34" charset="0"/>
              </a:rPr>
              <a:t>, ja </a:t>
            </a:r>
            <a:r>
              <a:rPr lang="fi-FI" sz="1500" dirty="0" err="1" smtClean="0">
                <a:latin typeface="Arial Narrow" panose="020B0606020202030204" pitchFamily="34" charset="0"/>
              </a:rPr>
              <a:t>mittee</a:t>
            </a:r>
            <a:r>
              <a:rPr lang="fi-FI" sz="1500" dirty="0" smtClean="0">
                <a:latin typeface="Arial Narrow" panose="020B0606020202030204" pitchFamily="34" charset="0"/>
              </a:rPr>
              <a:t> </a:t>
            </a:r>
            <a:r>
              <a:rPr lang="fi-FI" sz="1500" dirty="0" err="1" smtClean="0">
                <a:latin typeface="Arial Narrow" panose="020B0606020202030204" pitchFamily="34" charset="0"/>
              </a:rPr>
              <a:t>saet</a:t>
            </a:r>
            <a:r>
              <a:rPr lang="fi-FI" sz="1500" dirty="0" smtClean="0">
                <a:latin typeface="Arial Narrow" panose="020B0606020202030204" pitchFamily="34" charset="0"/>
              </a:rPr>
              <a:t> se </a:t>
            </a:r>
            <a:r>
              <a:rPr lang="fi-FI" sz="1500" dirty="0" err="1" smtClean="0">
                <a:latin typeface="Arial Narrow" panose="020B0606020202030204" pitchFamily="34" charset="0"/>
              </a:rPr>
              <a:t>kaekki</a:t>
            </a:r>
            <a:r>
              <a:rPr lang="fi-FI" sz="1500" dirty="0" smtClean="0">
                <a:latin typeface="Arial Narrow" panose="020B0606020202030204" pitchFamily="34" charset="0"/>
              </a:rPr>
              <a:t> on </a:t>
            </a:r>
            <a:r>
              <a:rPr lang="fi-FI" sz="1500" dirty="0" err="1" smtClean="0">
                <a:latin typeface="Arial Narrow" panose="020B0606020202030204" pitchFamily="34" charset="0"/>
              </a:rPr>
              <a:t>syötävvöö</a:t>
            </a:r>
            <a:r>
              <a:rPr lang="fi-FI" sz="1500" dirty="0" smtClean="0">
                <a:latin typeface="Arial Narrow" panose="020B0606020202030204" pitchFamily="34" charset="0"/>
              </a:rPr>
              <a:t>. </a:t>
            </a:r>
          </a:p>
          <a:p>
            <a:pPr marL="0" lvl="0" indent="0">
              <a:buNone/>
            </a:pPr>
            <a:r>
              <a:rPr lang="fi-FI" sz="1500" dirty="0" err="1" smtClean="0">
                <a:latin typeface="Arial Narrow" panose="020B0606020202030204" pitchFamily="34" charset="0"/>
              </a:rPr>
              <a:t>Avvoo</a:t>
            </a:r>
            <a:r>
              <a:rPr lang="fi-FI" sz="1500" dirty="0" smtClean="0">
                <a:latin typeface="Arial Narrow" panose="020B0606020202030204" pitchFamily="34" charset="0"/>
              </a:rPr>
              <a:t> </a:t>
            </a:r>
            <a:r>
              <a:rPr lang="fi-FI" sz="1500" dirty="0" err="1" smtClean="0">
                <a:latin typeface="Arial Narrow" panose="020B0606020202030204" pitchFamily="34" charset="0"/>
              </a:rPr>
              <a:t>tuas</a:t>
            </a:r>
            <a:r>
              <a:rPr lang="fi-FI" sz="1500" dirty="0" smtClean="0">
                <a:latin typeface="Arial Narrow" panose="020B0606020202030204" pitchFamily="34" charset="0"/>
              </a:rPr>
              <a:t> </a:t>
            </a:r>
            <a:r>
              <a:rPr lang="fi-FI" sz="1500" dirty="0" err="1" smtClean="0">
                <a:latin typeface="Arial Narrow" panose="020B0606020202030204" pitchFamily="34" charset="0"/>
              </a:rPr>
              <a:t>suus</a:t>
            </a:r>
            <a:r>
              <a:rPr lang="fi-FI" sz="1500" dirty="0" smtClean="0">
                <a:latin typeface="Arial Narrow" panose="020B0606020202030204" pitchFamily="34" charset="0"/>
              </a:rPr>
              <a:t> ja </a:t>
            </a:r>
            <a:r>
              <a:rPr lang="fi-FI" sz="1500" dirty="0" err="1" smtClean="0">
                <a:latin typeface="Arial Narrow" panose="020B0606020202030204" pitchFamily="34" charset="0"/>
              </a:rPr>
              <a:t>laeta</a:t>
            </a:r>
            <a:r>
              <a:rPr lang="fi-FI" sz="1500" dirty="0" smtClean="0">
                <a:latin typeface="Arial Narrow" panose="020B0606020202030204" pitchFamily="34" charset="0"/>
              </a:rPr>
              <a:t> lasti </a:t>
            </a:r>
            <a:r>
              <a:rPr lang="fi-FI" sz="1500" dirty="0" err="1" smtClean="0">
                <a:latin typeface="Arial Narrow" panose="020B0606020202030204" pitchFamily="34" charset="0"/>
              </a:rPr>
              <a:t>mänemää</a:t>
            </a:r>
            <a:r>
              <a:rPr lang="fi-FI" sz="1500" dirty="0" smtClean="0">
                <a:latin typeface="Arial Narrow" panose="020B0606020202030204" pitchFamily="34" charset="0"/>
              </a:rPr>
              <a:t>. </a:t>
            </a:r>
          </a:p>
          <a:p>
            <a:pPr marL="0" lvl="0" indent="0">
              <a:buNone/>
            </a:pPr>
            <a:r>
              <a:rPr lang="fi-FI" sz="1500" dirty="0" smtClean="0">
                <a:latin typeface="Arial Narrow" panose="020B0606020202030204" pitchFamily="34" charset="0"/>
              </a:rPr>
              <a:t>Ota </a:t>
            </a:r>
            <a:r>
              <a:rPr lang="fi-FI" sz="1500" dirty="0" err="1" smtClean="0">
                <a:latin typeface="Arial Narrow" panose="020B0606020202030204" pitchFamily="34" charset="0"/>
              </a:rPr>
              <a:t>huarukka</a:t>
            </a:r>
            <a:r>
              <a:rPr lang="fi-FI" sz="1500" dirty="0" smtClean="0">
                <a:latin typeface="Arial Narrow" panose="020B0606020202030204" pitchFamily="34" charset="0"/>
              </a:rPr>
              <a:t>  </a:t>
            </a:r>
            <a:r>
              <a:rPr lang="fi-FI" sz="1500" dirty="0" err="1" smtClean="0">
                <a:latin typeface="Arial Narrow" panose="020B0606020202030204" pitchFamily="34" charset="0"/>
              </a:rPr>
              <a:t>poes</a:t>
            </a:r>
            <a:r>
              <a:rPr lang="fi-FI" sz="1500" dirty="0" smtClean="0">
                <a:latin typeface="Arial Narrow" panose="020B0606020202030204" pitchFamily="34" charset="0"/>
              </a:rPr>
              <a:t> </a:t>
            </a:r>
            <a:r>
              <a:rPr lang="fi-FI" sz="1500" dirty="0" err="1" smtClean="0">
                <a:latin typeface="Arial Narrow" panose="020B0606020202030204" pitchFamily="34" charset="0"/>
              </a:rPr>
              <a:t>suustas</a:t>
            </a:r>
            <a:r>
              <a:rPr lang="fi-FI" sz="1500" dirty="0" smtClean="0">
                <a:latin typeface="Arial Narrow" panose="020B0606020202030204" pitchFamily="34" charset="0"/>
              </a:rPr>
              <a:t>. </a:t>
            </a:r>
          </a:p>
          <a:p>
            <a:pPr marL="0" lvl="0" indent="0">
              <a:buNone/>
            </a:pPr>
            <a:r>
              <a:rPr lang="fi-FI" sz="1500" dirty="0" smtClean="0">
                <a:latin typeface="Arial Narrow" panose="020B0606020202030204" pitchFamily="34" charset="0"/>
              </a:rPr>
              <a:t>Elä </a:t>
            </a:r>
            <a:r>
              <a:rPr lang="fi-FI" sz="1500" dirty="0" err="1" smtClean="0">
                <a:latin typeface="Arial Narrow" panose="020B0606020202030204" pitchFamily="34" charset="0"/>
              </a:rPr>
              <a:t>aattele</a:t>
            </a:r>
            <a:r>
              <a:rPr lang="fi-FI" sz="1500" dirty="0" smtClean="0">
                <a:latin typeface="Arial Narrow" panose="020B0606020202030204" pitchFamily="34" charset="0"/>
              </a:rPr>
              <a:t> </a:t>
            </a:r>
            <a:r>
              <a:rPr lang="fi-FI" sz="1500" dirty="0" err="1" smtClean="0">
                <a:latin typeface="Arial Narrow" panose="020B0606020202030204" pitchFamily="34" charset="0"/>
              </a:rPr>
              <a:t>ennee</a:t>
            </a:r>
            <a:r>
              <a:rPr lang="fi-FI" sz="1500" dirty="0" smtClean="0">
                <a:latin typeface="Arial Narrow" panose="020B0606020202030204" pitchFamily="34" charset="0"/>
              </a:rPr>
              <a:t> </a:t>
            </a:r>
            <a:r>
              <a:rPr lang="fi-FI" sz="1500" dirty="0" err="1" smtClean="0">
                <a:latin typeface="Arial Narrow" panose="020B0606020202030204" pitchFamily="34" charset="0"/>
              </a:rPr>
              <a:t>enempöö</a:t>
            </a:r>
            <a:r>
              <a:rPr lang="fi-FI" sz="1500" dirty="0" smtClean="0">
                <a:latin typeface="Arial Narrow" panose="020B0606020202030204" pitchFamily="34" charset="0"/>
              </a:rPr>
              <a:t> </a:t>
            </a:r>
            <a:r>
              <a:rPr lang="fi-FI" sz="1500" dirty="0" err="1" smtClean="0">
                <a:latin typeface="Arial Narrow" panose="020B0606020202030204" pitchFamily="34" charset="0"/>
              </a:rPr>
              <a:t>vua</a:t>
            </a:r>
            <a:r>
              <a:rPr lang="fi-FI" sz="1500" dirty="0" smtClean="0">
                <a:latin typeface="Arial Narrow" panose="020B0606020202030204" pitchFamily="34" charset="0"/>
              </a:rPr>
              <a:t> </a:t>
            </a:r>
            <a:r>
              <a:rPr lang="fi-FI" sz="1500" dirty="0" err="1" smtClean="0">
                <a:latin typeface="Arial Narrow" panose="020B0606020202030204" pitchFamily="34" charset="0"/>
              </a:rPr>
              <a:t>naati</a:t>
            </a:r>
            <a:r>
              <a:rPr lang="fi-FI" sz="1500" dirty="0" smtClean="0">
                <a:latin typeface="Arial Narrow" panose="020B0606020202030204" pitchFamily="34" charset="0"/>
              </a:rPr>
              <a:t> ja </a:t>
            </a:r>
            <a:r>
              <a:rPr lang="fi-FI" sz="1500" dirty="0" err="1" smtClean="0">
                <a:latin typeface="Arial Narrow" panose="020B0606020202030204" pitchFamily="34" charset="0"/>
              </a:rPr>
              <a:t>tietennii</a:t>
            </a:r>
            <a:r>
              <a:rPr lang="fi-FI" sz="1500" dirty="0" smtClean="0">
                <a:latin typeface="Arial Narrow" panose="020B0606020202030204" pitchFamily="34" charset="0"/>
              </a:rPr>
              <a:t> </a:t>
            </a:r>
            <a:r>
              <a:rPr lang="fi-FI" sz="1500" dirty="0" err="1" smtClean="0">
                <a:latin typeface="Arial Narrow" panose="020B0606020202030204" pitchFamily="34" charset="0"/>
              </a:rPr>
              <a:t>maeskuttele</a:t>
            </a:r>
            <a:r>
              <a:rPr lang="fi-FI" sz="1500" dirty="0" smtClean="0">
                <a:latin typeface="Arial Narrow" panose="020B0606020202030204" pitchFamily="34" charset="0"/>
              </a:rPr>
              <a:t>. </a:t>
            </a:r>
          </a:p>
          <a:p>
            <a:pPr marL="0" lvl="0" indent="0">
              <a:buNone/>
            </a:pPr>
            <a:r>
              <a:rPr lang="fi-FI" sz="1500" dirty="0" err="1" smtClean="0">
                <a:latin typeface="Arial Narrow" panose="020B0606020202030204" pitchFamily="34" charset="0"/>
              </a:rPr>
              <a:t>Ossootko</a:t>
            </a:r>
            <a:r>
              <a:rPr lang="fi-FI" sz="1500" dirty="0" smtClean="0">
                <a:latin typeface="Arial Narrow" panose="020B0606020202030204" pitchFamily="34" charset="0"/>
              </a:rPr>
              <a:t> </a:t>
            </a:r>
            <a:r>
              <a:rPr lang="fi-FI" sz="1500" dirty="0" err="1" smtClean="0">
                <a:latin typeface="Arial Narrow" panose="020B0606020202030204" pitchFamily="34" charset="0"/>
              </a:rPr>
              <a:t>piättee</a:t>
            </a:r>
            <a:r>
              <a:rPr lang="fi-FI" sz="1500" dirty="0" smtClean="0">
                <a:latin typeface="Arial Narrow" panose="020B0606020202030204" pitchFamily="34" charset="0"/>
              </a:rPr>
              <a:t>, kummasta </a:t>
            </a:r>
            <a:r>
              <a:rPr lang="fi-FI" sz="1500" dirty="0" err="1" smtClean="0">
                <a:latin typeface="Arial Narrow" panose="020B0606020202030204" pitchFamily="34" charset="0"/>
              </a:rPr>
              <a:t>tykkeet</a:t>
            </a:r>
            <a:r>
              <a:rPr lang="fi-FI" sz="1500" dirty="0" smtClean="0">
                <a:latin typeface="Arial Narrow" panose="020B0606020202030204" pitchFamily="34" charset="0"/>
              </a:rPr>
              <a:t> </a:t>
            </a:r>
            <a:r>
              <a:rPr lang="fi-FI" sz="1500" dirty="0" err="1" smtClean="0">
                <a:latin typeface="Arial Narrow" panose="020B0606020202030204" pitchFamily="34" charset="0"/>
              </a:rPr>
              <a:t>enemmä</a:t>
            </a:r>
            <a:r>
              <a:rPr lang="fi-FI" sz="1500" dirty="0" smtClean="0">
                <a:latin typeface="Arial Narrow" panose="020B0606020202030204" pitchFamily="34" charset="0"/>
              </a:rPr>
              <a:t>... </a:t>
            </a:r>
            <a:r>
              <a:rPr lang="fi-FI" sz="1500" dirty="0" err="1" smtClean="0">
                <a:latin typeface="Arial Narrow" panose="020B0606020202030204" pitchFamily="34" charset="0"/>
              </a:rPr>
              <a:t>nimittäe</a:t>
            </a:r>
            <a:r>
              <a:rPr lang="fi-FI" sz="1500" dirty="0" smtClean="0">
                <a:latin typeface="Arial Narrow" panose="020B0606020202030204" pitchFamily="34" charset="0"/>
              </a:rPr>
              <a:t> sisuksesta </a:t>
            </a:r>
            <a:r>
              <a:rPr lang="fi-FI" sz="1500" dirty="0" err="1" smtClean="0">
                <a:latin typeface="Arial Narrow" panose="020B0606020202030204" pitchFamily="34" charset="0"/>
              </a:rPr>
              <a:t>vae</a:t>
            </a:r>
            <a:r>
              <a:rPr lang="fi-FI" sz="1500" dirty="0" smtClean="0">
                <a:latin typeface="Arial Narrow" panose="020B0606020202030204" pitchFamily="34" charset="0"/>
              </a:rPr>
              <a:t> kuoresta... </a:t>
            </a:r>
          </a:p>
          <a:p>
            <a:pPr marL="0" lvl="0" indent="0">
              <a:buNone/>
            </a:pPr>
            <a:r>
              <a:rPr lang="fi-FI" sz="1500" dirty="0" err="1" smtClean="0">
                <a:latin typeface="Arial Narrow" panose="020B0606020202030204" pitchFamily="34" charset="0"/>
              </a:rPr>
              <a:t>Elähä</a:t>
            </a:r>
            <a:r>
              <a:rPr lang="fi-FI" sz="1500" dirty="0" smtClean="0">
                <a:latin typeface="Arial Narrow" panose="020B0606020202030204" pitchFamily="34" charset="0"/>
              </a:rPr>
              <a:t> </a:t>
            </a:r>
            <a:r>
              <a:rPr lang="fi-FI" sz="1500" dirty="0" err="1" smtClean="0">
                <a:latin typeface="Arial Narrow" panose="020B0606020202030204" pitchFamily="34" charset="0"/>
              </a:rPr>
              <a:t>hättäele</a:t>
            </a:r>
            <a:r>
              <a:rPr lang="fi-FI" sz="1500" dirty="0" smtClean="0">
                <a:latin typeface="Arial Narrow" panose="020B0606020202030204" pitchFamily="34" charset="0"/>
              </a:rPr>
              <a:t>! Anna </a:t>
            </a:r>
            <a:r>
              <a:rPr lang="fi-FI" sz="1500" dirty="0" err="1" smtClean="0">
                <a:latin typeface="Arial Narrow" panose="020B0606020202030204" pitchFamily="34" charset="0"/>
              </a:rPr>
              <a:t>vua</a:t>
            </a:r>
            <a:r>
              <a:rPr lang="fi-FI" sz="1500" dirty="0" smtClean="0">
                <a:latin typeface="Arial Narrow" panose="020B0606020202030204" pitchFamily="34" charset="0"/>
              </a:rPr>
              <a:t> </a:t>
            </a:r>
            <a:r>
              <a:rPr lang="fi-FI" sz="1500" dirty="0" err="1" smtClean="0">
                <a:latin typeface="Arial Narrow" panose="020B0606020202030204" pitchFamily="34" charset="0"/>
              </a:rPr>
              <a:t>huaruka</a:t>
            </a:r>
            <a:r>
              <a:rPr lang="fi-FI" sz="1500" dirty="0" smtClean="0">
                <a:latin typeface="Arial Narrow" panose="020B0606020202030204" pitchFamily="34" charset="0"/>
              </a:rPr>
              <a:t> heilua </a:t>
            </a:r>
            <a:r>
              <a:rPr lang="fi-FI" sz="1500" dirty="0" err="1" smtClean="0">
                <a:latin typeface="Arial Narrow" panose="020B0606020202030204" pitchFamily="34" charset="0"/>
              </a:rPr>
              <a:t>iha</a:t>
            </a:r>
            <a:r>
              <a:rPr lang="fi-FI" sz="1500" dirty="0" smtClean="0">
                <a:latin typeface="Arial Narrow" panose="020B0606020202030204" pitchFamily="34" charset="0"/>
              </a:rPr>
              <a:t> reippaasti, </a:t>
            </a:r>
            <a:r>
              <a:rPr lang="fi-FI" sz="1500" dirty="0" err="1" smtClean="0">
                <a:latin typeface="Arial Narrow" panose="020B0606020202030204" pitchFamily="34" charset="0"/>
              </a:rPr>
              <a:t>ruotoloita</a:t>
            </a:r>
            <a:r>
              <a:rPr lang="fi-FI" sz="1500" dirty="0" smtClean="0">
                <a:latin typeface="Arial Narrow" panose="020B0606020202030204" pitchFamily="34" charset="0"/>
              </a:rPr>
              <a:t> ei </a:t>
            </a:r>
            <a:r>
              <a:rPr lang="fi-FI" sz="1500" dirty="0" err="1" smtClean="0">
                <a:latin typeface="Arial Narrow" panose="020B0606020202030204" pitchFamily="34" charset="0"/>
              </a:rPr>
              <a:t>tarvihe</a:t>
            </a:r>
            <a:r>
              <a:rPr lang="fi-FI" sz="1500" dirty="0" smtClean="0">
                <a:latin typeface="Arial Narrow" panose="020B0606020202030204" pitchFamily="34" charset="0"/>
              </a:rPr>
              <a:t> pelätä. </a:t>
            </a:r>
          </a:p>
          <a:p>
            <a:pPr marL="0" lvl="0" indent="0">
              <a:buNone/>
            </a:pPr>
            <a:r>
              <a:rPr lang="fi-FI" sz="1500" dirty="0" err="1" smtClean="0">
                <a:latin typeface="Arial Narrow" panose="020B0606020202030204" pitchFamily="34" charset="0"/>
              </a:rPr>
              <a:t>Rööhtäse</a:t>
            </a:r>
            <a:r>
              <a:rPr lang="fi-FI" sz="1500" dirty="0" smtClean="0">
                <a:latin typeface="Arial Narrow" panose="020B0606020202030204" pitchFamily="34" charset="0"/>
              </a:rPr>
              <a:t> välillä ja </a:t>
            </a:r>
            <a:r>
              <a:rPr lang="fi-FI" sz="1500" dirty="0" err="1" smtClean="0">
                <a:latin typeface="Arial Narrow" panose="020B0606020202030204" pitchFamily="34" charset="0"/>
              </a:rPr>
              <a:t>oijo</a:t>
            </a:r>
            <a:r>
              <a:rPr lang="fi-FI" sz="1500" dirty="0" smtClean="0">
                <a:latin typeface="Arial Narrow" panose="020B0606020202030204" pitchFamily="34" charset="0"/>
              </a:rPr>
              <a:t> </a:t>
            </a:r>
            <a:r>
              <a:rPr lang="fi-FI" sz="1500" dirty="0" err="1" smtClean="0">
                <a:latin typeface="Arial Narrow" panose="020B0606020202030204" pitchFamily="34" charset="0"/>
              </a:rPr>
              <a:t>ihtees</a:t>
            </a:r>
            <a:r>
              <a:rPr lang="fi-FI" sz="1500" dirty="0" smtClean="0">
                <a:latin typeface="Arial Narrow" panose="020B0606020202030204" pitchFamily="34" charset="0"/>
              </a:rPr>
              <a:t>. Se parantaa </a:t>
            </a:r>
            <a:r>
              <a:rPr lang="fi-FI" sz="1500" dirty="0" err="1" smtClean="0">
                <a:latin typeface="Arial Narrow" panose="020B0606020202030204" pitchFamily="34" charset="0"/>
              </a:rPr>
              <a:t>ruokahaluva</a:t>
            </a:r>
            <a:r>
              <a:rPr lang="fi-FI" sz="1500" dirty="0" smtClean="0">
                <a:latin typeface="Arial Narrow" panose="020B0606020202030204" pitchFamily="34" charset="0"/>
              </a:rPr>
              <a:t>. </a:t>
            </a:r>
          </a:p>
          <a:p>
            <a:pPr marL="0" lvl="0" indent="0">
              <a:buNone/>
            </a:pPr>
            <a:r>
              <a:rPr lang="fi-FI" sz="1500" dirty="0" smtClean="0">
                <a:latin typeface="Arial Narrow" panose="020B0606020202030204" pitchFamily="34" charset="0"/>
              </a:rPr>
              <a:t>Isolla </a:t>
            </a:r>
            <a:r>
              <a:rPr lang="fi-FI" sz="1500" dirty="0" err="1" smtClean="0">
                <a:latin typeface="Arial Narrow" panose="020B0606020202030204" pitchFamily="34" charset="0"/>
              </a:rPr>
              <a:t>veihtellä</a:t>
            </a:r>
            <a:r>
              <a:rPr lang="fi-FI" sz="1500" dirty="0" smtClean="0">
                <a:latin typeface="Arial Narrow" panose="020B0606020202030204" pitchFamily="34" charset="0"/>
              </a:rPr>
              <a:t> suurenna </a:t>
            </a:r>
            <a:r>
              <a:rPr lang="fi-FI" sz="1500" dirty="0" err="1" smtClean="0">
                <a:latin typeface="Arial Narrow" panose="020B0606020202030204" pitchFamily="34" charset="0"/>
              </a:rPr>
              <a:t>reikee</a:t>
            </a:r>
            <a:r>
              <a:rPr lang="fi-FI" sz="1500" dirty="0" smtClean="0">
                <a:latin typeface="Arial Narrow" panose="020B0606020202030204" pitchFamily="34" charset="0"/>
              </a:rPr>
              <a:t> ja vuole kuorta </a:t>
            </a:r>
            <a:r>
              <a:rPr lang="fi-FI" sz="1500" dirty="0" err="1" smtClean="0">
                <a:latin typeface="Arial Narrow" panose="020B0606020202030204" pitchFamily="34" charset="0"/>
              </a:rPr>
              <a:t>lissee</a:t>
            </a:r>
            <a:r>
              <a:rPr lang="fi-FI" sz="1500" dirty="0" smtClean="0">
                <a:latin typeface="Arial Narrow" panose="020B0606020202030204" pitchFamily="34" charset="0"/>
              </a:rPr>
              <a:t> </a:t>
            </a:r>
            <a:r>
              <a:rPr lang="fi-FI" sz="1500" dirty="0" err="1" smtClean="0">
                <a:latin typeface="Arial Narrow" panose="020B0606020202030204" pitchFamily="34" charset="0"/>
              </a:rPr>
              <a:t>kitusiis</a:t>
            </a:r>
            <a:r>
              <a:rPr lang="fi-FI" sz="1500" dirty="0" smtClean="0">
                <a:latin typeface="Arial Narrow" panose="020B0606020202030204" pitchFamily="34" charset="0"/>
              </a:rPr>
              <a:t>. </a:t>
            </a:r>
          </a:p>
          <a:p>
            <a:pPr marL="0" lvl="0" indent="0">
              <a:buNone/>
            </a:pPr>
            <a:r>
              <a:rPr lang="fi-FI" sz="1500" dirty="0" smtClean="0">
                <a:latin typeface="Arial Narrow" panose="020B0606020202030204" pitchFamily="34" charset="0"/>
              </a:rPr>
              <a:t>Syö </a:t>
            </a:r>
            <a:r>
              <a:rPr lang="fi-FI" sz="1500" dirty="0" err="1" smtClean="0">
                <a:latin typeface="Arial Narrow" panose="020B0606020202030204" pitchFamily="34" charset="0"/>
              </a:rPr>
              <a:t>nii</a:t>
            </a:r>
            <a:r>
              <a:rPr lang="fi-FI" sz="1500" dirty="0" smtClean="0">
                <a:latin typeface="Arial Narrow" panose="020B0606020202030204" pitchFamily="34" charset="0"/>
              </a:rPr>
              <a:t> paljo että napa ruskaa. </a:t>
            </a:r>
          </a:p>
          <a:p>
            <a:pPr marL="0" lvl="0" indent="0">
              <a:buNone/>
            </a:pPr>
            <a:r>
              <a:rPr lang="fi-FI" sz="1500" dirty="0" err="1" smtClean="0">
                <a:latin typeface="Arial Narrow" panose="020B0606020202030204" pitchFamily="34" charset="0"/>
              </a:rPr>
              <a:t>Aperitiiviks</a:t>
            </a:r>
            <a:r>
              <a:rPr lang="fi-FI" sz="1500" dirty="0" smtClean="0">
                <a:latin typeface="Arial Narrow" panose="020B0606020202030204" pitchFamily="34" charset="0"/>
              </a:rPr>
              <a:t> </a:t>
            </a:r>
            <a:r>
              <a:rPr lang="fi-FI" sz="1500" dirty="0" err="1" smtClean="0">
                <a:latin typeface="Arial Narrow" panose="020B0606020202030204" pitchFamily="34" charset="0"/>
              </a:rPr>
              <a:t>soppii</a:t>
            </a:r>
            <a:r>
              <a:rPr lang="fi-FI" sz="1500" dirty="0" smtClean="0">
                <a:latin typeface="Arial Narrow" panose="020B0606020202030204" pitchFamily="34" charset="0"/>
              </a:rPr>
              <a:t> </a:t>
            </a:r>
            <a:r>
              <a:rPr lang="fi-FI" sz="1500" dirty="0" err="1" smtClean="0">
                <a:latin typeface="Arial Narrow" panose="020B0606020202030204" pitchFamily="34" charset="0"/>
              </a:rPr>
              <a:t>eriommaesesti</a:t>
            </a:r>
            <a:r>
              <a:rPr lang="fi-FI" sz="1500" dirty="0" smtClean="0">
                <a:latin typeface="Arial Narrow" panose="020B0606020202030204" pitchFamily="34" charset="0"/>
              </a:rPr>
              <a:t> </a:t>
            </a:r>
            <a:r>
              <a:rPr lang="fi-FI" sz="1500" dirty="0" err="1" smtClean="0">
                <a:latin typeface="Arial Narrow" panose="020B0606020202030204" pitchFamily="34" charset="0"/>
              </a:rPr>
              <a:t>kokkeljpiimä</a:t>
            </a:r>
            <a:r>
              <a:rPr lang="fi-FI" sz="1500" dirty="0" smtClean="0">
                <a:latin typeface="Arial Narrow" panose="020B0606020202030204" pitchFamily="34" charset="0"/>
              </a:rPr>
              <a:t>. </a:t>
            </a:r>
          </a:p>
          <a:p>
            <a:pPr marL="0" lvl="0" indent="0">
              <a:buNone/>
            </a:pPr>
            <a:r>
              <a:rPr lang="fi-FI" sz="1500" dirty="0" err="1" smtClean="0">
                <a:latin typeface="Arial Narrow" panose="020B0606020202030204" pitchFamily="34" charset="0"/>
              </a:rPr>
              <a:t>Jäläkiruovaks</a:t>
            </a:r>
            <a:r>
              <a:rPr lang="fi-FI" sz="1500" dirty="0" smtClean="0">
                <a:latin typeface="Arial Narrow" panose="020B0606020202030204" pitchFamily="34" charset="0"/>
              </a:rPr>
              <a:t> </a:t>
            </a:r>
            <a:r>
              <a:rPr lang="fi-FI" sz="1500" dirty="0" err="1" smtClean="0">
                <a:latin typeface="Arial Narrow" panose="020B0606020202030204" pitchFamily="34" charset="0"/>
              </a:rPr>
              <a:t>soppii</a:t>
            </a:r>
            <a:r>
              <a:rPr lang="fi-FI" sz="1500" dirty="0" smtClean="0">
                <a:latin typeface="Arial Narrow" panose="020B0606020202030204" pitchFamily="34" charset="0"/>
              </a:rPr>
              <a:t> </a:t>
            </a:r>
            <a:r>
              <a:rPr lang="fi-FI" sz="1500" dirty="0" err="1" smtClean="0">
                <a:latin typeface="Arial Narrow" panose="020B0606020202030204" pitchFamily="34" charset="0"/>
              </a:rPr>
              <a:t>huiluuruppeema</a:t>
            </a:r>
            <a:r>
              <a:rPr lang="fi-FI" sz="1500" dirty="0" smtClean="0">
                <a:latin typeface="Arial Narrow" panose="020B0606020202030204" pitchFamily="34" charset="0"/>
              </a:rPr>
              <a:t> </a:t>
            </a:r>
            <a:r>
              <a:rPr lang="fi-FI" sz="1500" dirty="0" err="1" smtClean="0">
                <a:latin typeface="Arial Narrow" panose="020B0606020202030204" pitchFamily="34" charset="0"/>
              </a:rPr>
              <a:t>alakovi</a:t>
            </a:r>
            <a:r>
              <a:rPr lang="fi-FI" sz="1500" dirty="0" smtClean="0">
                <a:latin typeface="Arial Narrow" panose="020B0606020202030204" pitchFamily="34" charset="0"/>
              </a:rPr>
              <a:t> puolella </a:t>
            </a:r>
            <a:r>
              <a:rPr lang="fi-FI" sz="1500" dirty="0" err="1" smtClean="0">
                <a:latin typeface="Arial Narrow" panose="020B0606020202030204" pitchFamily="34" charset="0"/>
              </a:rPr>
              <a:t>hööstettynä</a:t>
            </a:r>
            <a:r>
              <a:rPr lang="fi-FI" sz="1500" dirty="0" smtClean="0">
                <a:latin typeface="Arial Narrow" panose="020B0606020202030204" pitchFamily="34" charset="0"/>
              </a:rPr>
              <a:t>  tönkkösuolatuilla muikuilla, </a:t>
            </a:r>
            <a:r>
              <a:rPr lang="fi-FI" sz="1500" dirty="0" err="1" smtClean="0">
                <a:latin typeface="Arial Narrow" panose="020B0606020202030204" pitchFamily="34" charset="0"/>
              </a:rPr>
              <a:t>iha</a:t>
            </a:r>
            <a:r>
              <a:rPr lang="fi-FI" sz="1500" dirty="0" smtClean="0">
                <a:latin typeface="Arial Narrow" panose="020B0606020202030204" pitchFamily="34" charset="0"/>
              </a:rPr>
              <a:t> </a:t>
            </a:r>
            <a:r>
              <a:rPr lang="fi-FI" sz="1500" dirty="0" err="1" smtClean="0">
                <a:latin typeface="Arial Narrow" panose="020B0606020202030204" pitchFamily="34" charset="0"/>
              </a:rPr>
              <a:t>vua</a:t>
            </a:r>
            <a:r>
              <a:rPr lang="fi-FI" sz="1500" dirty="0" smtClean="0">
                <a:latin typeface="Arial Narrow" panose="020B0606020202030204" pitchFamily="34" charset="0"/>
              </a:rPr>
              <a:t> </a:t>
            </a:r>
            <a:r>
              <a:rPr lang="fi-FI" sz="1500" dirty="0" err="1" smtClean="0">
                <a:latin typeface="Arial Narrow" panose="020B0606020202030204" pitchFamily="34" charset="0"/>
              </a:rPr>
              <a:t>huikopalaks</a:t>
            </a:r>
            <a:r>
              <a:rPr lang="fi-FI" sz="1500" dirty="0" smtClean="0">
                <a:latin typeface="Arial Narrow" panose="020B0606020202030204" pitchFamily="34" charset="0"/>
              </a:rPr>
              <a:t> </a:t>
            </a:r>
            <a:r>
              <a:rPr lang="fi-FI" sz="1500" dirty="0" err="1" smtClean="0">
                <a:latin typeface="Arial Narrow" panose="020B0606020202030204" pitchFamily="34" charset="0"/>
              </a:rPr>
              <a:t>ikkäeku</a:t>
            </a:r>
            <a:r>
              <a:rPr lang="fi-FI" sz="1500" dirty="0" smtClean="0">
                <a:latin typeface="Arial Narrow" panose="020B0606020202030204" pitchFamily="34" charset="0"/>
              </a:rPr>
              <a:t> varalta ettei </a:t>
            </a:r>
            <a:r>
              <a:rPr lang="fi-FI" sz="1500" dirty="0" err="1" smtClean="0">
                <a:latin typeface="Arial Narrow" panose="020B0606020202030204" pitchFamily="34" charset="0"/>
              </a:rPr>
              <a:t>näläkä</a:t>
            </a:r>
            <a:r>
              <a:rPr lang="fi-FI" sz="1500" dirty="0" smtClean="0">
                <a:latin typeface="Arial Narrow" panose="020B0606020202030204" pitchFamily="34" charset="0"/>
              </a:rPr>
              <a:t> pääse </a:t>
            </a:r>
            <a:r>
              <a:rPr lang="fi-FI" sz="1500" dirty="0" err="1" smtClean="0">
                <a:latin typeface="Arial Narrow" panose="020B0606020202030204" pitchFamily="34" charset="0"/>
              </a:rPr>
              <a:t>yllättämmää</a:t>
            </a:r>
            <a:r>
              <a:rPr lang="fi-FI" sz="1500" dirty="0" smtClean="0">
                <a:latin typeface="Arial Narrow" panose="020B0606020202030204" pitchFamily="34" charset="0"/>
              </a:rPr>
              <a:t>. </a:t>
            </a:r>
          </a:p>
          <a:p>
            <a:pPr marL="0" lvl="0" indent="0">
              <a:buNone/>
            </a:pPr>
            <a:r>
              <a:rPr lang="fi-FI" sz="1500" dirty="0" err="1" smtClean="0">
                <a:latin typeface="Arial Narrow" panose="020B0606020202030204" pitchFamily="34" charset="0"/>
              </a:rPr>
              <a:t>Ou</a:t>
            </a:r>
            <a:r>
              <a:rPr lang="fi-FI" sz="1500" dirty="0" smtClean="0">
                <a:latin typeface="Arial Narrow" panose="020B0606020202030204" pitchFamily="34" charset="0"/>
              </a:rPr>
              <a:t> </a:t>
            </a:r>
            <a:r>
              <a:rPr lang="fi-FI" sz="1500" dirty="0" err="1" smtClean="0">
                <a:latin typeface="Arial Narrow" panose="020B0606020202030204" pitchFamily="34" charset="0"/>
              </a:rPr>
              <a:t>varovaene</a:t>
            </a:r>
            <a:r>
              <a:rPr lang="fi-FI" sz="1500" dirty="0" smtClean="0">
                <a:latin typeface="Arial Narrow" panose="020B0606020202030204" pitchFamily="34" charset="0"/>
              </a:rPr>
              <a:t>, joskus </a:t>
            </a:r>
            <a:r>
              <a:rPr lang="fi-FI" sz="1500" dirty="0" err="1" smtClean="0">
                <a:latin typeface="Arial Narrow" panose="020B0606020202030204" pitchFamily="34" charset="0"/>
              </a:rPr>
              <a:t>suattaa</a:t>
            </a:r>
            <a:r>
              <a:rPr lang="fi-FI" sz="1500" dirty="0" smtClean="0">
                <a:latin typeface="Arial Narrow" panose="020B0606020202030204" pitchFamily="34" charset="0"/>
              </a:rPr>
              <a:t> kalakukko </a:t>
            </a:r>
            <a:r>
              <a:rPr lang="fi-FI" sz="1500" dirty="0" err="1" smtClean="0">
                <a:latin typeface="Arial Narrow" panose="020B0606020202030204" pitchFamily="34" charset="0"/>
              </a:rPr>
              <a:t>kovaiänisesti</a:t>
            </a:r>
            <a:r>
              <a:rPr lang="fi-FI" sz="1500" dirty="0" smtClean="0">
                <a:latin typeface="Arial Narrow" panose="020B0606020202030204" pitchFamily="34" charset="0"/>
              </a:rPr>
              <a:t> </a:t>
            </a:r>
            <a:r>
              <a:rPr lang="fi-FI" sz="1500" dirty="0" err="1" smtClean="0">
                <a:latin typeface="Arial Narrow" panose="020B0606020202030204" pitchFamily="34" charset="0"/>
              </a:rPr>
              <a:t>huutoo</a:t>
            </a:r>
            <a:r>
              <a:rPr lang="fi-FI" sz="1500" dirty="0" smtClean="0">
                <a:latin typeface="Arial Narrow" panose="020B0606020202030204" pitchFamily="34" charset="0"/>
              </a:rPr>
              <a:t> ja potkia vielä </a:t>
            </a:r>
            <a:r>
              <a:rPr lang="fi-FI" sz="1500" dirty="0" err="1" smtClean="0">
                <a:latin typeface="Arial Narrow" panose="020B0606020202030204" pitchFamily="34" charset="0"/>
              </a:rPr>
              <a:t>poestuessaannii</a:t>
            </a:r>
            <a:r>
              <a:rPr lang="fi-FI" sz="1500" dirty="0" smtClean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168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560" y="188640"/>
            <a:ext cx="4824536" cy="648072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5436096" y="620688"/>
            <a:ext cx="3707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>
                <a:solidFill>
                  <a:srgbClr val="FF0000"/>
                </a:solidFill>
              </a:rPr>
              <a:t>* Konsonanttien geminaatio </a:t>
            </a:r>
          </a:p>
          <a:p>
            <a:endParaRPr lang="fi-FI" sz="3200" dirty="0">
              <a:solidFill>
                <a:srgbClr val="FF0000"/>
              </a:solidFill>
            </a:endParaRPr>
          </a:p>
          <a:p>
            <a:r>
              <a:rPr lang="fi-FI" sz="3200" dirty="0" smtClean="0"/>
              <a:t>eli kahdentuminen, esim. </a:t>
            </a:r>
            <a:r>
              <a:rPr lang="fi-FI" sz="3200" i="1" dirty="0" err="1" smtClean="0"/>
              <a:t>tulloo</a:t>
            </a:r>
            <a:r>
              <a:rPr lang="fi-FI" sz="3200" i="1" dirty="0" smtClean="0"/>
              <a:t>, </a:t>
            </a:r>
            <a:r>
              <a:rPr lang="fi-FI" sz="3200" i="1" dirty="0" err="1" smtClean="0"/>
              <a:t>männöö</a:t>
            </a:r>
            <a:r>
              <a:rPr lang="fi-FI" sz="3200" i="1" dirty="0" smtClean="0"/>
              <a:t> </a:t>
            </a:r>
          </a:p>
          <a:p>
            <a:r>
              <a:rPr lang="fi-FI" sz="3200" dirty="0" smtClean="0"/>
              <a:t>(tulee, menee)</a:t>
            </a:r>
            <a:endParaRPr lang="fi-FI" sz="32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3682524"/>
            <a:ext cx="1585714" cy="2393531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6168387" y="6076055"/>
            <a:ext cx="298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m</a:t>
            </a:r>
            <a:r>
              <a:rPr lang="fi-FI" dirty="0" smtClean="0"/>
              <a:t>urretutkija Lauri Kettunen</a:t>
            </a:r>
          </a:p>
          <a:p>
            <a:pPr algn="ctr"/>
            <a:r>
              <a:rPr lang="fi-FI" dirty="0" smtClean="0"/>
              <a:t>1885 - 1936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20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i-FI" dirty="0" smtClean="0"/>
              <a:t>* Persoonapronomini </a:t>
            </a:r>
            <a:r>
              <a:rPr lang="fi-FI" i="1" dirty="0" err="1" smtClean="0"/>
              <a:t>mie</a:t>
            </a:r>
            <a:endParaRPr lang="fi-FI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43000"/>
            <a:ext cx="475252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40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fi-FI" b="1" dirty="0" err="1">
                <a:solidFill>
                  <a:srgbClr val="92D050"/>
                </a:solidFill>
              </a:rPr>
              <a:t>Kuusaan</a:t>
            </a:r>
            <a:r>
              <a:rPr lang="fi-FI" b="1" dirty="0">
                <a:solidFill>
                  <a:srgbClr val="92D050"/>
                </a:solidFill>
              </a:rPr>
              <a:t> murteen piirteitä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(</a:t>
            </a:r>
            <a:r>
              <a:rPr lang="fi-FI" sz="3600" dirty="0" smtClean="0"/>
              <a:t>kaakkoishämäläisten murteiden Iitin ryhmä</a:t>
            </a:r>
            <a:r>
              <a:rPr lang="fi-FI" dirty="0" smtClean="0"/>
              <a:t>) 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584" y="2036986"/>
            <a:ext cx="8316416" cy="4813995"/>
          </a:xfrm>
        </p:spPr>
        <p:txBody>
          <a:bodyPr>
            <a:normAutofit lnSpcReduction="10000"/>
          </a:bodyPr>
          <a:lstStyle/>
          <a:p>
            <a:pPr lvl="0"/>
            <a:r>
              <a:rPr lang="fi-FI" sz="2800" b="1" dirty="0" err="1" smtClean="0">
                <a:solidFill>
                  <a:schemeClr val="tx1"/>
                </a:solidFill>
              </a:rPr>
              <a:t>persoonapron</a:t>
            </a:r>
            <a:r>
              <a:rPr lang="fi-FI" sz="2800" dirty="0">
                <a:solidFill>
                  <a:schemeClr val="tx1"/>
                </a:solidFill>
              </a:rPr>
              <a:t>. </a:t>
            </a:r>
            <a:r>
              <a:rPr lang="fi-FI" sz="2800" i="1" dirty="0" err="1">
                <a:solidFill>
                  <a:schemeClr val="tx1"/>
                </a:solidFill>
              </a:rPr>
              <a:t>mie</a:t>
            </a:r>
            <a:r>
              <a:rPr lang="fi-FI" sz="2800" i="1" dirty="0">
                <a:solidFill>
                  <a:schemeClr val="tx1"/>
                </a:solidFill>
              </a:rPr>
              <a:t> ~</a:t>
            </a:r>
            <a:r>
              <a:rPr lang="fi-FI" sz="2800" i="1" dirty="0" err="1">
                <a:solidFill>
                  <a:schemeClr val="tx1"/>
                </a:solidFill>
              </a:rPr>
              <a:t>miä</a:t>
            </a:r>
            <a:r>
              <a:rPr lang="fi-FI" sz="2800" dirty="0">
                <a:solidFill>
                  <a:schemeClr val="tx1"/>
                </a:solidFill>
              </a:rPr>
              <a:t>, </a:t>
            </a:r>
            <a:r>
              <a:rPr lang="fi-FI" sz="2800" i="1" dirty="0" err="1">
                <a:solidFill>
                  <a:schemeClr val="tx1"/>
                </a:solidFill>
              </a:rPr>
              <a:t>sie</a:t>
            </a:r>
            <a:r>
              <a:rPr lang="fi-FI" sz="2800" i="1" dirty="0">
                <a:solidFill>
                  <a:schemeClr val="tx1"/>
                </a:solidFill>
              </a:rPr>
              <a:t> ~</a:t>
            </a:r>
            <a:r>
              <a:rPr lang="fi-FI" sz="2800" i="1" dirty="0" err="1">
                <a:solidFill>
                  <a:schemeClr val="tx1"/>
                </a:solidFill>
              </a:rPr>
              <a:t>siä</a:t>
            </a:r>
            <a:r>
              <a:rPr lang="fi-FI" sz="2800" dirty="0">
                <a:solidFill>
                  <a:schemeClr val="tx1"/>
                </a:solidFill>
              </a:rPr>
              <a:t>, </a:t>
            </a:r>
            <a:r>
              <a:rPr lang="fi-FI" sz="2800" i="1" dirty="0">
                <a:solidFill>
                  <a:schemeClr val="tx1"/>
                </a:solidFill>
              </a:rPr>
              <a:t>se</a:t>
            </a:r>
            <a:r>
              <a:rPr lang="fi-FI" sz="2800" dirty="0">
                <a:solidFill>
                  <a:schemeClr val="tx1"/>
                </a:solidFill>
              </a:rPr>
              <a:t>, </a:t>
            </a:r>
            <a:r>
              <a:rPr lang="fi-FI" sz="2800" i="1" dirty="0" err="1">
                <a:solidFill>
                  <a:schemeClr val="tx1"/>
                </a:solidFill>
              </a:rPr>
              <a:t>myö</a:t>
            </a:r>
            <a:r>
              <a:rPr lang="fi-FI" sz="2800" i="1" dirty="0">
                <a:solidFill>
                  <a:schemeClr val="tx1"/>
                </a:solidFill>
              </a:rPr>
              <a:t> ~</a:t>
            </a:r>
            <a:r>
              <a:rPr lang="fi-FI" sz="2800" i="1" dirty="0" err="1">
                <a:solidFill>
                  <a:schemeClr val="tx1"/>
                </a:solidFill>
              </a:rPr>
              <a:t>myä</a:t>
            </a:r>
            <a:r>
              <a:rPr lang="fi-FI" sz="2800" dirty="0">
                <a:solidFill>
                  <a:schemeClr val="tx1"/>
                </a:solidFill>
              </a:rPr>
              <a:t>, </a:t>
            </a:r>
            <a:r>
              <a:rPr lang="fi-FI" sz="2800" i="1" dirty="0">
                <a:solidFill>
                  <a:schemeClr val="tx1"/>
                </a:solidFill>
              </a:rPr>
              <a:t>työ ~</a:t>
            </a:r>
            <a:r>
              <a:rPr lang="fi-FI" sz="2800" i="1" dirty="0" err="1">
                <a:solidFill>
                  <a:schemeClr val="tx1"/>
                </a:solidFill>
              </a:rPr>
              <a:t>tyä</a:t>
            </a:r>
            <a:r>
              <a:rPr lang="fi-FI" sz="2800" dirty="0">
                <a:solidFill>
                  <a:schemeClr val="tx1"/>
                </a:solidFill>
              </a:rPr>
              <a:t>, </a:t>
            </a:r>
            <a:r>
              <a:rPr lang="fi-FI" sz="2800" i="1" dirty="0" smtClean="0">
                <a:solidFill>
                  <a:schemeClr val="tx1"/>
                </a:solidFill>
              </a:rPr>
              <a:t>ne</a:t>
            </a:r>
          </a:p>
          <a:p>
            <a:pPr marL="0" lv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fi-FI" sz="2800" dirty="0" smtClean="0">
                <a:solidFill>
                  <a:schemeClr val="tx1"/>
                </a:solidFill>
              </a:rPr>
              <a:t>Omistusmuodot </a:t>
            </a:r>
            <a:r>
              <a:rPr lang="fi-FI" sz="2800" i="1" dirty="0">
                <a:solidFill>
                  <a:schemeClr val="tx1"/>
                </a:solidFill>
              </a:rPr>
              <a:t>min</a:t>
            </a:r>
            <a:r>
              <a:rPr lang="fi-FI" sz="2800" dirty="0">
                <a:solidFill>
                  <a:schemeClr val="tx1"/>
                </a:solidFill>
              </a:rPr>
              <a:t>,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 smtClean="0">
                <a:solidFill>
                  <a:schemeClr val="tx1"/>
                </a:solidFill>
              </a:rPr>
              <a:t>sin</a:t>
            </a:r>
          </a:p>
          <a:p>
            <a:pPr marL="0" lvl="0" indent="0">
              <a:buNone/>
            </a:pPr>
            <a:endParaRPr lang="fi-FI" sz="2800" dirty="0">
              <a:solidFill>
                <a:schemeClr val="tx1"/>
              </a:solidFill>
            </a:endParaRPr>
          </a:p>
          <a:p>
            <a:pPr lvl="0"/>
            <a:r>
              <a:rPr lang="fi-FI" sz="2800" b="1" i="1" dirty="0">
                <a:solidFill>
                  <a:schemeClr val="tx1"/>
                </a:solidFill>
              </a:rPr>
              <a:t>d</a:t>
            </a:r>
            <a:r>
              <a:rPr lang="fi-FI" sz="2800" b="1" dirty="0">
                <a:solidFill>
                  <a:schemeClr val="tx1"/>
                </a:solidFill>
              </a:rPr>
              <a:t> &gt; kato</a:t>
            </a:r>
            <a:r>
              <a:rPr lang="fi-FI" sz="2800" dirty="0">
                <a:solidFill>
                  <a:schemeClr val="tx1"/>
                </a:solidFill>
              </a:rPr>
              <a:t>: 	</a:t>
            </a:r>
            <a:r>
              <a:rPr lang="fi-FI" sz="2800" i="1" dirty="0" err="1" smtClean="0">
                <a:solidFill>
                  <a:schemeClr val="tx1"/>
                </a:solidFill>
              </a:rPr>
              <a:t>kahes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>
                <a:solidFill>
                  <a:schemeClr val="tx1"/>
                </a:solidFill>
              </a:rPr>
              <a:t>kohas</a:t>
            </a:r>
            <a:r>
              <a:rPr lang="fi-FI" sz="2800" dirty="0">
                <a:solidFill>
                  <a:schemeClr val="tx1"/>
                </a:solidFill>
              </a:rPr>
              <a:t> ’kahdessa kohdassa’, 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fi-FI" sz="2800" i="1" dirty="0">
                <a:solidFill>
                  <a:schemeClr val="tx1"/>
                </a:solidFill>
              </a:rPr>
              <a:t>	</a:t>
            </a:r>
            <a:r>
              <a:rPr lang="fi-FI" sz="2800" i="1" dirty="0" smtClean="0">
                <a:solidFill>
                  <a:schemeClr val="tx1"/>
                </a:solidFill>
              </a:rPr>
              <a:t>		</a:t>
            </a:r>
            <a:r>
              <a:rPr lang="fi-FI" sz="2800" i="1" dirty="0" err="1" smtClean="0">
                <a:solidFill>
                  <a:schemeClr val="tx1"/>
                </a:solidFill>
              </a:rPr>
              <a:t>yhellä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>
                <a:solidFill>
                  <a:schemeClr val="tx1"/>
                </a:solidFill>
              </a:rPr>
              <a:t>käellä</a:t>
            </a:r>
            <a:r>
              <a:rPr lang="fi-FI" sz="2800" dirty="0">
                <a:solidFill>
                  <a:schemeClr val="tx1"/>
                </a:solidFill>
              </a:rPr>
              <a:t> ’yhdellä kädellä</a:t>
            </a:r>
            <a:r>
              <a:rPr lang="fi-FI" sz="2800" dirty="0" smtClean="0">
                <a:solidFill>
                  <a:schemeClr val="tx1"/>
                </a:solidFill>
              </a:rPr>
              <a:t>’</a:t>
            </a:r>
          </a:p>
          <a:p>
            <a:pPr marL="0" lvl="0" indent="0"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  <a:r>
              <a:rPr lang="fi-FI" sz="2800" dirty="0" smtClean="0">
                <a:solidFill>
                  <a:schemeClr val="tx1"/>
                </a:solidFill>
              </a:rPr>
              <a:t>		(</a:t>
            </a:r>
            <a:r>
              <a:rPr lang="fi-FI" sz="2800" dirty="0">
                <a:solidFill>
                  <a:schemeClr val="tx1"/>
                </a:solidFill>
              </a:rPr>
              <a:t>aiemmin d &gt; l: </a:t>
            </a:r>
            <a:r>
              <a:rPr lang="fi-FI" sz="2800" i="1" dirty="0" err="1">
                <a:solidFill>
                  <a:schemeClr val="tx1"/>
                </a:solidFill>
              </a:rPr>
              <a:t>kahles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 err="1">
                <a:solidFill>
                  <a:schemeClr val="tx1"/>
                </a:solidFill>
              </a:rPr>
              <a:t>kohlas</a:t>
            </a:r>
            <a:r>
              <a:rPr lang="fi-FI" sz="2800" dirty="0">
                <a:solidFill>
                  <a:schemeClr val="tx1"/>
                </a:solidFill>
              </a:rPr>
              <a:t>, </a:t>
            </a:r>
            <a:r>
              <a:rPr lang="fi-FI" sz="2800" i="1" dirty="0" err="1">
                <a:solidFill>
                  <a:schemeClr val="tx1"/>
                </a:solidFill>
              </a:rPr>
              <a:t>yhlel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 err="1">
                <a:solidFill>
                  <a:schemeClr val="tx1"/>
                </a:solidFill>
              </a:rPr>
              <a:t>kälel</a:t>
            </a:r>
            <a:r>
              <a:rPr lang="fi-FI" sz="2800" dirty="0" smtClean="0">
                <a:solidFill>
                  <a:schemeClr val="tx1"/>
                </a:solidFill>
              </a:rPr>
              <a:t>)</a:t>
            </a:r>
          </a:p>
          <a:p>
            <a:pPr marL="0" lvl="0" indent="0">
              <a:buNone/>
            </a:pPr>
            <a:endParaRPr lang="fi-FI" sz="2800" dirty="0">
              <a:solidFill>
                <a:schemeClr val="tx1"/>
              </a:solidFill>
            </a:endParaRPr>
          </a:p>
          <a:p>
            <a:pPr lvl="0"/>
            <a:r>
              <a:rPr lang="fi-FI" sz="2800" b="1" dirty="0">
                <a:solidFill>
                  <a:schemeClr val="tx1"/>
                </a:solidFill>
              </a:rPr>
              <a:t>ei geminaatiota</a:t>
            </a:r>
            <a:r>
              <a:rPr lang="fi-FI" sz="2800" dirty="0">
                <a:solidFill>
                  <a:schemeClr val="tx1"/>
                </a:solidFill>
              </a:rPr>
              <a:t>: </a:t>
            </a:r>
            <a:r>
              <a:rPr lang="fi-FI" sz="2800" i="1" dirty="0">
                <a:solidFill>
                  <a:schemeClr val="tx1"/>
                </a:solidFill>
              </a:rPr>
              <a:t>se tulee, sataa</a:t>
            </a:r>
            <a:r>
              <a:rPr lang="fi-FI" sz="2800" dirty="0">
                <a:solidFill>
                  <a:schemeClr val="tx1"/>
                </a:solidFill>
              </a:rPr>
              <a:t> (vrt. esim. kaakkoismurteiden </a:t>
            </a:r>
            <a:r>
              <a:rPr lang="fi-FI" sz="2800" i="1" dirty="0" err="1">
                <a:solidFill>
                  <a:schemeClr val="tx1"/>
                </a:solidFill>
              </a:rPr>
              <a:t>hää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 err="1">
                <a:solidFill>
                  <a:schemeClr val="tx1"/>
                </a:solidFill>
              </a:rPr>
              <a:t>tulloo</a:t>
            </a:r>
            <a:r>
              <a:rPr lang="fi-FI" sz="2800" i="1" dirty="0">
                <a:solidFill>
                  <a:schemeClr val="tx1"/>
                </a:solidFill>
              </a:rPr>
              <a:t>, </a:t>
            </a:r>
            <a:r>
              <a:rPr lang="fi-FI" sz="2800" i="1" dirty="0" err="1">
                <a:solidFill>
                  <a:schemeClr val="tx1"/>
                </a:solidFill>
              </a:rPr>
              <a:t>sattaa</a:t>
            </a:r>
            <a:r>
              <a:rPr lang="fi-FI" sz="2800" dirty="0" smtClean="0">
                <a:solidFill>
                  <a:schemeClr val="tx1"/>
                </a:solidFill>
              </a:rPr>
              <a:t>)</a:t>
            </a:r>
            <a:endParaRPr lang="fi-FI" sz="28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844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40000" y="764704"/>
            <a:ext cx="7675350" cy="5412259"/>
          </a:xfrm>
        </p:spPr>
        <p:txBody>
          <a:bodyPr>
            <a:normAutofit/>
          </a:bodyPr>
          <a:lstStyle/>
          <a:p>
            <a:pPr lvl="0"/>
            <a:r>
              <a:rPr lang="fi-FI" sz="2800" b="1" dirty="0" smtClean="0"/>
              <a:t>Loppuheitto</a:t>
            </a:r>
            <a:r>
              <a:rPr lang="fi-FI" sz="2800" dirty="0" smtClean="0"/>
              <a:t> yleistä: </a:t>
            </a:r>
            <a:r>
              <a:rPr lang="fi-FI" sz="2800" i="1" dirty="0" err="1" smtClean="0"/>
              <a:t>täs</a:t>
            </a:r>
            <a:r>
              <a:rPr lang="fi-FI" sz="2800" i="1" dirty="0" smtClean="0"/>
              <a:t> </a:t>
            </a:r>
            <a:r>
              <a:rPr lang="fi-FI" sz="2800" i="1" dirty="0" err="1" smtClean="0"/>
              <a:t>kyläs</a:t>
            </a:r>
            <a:r>
              <a:rPr lang="fi-FI" sz="2800" i="1" dirty="0" smtClean="0"/>
              <a:t>, </a:t>
            </a:r>
            <a:r>
              <a:rPr lang="fi-FI" sz="2800" i="1" dirty="0" err="1" smtClean="0"/>
              <a:t>yhel</a:t>
            </a:r>
            <a:r>
              <a:rPr lang="fi-FI" sz="2800" i="1" dirty="0" smtClean="0"/>
              <a:t> </a:t>
            </a:r>
            <a:r>
              <a:rPr lang="fi-FI" sz="2800" i="1" dirty="0" err="1" smtClean="0"/>
              <a:t>äijäl</a:t>
            </a:r>
            <a:r>
              <a:rPr lang="fi-FI" sz="2800" i="1" dirty="0" smtClean="0"/>
              <a:t> </a:t>
            </a:r>
            <a:r>
              <a:rPr lang="fi-FI" sz="2800" i="1" dirty="0" err="1" smtClean="0"/>
              <a:t>ol</a:t>
            </a:r>
            <a:r>
              <a:rPr lang="fi-FI" sz="2800" i="1" dirty="0" smtClean="0"/>
              <a:t> kaks </a:t>
            </a:r>
            <a:r>
              <a:rPr lang="fi-FI" sz="2800" i="1" dirty="0" err="1" smtClean="0"/>
              <a:t>tytärt</a:t>
            </a:r>
            <a:endParaRPr lang="fi-FI" sz="2800" i="1" dirty="0" smtClean="0"/>
          </a:p>
          <a:p>
            <a:pPr marL="0" lvl="0" indent="0">
              <a:buNone/>
            </a:pPr>
            <a:endParaRPr lang="fi-FI" sz="2800" dirty="0" smtClean="0"/>
          </a:p>
          <a:p>
            <a:pPr lvl="0"/>
            <a:r>
              <a:rPr lang="fi-FI" sz="2800" b="1" dirty="0" smtClean="0"/>
              <a:t>-</a:t>
            </a:r>
            <a:r>
              <a:rPr lang="fi-FI" sz="2800" b="1" dirty="0" err="1" smtClean="0"/>
              <a:t>nen</a:t>
            </a:r>
            <a:r>
              <a:rPr lang="fi-FI" sz="2800" b="1" dirty="0" smtClean="0"/>
              <a:t>-loppuiset sanat</a:t>
            </a:r>
            <a:r>
              <a:rPr lang="fi-FI" sz="2800" dirty="0" smtClean="0"/>
              <a:t>: </a:t>
            </a:r>
            <a:r>
              <a:rPr lang="fi-FI" sz="2800" i="1" dirty="0" smtClean="0"/>
              <a:t>hevo</a:t>
            </a:r>
            <a:r>
              <a:rPr lang="fi-FI" sz="2800" i="1" dirty="0" smtClean="0">
                <a:solidFill>
                  <a:srgbClr val="FF0000"/>
                </a:solidFill>
              </a:rPr>
              <a:t>in</a:t>
            </a:r>
            <a:r>
              <a:rPr lang="fi-FI" sz="2800" i="1" dirty="0" smtClean="0"/>
              <a:t>, sini</a:t>
            </a:r>
            <a:r>
              <a:rPr lang="fi-FI" sz="2800" i="1" dirty="0" smtClean="0">
                <a:solidFill>
                  <a:srgbClr val="FF0000"/>
                </a:solidFill>
              </a:rPr>
              <a:t>in</a:t>
            </a:r>
            <a:r>
              <a:rPr lang="fi-FI" sz="2800" i="1" dirty="0" smtClean="0"/>
              <a:t>, Virta</a:t>
            </a:r>
            <a:r>
              <a:rPr lang="fi-FI" sz="2800" i="1" dirty="0" smtClean="0">
                <a:solidFill>
                  <a:srgbClr val="FF0000"/>
                </a:solidFill>
              </a:rPr>
              <a:t>in</a:t>
            </a:r>
            <a:r>
              <a:rPr lang="fi-FI" sz="2800" i="1" dirty="0" smtClean="0"/>
              <a:t>, Lahti</a:t>
            </a:r>
            <a:r>
              <a:rPr lang="fi-FI" sz="2800" i="1" dirty="0" smtClean="0">
                <a:solidFill>
                  <a:srgbClr val="FF0000"/>
                </a:solidFill>
              </a:rPr>
              <a:t>in</a:t>
            </a:r>
            <a:r>
              <a:rPr lang="fi-FI" sz="2800" i="1" dirty="0" smtClean="0"/>
              <a:t>, </a:t>
            </a:r>
            <a:r>
              <a:rPr lang="fi-FI" sz="2800" i="1" dirty="0" err="1" smtClean="0"/>
              <a:t>sella</a:t>
            </a:r>
            <a:r>
              <a:rPr lang="fi-FI" sz="2800" i="1" dirty="0" err="1" smtClean="0">
                <a:solidFill>
                  <a:srgbClr val="FF0000"/>
                </a:solidFill>
              </a:rPr>
              <a:t>in</a:t>
            </a:r>
            <a:endParaRPr lang="fi-FI" sz="2800" i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fi-FI" sz="2800" dirty="0" smtClean="0"/>
          </a:p>
          <a:p>
            <a:pPr lvl="0"/>
            <a:r>
              <a:rPr lang="fi-FI" sz="2800" b="1" dirty="0" smtClean="0"/>
              <a:t>Diftongien avartuminen</a:t>
            </a:r>
            <a:r>
              <a:rPr lang="fi-FI" sz="2800" dirty="0" smtClean="0"/>
              <a:t>: </a:t>
            </a:r>
            <a:r>
              <a:rPr lang="fi-FI" sz="2800" dirty="0" err="1" smtClean="0"/>
              <a:t>t</a:t>
            </a:r>
            <a:r>
              <a:rPr lang="fi-FI" sz="2800" dirty="0" err="1" smtClean="0">
                <a:solidFill>
                  <a:srgbClr val="FF0000"/>
                </a:solidFill>
              </a:rPr>
              <a:t>ua</a:t>
            </a:r>
            <a:r>
              <a:rPr lang="fi-FI" sz="2800" dirty="0" smtClean="0"/>
              <a:t> </a:t>
            </a:r>
            <a:r>
              <a:rPr lang="fi-FI" sz="2800" dirty="0" err="1" smtClean="0"/>
              <a:t>v</a:t>
            </a:r>
            <a:r>
              <a:rPr lang="fi-FI" sz="2800" dirty="0" err="1" smtClean="0">
                <a:solidFill>
                  <a:srgbClr val="FF0000"/>
                </a:solidFill>
              </a:rPr>
              <a:t>ia</a:t>
            </a:r>
            <a:r>
              <a:rPr lang="fi-FI" sz="2800" dirty="0" err="1" smtClean="0"/>
              <a:t>ras</a:t>
            </a:r>
            <a:r>
              <a:rPr lang="fi-FI" sz="2800" dirty="0" smtClean="0"/>
              <a:t> </a:t>
            </a:r>
            <a:r>
              <a:rPr lang="fi-FI" sz="2800" dirty="0" err="1" smtClean="0"/>
              <a:t>t</a:t>
            </a:r>
            <a:r>
              <a:rPr lang="fi-FI" sz="2800" dirty="0" err="1" smtClean="0">
                <a:solidFill>
                  <a:srgbClr val="FF0000"/>
                </a:solidFill>
              </a:rPr>
              <a:t>yä</a:t>
            </a:r>
            <a:r>
              <a:rPr lang="fi-FI" sz="2800" dirty="0" err="1" smtClean="0"/>
              <a:t>m</a:t>
            </a:r>
            <a:r>
              <a:rPr lang="fi-FI" sz="2800" dirty="0" err="1" smtClean="0">
                <a:solidFill>
                  <a:srgbClr val="FF0000"/>
                </a:solidFill>
              </a:rPr>
              <a:t>iä</a:t>
            </a:r>
            <a:r>
              <a:rPr lang="fi-FI" sz="2800" dirty="0" err="1" smtClean="0"/>
              <a:t>s</a:t>
            </a:r>
            <a:r>
              <a:rPr lang="fi-FI" sz="2800" dirty="0" smtClean="0"/>
              <a:t> </a:t>
            </a:r>
          </a:p>
          <a:p>
            <a:pPr marL="0" lvl="0" indent="0">
              <a:buNone/>
            </a:pPr>
            <a:endParaRPr lang="fi-FI" sz="2800" dirty="0" smtClean="0"/>
          </a:p>
          <a:p>
            <a:pPr lvl="0"/>
            <a:r>
              <a:rPr lang="fi-FI" sz="2800" b="1" dirty="0" smtClean="0"/>
              <a:t>Komitatiivi </a:t>
            </a:r>
            <a:r>
              <a:rPr lang="fi-FI" sz="2800" b="1" i="1" dirty="0" err="1" smtClean="0"/>
              <a:t>kaa</a:t>
            </a:r>
            <a:r>
              <a:rPr lang="fi-FI" sz="2800" i="1" dirty="0" smtClean="0"/>
              <a:t>: auton </a:t>
            </a:r>
            <a:r>
              <a:rPr lang="fi-FI" sz="2800" i="1" dirty="0" err="1" smtClean="0">
                <a:solidFill>
                  <a:srgbClr val="FF0000"/>
                </a:solidFill>
              </a:rPr>
              <a:t>kaa</a:t>
            </a:r>
            <a:r>
              <a:rPr lang="fi-FI" sz="2800" i="1" dirty="0" smtClean="0"/>
              <a:t>, </a:t>
            </a:r>
            <a:r>
              <a:rPr lang="fi-FI" sz="2800" i="1" dirty="0" err="1" smtClean="0"/>
              <a:t>äitin</a:t>
            </a:r>
            <a:r>
              <a:rPr lang="fi-FI" sz="2800" i="1" dirty="0" smtClean="0"/>
              <a:t> </a:t>
            </a:r>
            <a:r>
              <a:rPr lang="fi-FI" sz="2800" i="1" dirty="0" err="1" smtClean="0">
                <a:solidFill>
                  <a:srgbClr val="FF0000"/>
                </a:solidFill>
              </a:rPr>
              <a:t>kaa</a:t>
            </a:r>
            <a:endParaRPr lang="fi-FI" sz="2800" i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fi-FI" sz="2800" dirty="0" smtClean="0"/>
          </a:p>
          <a:p>
            <a:pPr lvl="0"/>
            <a:r>
              <a:rPr lang="fi-FI" sz="2800" b="1" dirty="0" smtClean="0"/>
              <a:t>Sanoja:</a:t>
            </a:r>
            <a:r>
              <a:rPr lang="fi-FI" sz="2800" i="1" dirty="0" smtClean="0"/>
              <a:t> murha ’iso’, äiskä, iskä, häiskä, </a:t>
            </a:r>
            <a:r>
              <a:rPr lang="fi-FI" sz="2800" i="1" dirty="0" err="1" smtClean="0"/>
              <a:t>rylliä</a:t>
            </a:r>
            <a:endParaRPr lang="fi-FI" sz="2800" dirty="0" smtClean="0"/>
          </a:p>
        </p:txBody>
      </p:sp>
    </p:spTree>
    <p:extLst>
      <p:ext uri="{BB962C8B-B14F-4D97-AF65-F5344CB8AC3E}">
        <p14:creationId xmlns:p14="http://schemas.microsoft.com/office/powerpoint/2010/main" val="131578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Murre</a:t>
            </a:r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5316176" cy="4351338"/>
          </a:xfrm>
        </p:spPr>
        <p:txBody>
          <a:bodyPr/>
          <a:lstStyle/>
          <a:p>
            <a:r>
              <a:rPr lang="fi-FI" sz="2800" dirty="0"/>
              <a:t>ensimmäinen </a:t>
            </a:r>
            <a:r>
              <a:rPr lang="fi-FI" sz="2800" dirty="0" smtClean="0"/>
              <a:t>kieli</a:t>
            </a:r>
          </a:p>
          <a:p>
            <a:pPr marL="0" indent="0">
              <a:buNone/>
            </a:pPr>
            <a:endParaRPr lang="fi-FI" sz="2800" dirty="0"/>
          </a:p>
          <a:p>
            <a:r>
              <a:rPr lang="fi-FI" sz="2800" dirty="0"/>
              <a:t>kielen erilaistuminen:</a:t>
            </a:r>
          </a:p>
          <a:p>
            <a:pPr lvl="1"/>
            <a:r>
              <a:rPr lang="fi-FI" sz="2400" dirty="0"/>
              <a:t>etäisyys ja vuorovaikutus</a:t>
            </a:r>
          </a:p>
          <a:p>
            <a:pPr lvl="1"/>
            <a:r>
              <a:rPr lang="fi-FI" sz="2400" dirty="0" smtClean="0"/>
              <a:t>Asutushistoria</a:t>
            </a:r>
          </a:p>
          <a:p>
            <a:pPr marL="342900" lvl="1" indent="0">
              <a:buNone/>
            </a:pPr>
            <a:endParaRPr lang="fi-FI" sz="2400" dirty="0"/>
          </a:p>
          <a:p>
            <a:r>
              <a:rPr lang="fi-FI" sz="2800" dirty="0"/>
              <a:t>länsi- ja itämurteet </a:t>
            </a:r>
            <a:r>
              <a:rPr lang="fi-FI" sz="2800" dirty="0">
                <a:sym typeface="Wingdings" panose="05000000000000000000" pitchFamily="2" charset="2"/>
              </a:rPr>
              <a:t> sen verran yhteyksiä, etteivät eri kieliä</a:t>
            </a:r>
          </a:p>
          <a:p>
            <a:r>
              <a:rPr lang="fi-FI" sz="2800" dirty="0">
                <a:sym typeface="Wingdings" panose="05000000000000000000" pitchFamily="2" charset="2"/>
              </a:rPr>
              <a:t>ei tarkkoja alueita  välimurteet</a:t>
            </a:r>
            <a:endParaRPr lang="fi-FI" sz="2800" dirty="0"/>
          </a:p>
          <a:p>
            <a:endParaRPr lang="fi-FI" dirty="0"/>
          </a:p>
        </p:txBody>
      </p:sp>
      <p:pic>
        <p:nvPicPr>
          <p:cNvPr id="10" name="Sisällön paikkamerkki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28184" y="1988840"/>
            <a:ext cx="2463076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265" y="148267"/>
            <a:ext cx="2962913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8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r>
              <a:rPr lang="fi-FI" dirty="0" smtClean="0">
                <a:hlinkClick r:id="rId3"/>
              </a:rPr>
              <a:t>Aku Ankan murteet 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>
                <a:hlinkClick r:id="rId4"/>
              </a:rPr>
              <a:t>Turun murretta </a:t>
            </a:r>
            <a:r>
              <a:rPr lang="fi-FI" dirty="0" smtClean="0"/>
              <a:t>(Hermanni)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464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* Sanastoeroja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sz="half" idx="1"/>
          </p:nvPr>
        </p:nvSpPr>
        <p:spPr>
          <a:xfrm>
            <a:off x="971600" y="1607590"/>
            <a:ext cx="4038600" cy="52504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2800" dirty="0"/>
              <a:t>Länsimurteet</a:t>
            </a:r>
          </a:p>
          <a:p>
            <a:pPr marL="285750" indent="-285750"/>
            <a:r>
              <a:rPr lang="fi-FI" sz="2800" dirty="0" smtClean="0"/>
              <a:t>vihta</a:t>
            </a:r>
          </a:p>
          <a:p>
            <a:pPr marL="285750" indent="-285750"/>
            <a:r>
              <a:rPr lang="fi-FI" sz="2800" dirty="0" smtClean="0"/>
              <a:t>takki</a:t>
            </a:r>
          </a:p>
          <a:p>
            <a:pPr marL="285750" indent="-285750"/>
            <a:r>
              <a:rPr lang="fi-FI" sz="2800" dirty="0" smtClean="0"/>
              <a:t>kori</a:t>
            </a:r>
          </a:p>
          <a:p>
            <a:pPr marL="285750" indent="-285750"/>
            <a:r>
              <a:rPr lang="fi-FI" sz="2800" dirty="0" smtClean="0"/>
              <a:t>ehtoo</a:t>
            </a:r>
          </a:p>
          <a:p>
            <a:pPr marL="285750" indent="-285750"/>
            <a:r>
              <a:rPr lang="fi-FI" sz="2800" dirty="0" smtClean="0"/>
              <a:t>tykönä</a:t>
            </a:r>
          </a:p>
          <a:p>
            <a:pPr marL="285750" indent="-285750"/>
            <a:r>
              <a:rPr lang="fi-FI" sz="2800" dirty="0" smtClean="0"/>
              <a:t>paatti</a:t>
            </a:r>
          </a:p>
          <a:p>
            <a:pPr marL="285750" indent="-285750"/>
            <a:r>
              <a:rPr lang="fi-FI" sz="2800" dirty="0" smtClean="0"/>
              <a:t>suvi</a:t>
            </a:r>
          </a:p>
          <a:p>
            <a:pPr marL="285750" indent="-285750"/>
            <a:r>
              <a:rPr lang="fi-FI" sz="2800" dirty="0" smtClean="0"/>
              <a:t>en viitsi ’en jaksa’</a:t>
            </a:r>
          </a:p>
          <a:p>
            <a:pPr marL="285750" indent="-285750"/>
            <a:r>
              <a:rPr lang="fi-FI" sz="2800" dirty="0" smtClean="0"/>
              <a:t>nisu</a:t>
            </a:r>
          </a:p>
          <a:p>
            <a:pPr marL="285750" indent="-285750"/>
            <a:r>
              <a:rPr lang="fi-FI" sz="2800" dirty="0" smtClean="0"/>
              <a:t>viruttaa</a:t>
            </a:r>
          </a:p>
          <a:p>
            <a:pPr marL="285750" indent="-285750"/>
            <a:r>
              <a:rPr lang="fi-FI" sz="2800" dirty="0" smtClean="0"/>
              <a:t>vadelma</a:t>
            </a:r>
          </a:p>
          <a:p>
            <a:pPr marL="285750" indent="-285750"/>
            <a:r>
              <a:rPr lang="fi-FI" sz="2800" dirty="0" smtClean="0"/>
              <a:t>puhua</a:t>
            </a:r>
          </a:p>
          <a:p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>
          <a:xfrm>
            <a:off x="4773803" y="1592309"/>
            <a:ext cx="3775470" cy="52656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3000" dirty="0" smtClean="0"/>
              <a:t>Itämurteet</a:t>
            </a:r>
          </a:p>
          <a:p>
            <a:r>
              <a:rPr lang="fi-FI" sz="3000" dirty="0" smtClean="0"/>
              <a:t>vasta</a:t>
            </a:r>
          </a:p>
          <a:p>
            <a:r>
              <a:rPr lang="fi-FI" sz="3000" dirty="0" smtClean="0"/>
              <a:t>nuttu</a:t>
            </a:r>
          </a:p>
          <a:p>
            <a:r>
              <a:rPr lang="fi-FI" sz="3000" dirty="0" smtClean="0"/>
              <a:t>vasu</a:t>
            </a:r>
          </a:p>
          <a:p>
            <a:r>
              <a:rPr lang="fi-FI" sz="3000" dirty="0" smtClean="0"/>
              <a:t>ilta</a:t>
            </a:r>
          </a:p>
          <a:p>
            <a:r>
              <a:rPr lang="fi-FI" sz="3000" dirty="0" smtClean="0"/>
              <a:t>luona</a:t>
            </a:r>
          </a:p>
          <a:p>
            <a:r>
              <a:rPr lang="fi-FI" sz="3000" dirty="0" smtClean="0"/>
              <a:t>vene</a:t>
            </a:r>
          </a:p>
          <a:p>
            <a:r>
              <a:rPr lang="fi-FI" sz="3000" dirty="0" smtClean="0"/>
              <a:t>kesä</a:t>
            </a:r>
          </a:p>
          <a:p>
            <a:r>
              <a:rPr lang="fi-FI" sz="3000" dirty="0" smtClean="0"/>
              <a:t>en kehtaa ’en jaksa’</a:t>
            </a:r>
          </a:p>
          <a:p>
            <a:r>
              <a:rPr lang="fi-FI" sz="3000" dirty="0" smtClean="0"/>
              <a:t>vehnä</a:t>
            </a:r>
          </a:p>
          <a:p>
            <a:r>
              <a:rPr lang="fi-FI" sz="3000" dirty="0" smtClean="0"/>
              <a:t>huuhtoa</a:t>
            </a:r>
          </a:p>
          <a:p>
            <a:r>
              <a:rPr lang="fi-FI" sz="3000" dirty="0" smtClean="0"/>
              <a:t>vattu</a:t>
            </a:r>
          </a:p>
          <a:p>
            <a:r>
              <a:rPr lang="fi-FI" sz="3000" dirty="0" smtClean="0"/>
              <a:t>haastaa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309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EROT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395536" y="1124744"/>
            <a:ext cx="4896544" cy="1728192"/>
          </a:xfrm>
        </p:spPr>
        <p:txBody>
          <a:bodyPr>
            <a:normAutofit/>
          </a:bodyPr>
          <a:lstStyle/>
          <a:p>
            <a:pPr marL="285750" indent="-285750"/>
            <a:r>
              <a:rPr lang="fi-FI" sz="4400" dirty="0" smtClean="0"/>
              <a:t>Ääntämys</a:t>
            </a:r>
            <a:endParaRPr lang="fi-FI" sz="8000" dirty="0" smtClean="0"/>
          </a:p>
          <a:p>
            <a:pPr marL="285750" indent="-285750"/>
            <a:endParaRPr lang="fi-FI" sz="6400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2061755"/>
            <a:ext cx="2365453" cy="4352921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2195736" y="645770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(Savolaismurretta)</a:t>
            </a:r>
            <a:endParaRPr lang="fi-FI" dirty="0"/>
          </a:p>
        </p:txBody>
      </p:sp>
      <p:pic>
        <p:nvPicPr>
          <p:cNvPr id="4" name="SoR-0I_zQKI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08306" y="2061755"/>
            <a:ext cx="6235902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1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3491880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 smtClean="0">
                <a:hlinkClick r:id="rId4"/>
              </a:rPr>
              <a:t>Peräpohjolan </a:t>
            </a:r>
          </a:p>
          <a:p>
            <a:r>
              <a:rPr lang="fi-FI" dirty="0" smtClean="0">
                <a:hlinkClick r:id="rId4"/>
              </a:rPr>
              <a:t>murretta</a:t>
            </a:r>
          </a:p>
        </p:txBody>
      </p:sp>
      <p:pic>
        <p:nvPicPr>
          <p:cNvPr id="4" name="19bGnUSsq1Q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51520" y="476672"/>
            <a:ext cx="870496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40000" y="476672"/>
            <a:ext cx="5532200" cy="6552728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50000"/>
              </a:lnSpc>
            </a:pPr>
            <a:r>
              <a:rPr lang="fi-FI" sz="3600" dirty="0"/>
              <a:t>Taivutus, esim. </a:t>
            </a:r>
            <a:r>
              <a:rPr lang="fi-FI" sz="3600" i="1" dirty="0"/>
              <a:t>loi</a:t>
            </a:r>
            <a:r>
              <a:rPr lang="fi-FI" sz="3600" dirty="0"/>
              <a:t>-monikko (</a:t>
            </a:r>
            <a:r>
              <a:rPr lang="fi-FI" sz="3600" i="1" dirty="0" err="1"/>
              <a:t>talo</a:t>
            </a:r>
            <a:r>
              <a:rPr lang="fi-FI" sz="3600" i="1" dirty="0" err="1">
                <a:solidFill>
                  <a:srgbClr val="FF0000"/>
                </a:solidFill>
              </a:rPr>
              <a:t>loi</a:t>
            </a:r>
            <a:r>
              <a:rPr lang="fi-FI" sz="3600" i="1" dirty="0" err="1"/>
              <a:t>ta</a:t>
            </a:r>
            <a:r>
              <a:rPr lang="fi-FI" sz="3600" dirty="0" smtClean="0"/>
              <a:t>)</a:t>
            </a:r>
          </a:p>
          <a:p>
            <a:pPr marL="285750" indent="-285750">
              <a:lnSpc>
                <a:spcPct val="120000"/>
              </a:lnSpc>
            </a:pPr>
            <a:r>
              <a:rPr lang="fi-FI" sz="3600" u="sng" dirty="0" smtClean="0">
                <a:hlinkClick r:id="rId3" action="ppaction://hlinksldjump"/>
              </a:rPr>
              <a:t>Sanojen merkitys</a:t>
            </a:r>
            <a:endParaRPr lang="fi-FI" sz="3600" u="sng" dirty="0" smtClean="0"/>
          </a:p>
          <a:p>
            <a:pPr>
              <a:lnSpc>
                <a:spcPct val="150000"/>
              </a:lnSpc>
            </a:pPr>
            <a:r>
              <a:rPr lang="fi-FI" sz="4100" dirty="0"/>
              <a:t>Omat sanonnat</a:t>
            </a:r>
          </a:p>
          <a:p>
            <a:pPr>
              <a:lnSpc>
                <a:spcPct val="150000"/>
              </a:lnSpc>
            </a:pPr>
            <a:r>
              <a:rPr lang="fi-FI" sz="4100" dirty="0" smtClean="0"/>
              <a:t>Oma </a:t>
            </a:r>
            <a:r>
              <a:rPr lang="fi-FI" sz="4100" dirty="0"/>
              <a:t>huumori</a:t>
            </a:r>
          </a:p>
          <a:p>
            <a:pPr>
              <a:lnSpc>
                <a:spcPct val="150000"/>
              </a:lnSpc>
            </a:pPr>
            <a:r>
              <a:rPr lang="fi-FI" sz="4100" dirty="0" smtClean="0"/>
              <a:t>Alueen </a:t>
            </a:r>
            <a:endParaRPr lang="fi-FI" sz="4100" dirty="0"/>
          </a:p>
          <a:p>
            <a:pPr lvl="1">
              <a:lnSpc>
                <a:spcPct val="120000"/>
              </a:lnSpc>
            </a:pPr>
            <a:r>
              <a:rPr lang="fi-FI" sz="3600" dirty="0"/>
              <a:t>kulttuuri</a:t>
            </a:r>
          </a:p>
          <a:p>
            <a:pPr lvl="1">
              <a:lnSpc>
                <a:spcPct val="120000"/>
              </a:lnSpc>
            </a:pPr>
            <a:r>
              <a:rPr lang="fi-FI" sz="3600" dirty="0"/>
              <a:t>elämäntapa</a:t>
            </a:r>
          </a:p>
          <a:p>
            <a:pPr lvl="1">
              <a:lnSpc>
                <a:spcPct val="120000"/>
              </a:lnSpc>
            </a:pPr>
            <a:r>
              <a:rPr lang="fi-FI" sz="3600" dirty="0"/>
              <a:t>asioihin suhtautuminen</a:t>
            </a:r>
          </a:p>
          <a:p>
            <a:pPr marL="285750" indent="-285750"/>
            <a:endParaRPr lang="fi-FI" sz="3200" u="sng" dirty="0" smtClean="0"/>
          </a:p>
          <a:p>
            <a:pPr marL="0" indent="0">
              <a:buNone/>
            </a:pPr>
            <a:endParaRPr lang="fi-FI" sz="4000" u="sng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 rot="20910995">
            <a:off x="5917802" y="790471"/>
            <a:ext cx="3676158" cy="520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8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Päämurrealueiden eroja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solidFill>
                  <a:srgbClr val="FF0000"/>
                </a:solidFill>
              </a:rPr>
              <a:t>Länsimurteet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sz="3200" dirty="0" err="1" smtClean="0"/>
              <a:t>mä</a:t>
            </a:r>
            <a:r>
              <a:rPr lang="fi-FI" sz="3200" dirty="0"/>
              <a:t>, mää</a:t>
            </a:r>
          </a:p>
          <a:p>
            <a:r>
              <a:rPr lang="fi-FI" sz="3200" dirty="0" err="1" smtClean="0"/>
              <a:t>sä</a:t>
            </a:r>
            <a:r>
              <a:rPr lang="fi-FI" sz="3200" dirty="0"/>
              <a:t>, sää, </a:t>
            </a:r>
            <a:r>
              <a:rPr lang="fi-FI" sz="3200" dirty="0" err="1"/>
              <a:t>nää</a:t>
            </a:r>
            <a:endParaRPr lang="fi-FI" sz="3200" dirty="0"/>
          </a:p>
          <a:p>
            <a:r>
              <a:rPr lang="fi-FI" sz="3200" dirty="0" smtClean="0"/>
              <a:t>kävelee</a:t>
            </a:r>
            <a:r>
              <a:rPr lang="fi-FI" sz="3200" dirty="0"/>
              <a:t>, tulee</a:t>
            </a:r>
          </a:p>
          <a:p>
            <a:r>
              <a:rPr lang="fi-FI" sz="3200" dirty="0" smtClean="0"/>
              <a:t>maa</a:t>
            </a:r>
            <a:r>
              <a:rPr lang="fi-FI" sz="3200" dirty="0"/>
              <a:t>, pää</a:t>
            </a:r>
          </a:p>
          <a:p>
            <a:r>
              <a:rPr lang="fi-FI" sz="3200" dirty="0" smtClean="0"/>
              <a:t>mettä</a:t>
            </a:r>
            <a:endParaRPr lang="fi-FI" sz="3200" dirty="0"/>
          </a:p>
          <a:p>
            <a:r>
              <a:rPr lang="fi-FI" sz="3200" dirty="0" err="1" smtClean="0"/>
              <a:t>autos</a:t>
            </a:r>
            <a:r>
              <a:rPr lang="fi-FI" sz="3200" dirty="0"/>
              <a:t>, </a:t>
            </a:r>
            <a:r>
              <a:rPr lang="fi-FI" sz="3200" dirty="0" err="1"/>
              <a:t>autosa</a:t>
            </a:r>
            <a:endParaRPr lang="fi-FI" sz="3200" dirty="0"/>
          </a:p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i-FI" sz="2800" dirty="0" smtClean="0">
                <a:solidFill>
                  <a:srgbClr val="FF0000"/>
                </a:solidFill>
              </a:rPr>
              <a:t>Itämurteet</a:t>
            </a:r>
            <a:endParaRPr lang="fi-FI" sz="2800" dirty="0">
              <a:solidFill>
                <a:srgbClr val="FF0000"/>
              </a:solidFill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sz="3200" dirty="0" smtClean="0"/>
              <a:t>minä, </a:t>
            </a:r>
            <a:r>
              <a:rPr lang="fi-FI" sz="3200" dirty="0" err="1" smtClean="0"/>
              <a:t>mie</a:t>
            </a:r>
            <a:r>
              <a:rPr lang="fi-FI" sz="3200" dirty="0" smtClean="0"/>
              <a:t>, </a:t>
            </a:r>
            <a:r>
              <a:rPr lang="fi-FI" sz="3200" dirty="0" err="1" smtClean="0"/>
              <a:t>miä</a:t>
            </a:r>
            <a:endParaRPr lang="fi-FI" sz="3200" dirty="0" smtClean="0"/>
          </a:p>
          <a:p>
            <a:r>
              <a:rPr lang="fi-FI" sz="3200" dirty="0"/>
              <a:t>s</a:t>
            </a:r>
            <a:r>
              <a:rPr lang="fi-FI" sz="3200" dirty="0" smtClean="0"/>
              <a:t>inä, </a:t>
            </a:r>
            <a:r>
              <a:rPr lang="fi-FI" sz="3200" dirty="0" err="1" smtClean="0"/>
              <a:t>sie</a:t>
            </a:r>
            <a:r>
              <a:rPr lang="fi-FI" sz="3200" dirty="0" smtClean="0"/>
              <a:t>, </a:t>
            </a:r>
            <a:r>
              <a:rPr lang="fi-FI" sz="3200" dirty="0" err="1" smtClean="0"/>
              <a:t>siä</a:t>
            </a:r>
            <a:endParaRPr lang="fi-FI" sz="3200" dirty="0" smtClean="0"/>
          </a:p>
          <a:p>
            <a:r>
              <a:rPr lang="fi-FI" sz="3200" dirty="0" err="1" smtClean="0"/>
              <a:t>kävellöö</a:t>
            </a:r>
            <a:r>
              <a:rPr lang="fi-FI" sz="3200" dirty="0" smtClean="0"/>
              <a:t>, </a:t>
            </a:r>
            <a:r>
              <a:rPr lang="fi-FI" sz="3200" dirty="0" err="1" smtClean="0"/>
              <a:t>tulloo</a:t>
            </a:r>
            <a:endParaRPr lang="fi-FI" sz="3200" dirty="0" smtClean="0"/>
          </a:p>
          <a:p>
            <a:r>
              <a:rPr lang="fi-FI" sz="3200" dirty="0" err="1"/>
              <a:t>m</a:t>
            </a:r>
            <a:r>
              <a:rPr lang="fi-FI" sz="3200" dirty="0" err="1" smtClean="0"/>
              <a:t>ua</a:t>
            </a:r>
            <a:r>
              <a:rPr lang="fi-FI" sz="3200" dirty="0" smtClean="0"/>
              <a:t>, </a:t>
            </a:r>
            <a:r>
              <a:rPr lang="fi-FI" sz="3200" dirty="0" err="1" smtClean="0"/>
              <a:t>piä</a:t>
            </a:r>
            <a:endParaRPr lang="fi-FI" sz="3200" dirty="0" smtClean="0"/>
          </a:p>
          <a:p>
            <a:r>
              <a:rPr lang="fi-FI" sz="3200" dirty="0" err="1"/>
              <a:t>m</a:t>
            </a:r>
            <a:r>
              <a:rPr lang="fi-FI" sz="3200" dirty="0" err="1" smtClean="0"/>
              <a:t>ehtä</a:t>
            </a:r>
            <a:r>
              <a:rPr lang="fi-FI" sz="3200" dirty="0" smtClean="0"/>
              <a:t>, metsä</a:t>
            </a:r>
          </a:p>
          <a:p>
            <a:r>
              <a:rPr lang="fi-FI" sz="3200" dirty="0" smtClean="0"/>
              <a:t>autossa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993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www.kielikukkanen.fi/2009/~/images/2009_kuvat/0309_00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450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Lounaismurteiden piirteitä</a:t>
            </a:r>
            <a:endParaRPr lang="fi-FI" dirty="0"/>
          </a:p>
        </p:txBody>
      </p:sp>
      <p:pic>
        <p:nvPicPr>
          <p:cNvPr id="9" name="Sisällön paikkamerkki 8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6426" t="28106" r="43004" b="39632"/>
          <a:stretch/>
        </p:blipFill>
        <p:spPr>
          <a:xfrm>
            <a:off x="1683939" y="1961935"/>
            <a:ext cx="5776122" cy="4869160"/>
          </a:xfrm>
          <a:prstGeom prst="rect">
            <a:avLst/>
          </a:prstGeom>
        </p:spPr>
      </p:pic>
      <p:sp>
        <p:nvSpPr>
          <p:cNvPr id="11" name="Tekstiruutu 10"/>
          <p:cNvSpPr txBox="1"/>
          <p:nvPr/>
        </p:nvSpPr>
        <p:spPr>
          <a:xfrm>
            <a:off x="7020272" y="11247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hlinkClick r:id="rId4"/>
              </a:rPr>
              <a:t>näyte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5100" y="5114925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Hämäläismurteiden piirteitä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5906" t="26788" r="43004" b="39632"/>
          <a:stretch/>
        </p:blipFill>
        <p:spPr>
          <a:xfrm>
            <a:off x="1763688" y="2011595"/>
            <a:ext cx="5976664" cy="4811286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7812360" y="119675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hlinkClick r:id="rId4"/>
              </a:rPr>
              <a:t>näyte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58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vyys">
  <a:themeElements>
    <a:clrScheme name="Syvyys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Syvyys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yvyy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TM04033923[[fn=Syvyys]]</Template>
  <TotalTime>361</TotalTime>
  <Words>568</Words>
  <Application>Microsoft Office PowerPoint</Application>
  <PresentationFormat>Näytössä katseltava diaesitys (4:3)</PresentationFormat>
  <Paragraphs>158</Paragraphs>
  <Slides>21</Slides>
  <Notes>21</Notes>
  <HiddenSlides>0</HiddenSlides>
  <MMClips>2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Corbel</vt:lpstr>
      <vt:lpstr>MV Boli</vt:lpstr>
      <vt:lpstr>Wingdings</vt:lpstr>
      <vt:lpstr>Syvyys</vt:lpstr>
      <vt:lpstr>PowerPoint-esitys</vt:lpstr>
      <vt:lpstr>Murre</vt:lpstr>
      <vt:lpstr>EROT </vt:lpstr>
      <vt:lpstr>PowerPoint-esitys</vt:lpstr>
      <vt:lpstr>PowerPoint-esitys</vt:lpstr>
      <vt:lpstr>Päämurrealueiden eroja</vt:lpstr>
      <vt:lpstr>PowerPoint-esitys</vt:lpstr>
      <vt:lpstr>Lounaismurteiden piirteitä</vt:lpstr>
      <vt:lpstr>Hämäläismurteiden piirteitä</vt:lpstr>
      <vt:lpstr>Eteläpohjalaisten murteiden piirteitä</vt:lpstr>
      <vt:lpstr>Keski- ja pohjoispohjalaisten murteiden piirteitä</vt:lpstr>
      <vt:lpstr>Peräpohjalaisten murteiden piirteitä</vt:lpstr>
      <vt:lpstr>Savolaismurteiden piirteitä</vt:lpstr>
      <vt:lpstr>Kaakkoismurteiden piirteitä</vt:lpstr>
      <vt:lpstr>Kalakukon naatintaohje </vt:lpstr>
      <vt:lpstr>PowerPoint-esitys</vt:lpstr>
      <vt:lpstr>* Persoonapronomini mie</vt:lpstr>
      <vt:lpstr>Kuusaan murteen piirteitä (kaakkoishämäläisten murteiden Iitin ryhmä)  </vt:lpstr>
      <vt:lpstr>PowerPoint-esitys</vt:lpstr>
      <vt:lpstr>PowerPoint-esitys</vt:lpstr>
      <vt:lpstr>* Sanastoeroja</vt:lpstr>
    </vt:vector>
  </TitlesOfParts>
  <Company>Kouvolan Kaupunki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Murteet</dc:title>
  <dc:creator>Virtanen Ulla</dc:creator>
  <cp:lastModifiedBy>Virtanen Ulla</cp:lastModifiedBy>
  <cp:revision>51</cp:revision>
  <cp:lastPrinted>2017-09-21T04:48:23Z</cp:lastPrinted>
  <dcterms:created xsi:type="dcterms:W3CDTF">2016-09-22T08:14:39Z</dcterms:created>
  <dcterms:modified xsi:type="dcterms:W3CDTF">2019-08-16T08:37:35Z</dcterms:modified>
</cp:coreProperties>
</file>