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9.xml" ContentType="application/vnd.openxmlformats-officedocument.presentationml.notes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83" r:id="rId3"/>
    <p:sldId id="289" r:id="rId4"/>
    <p:sldId id="291" r:id="rId5"/>
    <p:sldId id="294" r:id="rId6"/>
    <p:sldId id="292" r:id="rId7"/>
    <p:sldId id="285" r:id="rId8"/>
    <p:sldId id="293" r:id="rId9"/>
    <p:sldId id="288" r:id="rId1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6DA7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2296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sz="4400" dirty="0" smtClean="0">
                <a:solidFill>
                  <a:srgbClr val="006DA7"/>
                </a:solidFill>
              </a:rPr>
              <a:t>2. Solu on toimiva kokonaisuus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76872"/>
            <a:ext cx="4104117" cy="30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5017" y="260648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Aitotumaisten solujen yhteiset piirteet</a:t>
            </a:r>
            <a:endParaRPr lang="fi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39552" y="1700808"/>
            <a:ext cx="518457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Solukalvo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Solulima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Tuma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Soluelimiä, mm.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err="1">
                <a:solidFill>
                  <a:schemeClr val="tx1"/>
                </a:solidFill>
              </a:rPr>
              <a:t>m</a:t>
            </a:r>
            <a:r>
              <a:rPr lang="fi-FI" b="1" dirty="0" err="1" smtClean="0">
                <a:solidFill>
                  <a:schemeClr val="tx1"/>
                </a:solidFill>
              </a:rPr>
              <a:t>itokondriot</a:t>
            </a: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err="1">
                <a:solidFill>
                  <a:schemeClr val="tx1"/>
                </a:solidFill>
              </a:rPr>
              <a:t>r</a:t>
            </a:r>
            <a:r>
              <a:rPr lang="fi-FI" b="1" dirty="0" err="1" smtClean="0">
                <a:solidFill>
                  <a:schemeClr val="tx1"/>
                </a:solidFill>
              </a:rPr>
              <a:t>ibosomit</a:t>
            </a:r>
            <a:endParaRPr lang="fi-FI" b="1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b="1" dirty="0" smtClean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318992" cy="324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61094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Tuma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39552" y="1700808"/>
            <a:ext cx="518457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Tumakalvo: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fi-FI" b="1" dirty="0" smtClean="0">
                <a:solidFill>
                  <a:schemeClr val="tx1"/>
                </a:solidFill>
              </a:rPr>
              <a:t>     tumahuokosia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Tumalima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Tumajyvänen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Kromosomit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488160" cy="336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10027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Mitokondrio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11560" y="1340768"/>
            <a:ext cx="518457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Solun voimalaitos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Orgaanisten molekyylien kemiallinen energia käyttökelpoiseen muotoon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Esimerkiksi </a:t>
            </a:r>
            <a:r>
              <a:rPr lang="fi-FI" b="1" dirty="0">
                <a:solidFill>
                  <a:schemeClr val="tx1"/>
                </a:solidFill>
                <a:sym typeface="Wingdings" pitchFamily="2" charset="2"/>
              </a:rPr>
              <a:t>lihassolussa</a:t>
            </a:r>
            <a:endParaRPr lang="fi-FI" b="1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fi-FI" b="1" dirty="0" smtClean="0">
                <a:solidFill>
                  <a:schemeClr val="tx1"/>
                </a:solidFill>
              </a:rPr>
              <a:t>   </a:t>
            </a:r>
            <a:r>
              <a:rPr lang="fi-FI" b="1" dirty="0" err="1" smtClean="0">
                <a:solidFill>
                  <a:schemeClr val="tx1"/>
                </a:solidFill>
              </a:rPr>
              <a:t>glukoosi</a:t>
            </a:r>
            <a:r>
              <a:rPr lang="fi-FI" b="1" dirty="0" err="1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fi-FI" b="1" dirty="0" smtClean="0">
                <a:solidFill>
                  <a:schemeClr val="tx1"/>
                </a:solidFill>
                <a:sym typeface="Wingdings" pitchFamily="2" charset="2"/>
              </a:rPr>
              <a:t> ATP:tä 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fi-FI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fi-FI" b="1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2834407" cy="377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52780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589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70C0"/>
                </a:solidFill>
              </a:rPr>
              <a:t>Viherhiukkanen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39552" y="1700808"/>
            <a:ext cx="518457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Yhteyttävissä kasvisoluissa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Sitovat Auringon säteilyenergiaa kemialliseksi energiaksi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Yhteyttämisessä syntyy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fi-FI" sz="2800" b="1" dirty="0" smtClean="0">
                <a:solidFill>
                  <a:schemeClr val="tx1"/>
                </a:solidFill>
              </a:rPr>
              <a:t>    glukoosi-sokeria ja 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fi-FI" sz="2800" b="1" dirty="0">
                <a:solidFill>
                  <a:schemeClr val="tx1"/>
                </a:solidFill>
              </a:rPr>
              <a:t> </a:t>
            </a:r>
            <a:r>
              <a:rPr lang="fi-FI" sz="2800" b="1" dirty="0" smtClean="0">
                <a:solidFill>
                  <a:schemeClr val="tx1"/>
                </a:solidFill>
              </a:rPr>
              <a:t>   happea.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7" y="1700808"/>
            <a:ext cx="3515937" cy="263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07589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Solun tukirakenteet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11560" y="1340768"/>
            <a:ext cx="518457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err="1">
                <a:solidFill>
                  <a:schemeClr val="tx1"/>
                </a:solidFill>
                <a:sym typeface="Wingdings" pitchFamily="2" charset="2"/>
              </a:rPr>
              <a:t>Aktiinisäikeet</a:t>
            </a:r>
            <a:r>
              <a:rPr lang="fi-FI" b="1" dirty="0">
                <a:solidFill>
                  <a:schemeClr val="tx1"/>
                </a:solidFill>
                <a:sym typeface="Wingdings" pitchFamily="2" charset="2"/>
              </a:rPr>
              <a:t>: </a:t>
            </a:r>
            <a:endParaRPr lang="fi-FI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fi-FI" b="1" dirty="0" smtClean="0">
                <a:solidFill>
                  <a:schemeClr val="tx1"/>
                </a:solidFill>
                <a:sym typeface="Wingdings" pitchFamily="2" charset="2"/>
              </a:rPr>
              <a:t>      solun </a:t>
            </a:r>
            <a:r>
              <a:rPr lang="fi-FI" b="1" dirty="0">
                <a:solidFill>
                  <a:schemeClr val="tx1"/>
                </a:solidFill>
                <a:sym typeface="Wingdings" pitchFamily="2" charset="2"/>
              </a:rPr>
              <a:t>liikkeet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err="1" smtClean="0">
                <a:solidFill>
                  <a:schemeClr val="tx1"/>
                </a:solidFill>
                <a:sym typeface="Wingdings" pitchFamily="2" charset="2"/>
              </a:rPr>
              <a:t>Mikrotubulukset</a:t>
            </a:r>
            <a:r>
              <a:rPr lang="fi-FI" b="1" dirty="0" smtClean="0">
                <a:solidFill>
                  <a:schemeClr val="tx1"/>
                </a:solidFill>
                <a:sym typeface="Wingdings" pitchFamily="2" charset="2"/>
              </a:rPr>
              <a:t>: 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fi-FI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i-FI" b="1" dirty="0" smtClean="0">
                <a:solidFill>
                  <a:schemeClr val="tx1"/>
                </a:solidFill>
                <a:sym typeface="Wingdings" pitchFamily="2" charset="2"/>
              </a:rPr>
              <a:t>     tukevat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  <a:sym typeface="Wingdings" pitchFamily="2" charset="2"/>
              </a:rPr>
              <a:t>Keskusjyvänen: 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fi-FI" b="1" dirty="0" smtClean="0">
                <a:solidFill>
                  <a:schemeClr val="tx1"/>
                </a:solidFill>
                <a:sym typeface="Wingdings" pitchFamily="2" charset="2"/>
              </a:rPr>
              <a:t>     ohjaa solun 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fi-FI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i-FI" b="1" dirty="0" smtClean="0">
                <a:solidFill>
                  <a:schemeClr val="tx1"/>
                </a:solidFill>
                <a:sym typeface="Wingdings" pitchFamily="2" charset="2"/>
              </a:rPr>
              <a:t>    jakautumista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fi-FI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fi-FI" b="1" dirty="0" smtClean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4873" y="2108262"/>
            <a:ext cx="3713990" cy="278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29659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31369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Solun kalvorakenteet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39552" y="1700808"/>
            <a:ext cx="518457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err="1" smtClean="0">
                <a:solidFill>
                  <a:schemeClr val="tx1"/>
                </a:solidFill>
              </a:rPr>
              <a:t>Solulimakalvosto</a:t>
            </a:r>
            <a:r>
              <a:rPr lang="fi-FI" sz="2800" b="1" dirty="0" smtClean="0">
                <a:solidFill>
                  <a:schemeClr val="tx1"/>
                </a:solidFill>
              </a:rPr>
              <a:t>: rakentaja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err="1" smtClean="0">
                <a:solidFill>
                  <a:schemeClr val="tx1"/>
                </a:solidFill>
              </a:rPr>
              <a:t>Golgin</a:t>
            </a:r>
            <a:r>
              <a:rPr lang="fi-FI" sz="2800" b="1" dirty="0" smtClean="0">
                <a:solidFill>
                  <a:schemeClr val="tx1"/>
                </a:solidFill>
              </a:rPr>
              <a:t> laite: lajittelija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err="1" smtClean="0">
                <a:solidFill>
                  <a:schemeClr val="tx1"/>
                </a:solidFill>
              </a:rPr>
              <a:t>Peroksisomi</a:t>
            </a:r>
            <a:r>
              <a:rPr lang="fi-FI" sz="2800" b="1" dirty="0" smtClean="0">
                <a:solidFill>
                  <a:schemeClr val="tx1"/>
                </a:solidFill>
              </a:rPr>
              <a:t>: hajottaja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err="1" smtClean="0">
                <a:solidFill>
                  <a:schemeClr val="tx1"/>
                </a:solidFill>
              </a:rPr>
              <a:t>Vakuoli</a:t>
            </a:r>
            <a:r>
              <a:rPr lang="fi-FI" sz="2800" b="1" dirty="0" smtClean="0">
                <a:solidFill>
                  <a:schemeClr val="tx1"/>
                </a:solidFill>
              </a:rPr>
              <a:t>: varasto kasvisolussa</a:t>
            </a:r>
            <a:endParaRPr lang="fi-FI" b="1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4104117" cy="30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07251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31369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Solun muut rakenteet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39552" y="1700808"/>
            <a:ext cx="8352928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err="1" smtClean="0">
                <a:solidFill>
                  <a:schemeClr val="tx1"/>
                </a:solidFill>
              </a:rPr>
              <a:t>Ribosomi</a:t>
            </a:r>
            <a:r>
              <a:rPr lang="fi-FI" sz="2800" b="1" dirty="0" smtClean="0">
                <a:solidFill>
                  <a:schemeClr val="tx1"/>
                </a:solidFill>
              </a:rPr>
              <a:t>: proteiinien valmistaminen 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err="1" smtClean="0">
                <a:solidFill>
                  <a:schemeClr val="tx1"/>
                </a:solidFill>
              </a:rPr>
              <a:t>Proteasomi</a:t>
            </a:r>
            <a:r>
              <a:rPr lang="fi-FI" sz="2800" b="1" dirty="0" smtClean="0">
                <a:solidFill>
                  <a:schemeClr val="tx1"/>
                </a:solidFill>
              </a:rPr>
              <a:t>: hajottaa tarpeettomia proteiineja</a:t>
            </a:r>
            <a:endParaRPr lang="fi-FI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60099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589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smtClean="0">
                <a:solidFill>
                  <a:srgbClr val="0070C0"/>
                </a:solidFill>
              </a:rPr>
              <a:t>Solun ulkoiset rakenteet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39552" y="1700808"/>
            <a:ext cx="7848872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Kasvi-, sieni- ja bakteerisoluissa soluseinä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Monisoluisilla eliöillä solujen välissä soluväliainetta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49315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124</Words>
  <Application>Microsoft Macintosh PowerPoint</Application>
  <PresentationFormat>Näytössä katseltava diaesitys (4:3)</PresentationFormat>
  <Paragraphs>46</Paragraphs>
  <Slides>9</Slides>
  <Notes>9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/>
      <vt:lpstr>2. Solu on toimiva kokonaisuus</vt:lpstr>
      <vt:lpstr>Aitotumaisten solujen yhteiset piirteet</vt:lpstr>
      <vt:lpstr>Tuma</vt:lpstr>
      <vt:lpstr>Mitokondrio</vt:lpstr>
      <vt:lpstr>Viherhiukkanen</vt:lpstr>
      <vt:lpstr>Solun tukirakenteet</vt:lpstr>
      <vt:lpstr>Solun kalvorakenteet</vt:lpstr>
      <vt:lpstr>Solun muut rakenteet</vt:lpstr>
      <vt:lpstr>Solun ulkoiset rakenteet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39</cp:revision>
  <dcterms:created xsi:type="dcterms:W3CDTF">2013-04-08T12:03:36Z</dcterms:created>
  <dcterms:modified xsi:type="dcterms:W3CDTF">2013-04-08T12:04:10Z</dcterms:modified>
</cp:coreProperties>
</file>