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04" r:id="rId2"/>
    <p:sldId id="288" r:id="rId3"/>
    <p:sldId id="306" r:id="rId4"/>
    <p:sldId id="259" r:id="rId5"/>
    <p:sldId id="260" r:id="rId6"/>
    <p:sldId id="261" r:id="rId7"/>
    <p:sldId id="262" r:id="rId8"/>
    <p:sldId id="263" r:id="rId9"/>
    <p:sldId id="264" r:id="rId10"/>
    <p:sldId id="266" r:id="rId11"/>
    <p:sldId id="268" r:id="rId12"/>
    <p:sldId id="271" r:id="rId13"/>
    <p:sldId id="300" r:id="rId14"/>
    <p:sldId id="307" r:id="rId15"/>
    <p:sldId id="301" r:id="rId16"/>
    <p:sldId id="308" r:id="rId17"/>
    <p:sldId id="274" r:id="rId18"/>
    <p:sldId id="275" r:id="rId19"/>
    <p:sldId id="296" r:id="rId20"/>
    <p:sldId id="297" r:id="rId21"/>
    <p:sldId id="310" r:id="rId2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22AD"/>
    <a:srgbClr val="FC82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C8043-53AE-4A94-AD20-098B6E65E76C}" type="datetimeFigureOut">
              <a:rPr lang="fi-FI" smtClean="0"/>
              <a:pPr/>
              <a:t>19.1.2020</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1F79F-E55E-436C-BF44-D5F7D5171035}" type="slidenum">
              <a:rPr lang="fi-FI" smtClean="0"/>
              <a:pPr/>
              <a:t>‹#›</a:t>
            </a:fld>
            <a:endParaRPr lang="fi-FI"/>
          </a:p>
        </p:txBody>
      </p:sp>
    </p:spTree>
    <p:extLst>
      <p:ext uri="{BB962C8B-B14F-4D97-AF65-F5344CB8AC3E}">
        <p14:creationId xmlns:p14="http://schemas.microsoft.com/office/powerpoint/2010/main" val="57918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19.1.2020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19.1.2020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19.1.2020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19.1.2020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19.1.2020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19.1.2020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B9673EE-4041-492F-BA0E-2F18D990949A}" type="datetimeFigureOut">
              <a:rPr lang="fi-FI" smtClean="0"/>
              <a:pPr/>
              <a:t>19.1.2020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8B9673EE-4041-492F-BA0E-2F18D990949A}" type="datetimeFigureOut">
              <a:rPr lang="fi-FI" smtClean="0"/>
              <a:pPr/>
              <a:t>19.1.2020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B9673EE-4041-492F-BA0E-2F18D990949A}" type="datetimeFigureOut">
              <a:rPr lang="fi-FI" smtClean="0"/>
              <a:pPr/>
              <a:t>19.1.2020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19.1.2020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19.1.2020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3000">
              <a:srgbClr val="FA22AD">
                <a:alpha val="89000"/>
              </a:srgbClr>
            </a:gs>
            <a:gs pos="50000">
              <a:schemeClr val="accent1">
                <a:tint val="44500"/>
                <a:satMod val="160000"/>
              </a:schemeClr>
            </a:gs>
            <a:gs pos="57000">
              <a:schemeClr val="accent1">
                <a:tint val="23500"/>
                <a:satMod val="160000"/>
                <a:alpha val="55000"/>
              </a:schemeClr>
            </a:gs>
          </a:gsLst>
          <a:lin ang="2700000" scaled="1"/>
          <a:tileRect/>
        </a:gra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673EE-4041-492F-BA0E-2F18D990949A}" type="datetimeFigureOut">
              <a:rPr lang="fi-FI" smtClean="0"/>
              <a:pPr/>
              <a:t>19.1.2020</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2528-BFCE-4DA1-8CA6-E7CCE78C7A7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normAutofit fontScale="90000"/>
          </a:bodyPr>
          <a:lstStyle/>
          <a:p>
            <a:r>
              <a:rPr lang="fi-FI" b="1" dirty="0"/>
              <a:t>Mitä on proosa = kertova kirjallisuus?</a:t>
            </a:r>
          </a:p>
        </p:txBody>
      </p:sp>
      <p:sp>
        <p:nvSpPr>
          <p:cNvPr id="3" name="Sisällön paikkamerkki 2"/>
          <p:cNvSpPr>
            <a:spLocks noGrp="1"/>
          </p:cNvSpPr>
          <p:nvPr>
            <p:ph idx="1"/>
          </p:nvPr>
        </p:nvSpPr>
        <p:spPr>
          <a:xfrm>
            <a:off x="0" y="1124745"/>
            <a:ext cx="9144000" cy="2952327"/>
          </a:xfrm>
        </p:spPr>
        <p:txBody>
          <a:bodyPr>
            <a:normAutofit fontScale="85000" lnSpcReduction="20000"/>
          </a:bodyPr>
          <a:lstStyle/>
          <a:p>
            <a:r>
              <a:rPr lang="fi-FI" b="1" dirty="0"/>
              <a:t>fiktiota, kuvitteellisia tapahtumasarjoja mutta myös todellisuuspohja mahdollinen</a:t>
            </a:r>
          </a:p>
          <a:p>
            <a:r>
              <a:rPr lang="fi-FI" b="1" dirty="0"/>
              <a:t>juoni eli tapa esittää tapahtumien kulku</a:t>
            </a:r>
          </a:p>
          <a:p>
            <a:r>
              <a:rPr lang="fi-FI" b="1" dirty="0"/>
              <a:t>pääjuoni, sivujuonet</a:t>
            </a:r>
          </a:p>
          <a:p>
            <a:r>
              <a:rPr lang="fi-FI" b="1" dirty="0"/>
              <a:t>kertoja</a:t>
            </a:r>
          </a:p>
          <a:p>
            <a:r>
              <a:rPr lang="fi-FI" b="1" dirty="0"/>
              <a:t>henkilöhahmot ja heidän tarinansa</a:t>
            </a:r>
          </a:p>
          <a:p>
            <a:r>
              <a:rPr lang="fi-FI" b="1" dirty="0"/>
              <a:t>romaanit, novellit, kertomukset, sadut…</a:t>
            </a:r>
          </a:p>
          <a:p>
            <a:endParaRPr lang="fi-FI" dirty="0"/>
          </a:p>
          <a:p>
            <a:endParaRPr lang="fi-FI" dirty="0"/>
          </a:p>
        </p:txBody>
      </p:sp>
      <p:pic>
        <p:nvPicPr>
          <p:cNvPr id="4" name="Kuva 3" descr="muis.jpg"/>
          <p:cNvPicPr>
            <a:picLocks noChangeAspect="1"/>
          </p:cNvPicPr>
          <p:nvPr/>
        </p:nvPicPr>
        <p:blipFill>
          <a:blip r:embed="rId2" cstate="print"/>
          <a:stretch>
            <a:fillRect/>
          </a:stretch>
        </p:blipFill>
        <p:spPr>
          <a:xfrm>
            <a:off x="0" y="4016326"/>
            <a:ext cx="9144000" cy="28416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0"/>
            <a:ext cx="8229600" cy="45719"/>
          </a:xfrm>
        </p:spPr>
        <p:txBody>
          <a:bodyPr>
            <a:normAutofit fontScale="90000"/>
          </a:bodyPr>
          <a:lstStyle/>
          <a:p>
            <a:endParaRPr lang="fi-FI" b="1" dirty="0"/>
          </a:p>
        </p:txBody>
      </p:sp>
      <p:sp>
        <p:nvSpPr>
          <p:cNvPr id="3" name="Sisällön paikkamerkki 2"/>
          <p:cNvSpPr>
            <a:spLocks noGrp="1"/>
          </p:cNvSpPr>
          <p:nvPr>
            <p:ph idx="1"/>
          </p:nvPr>
        </p:nvSpPr>
        <p:spPr>
          <a:xfrm>
            <a:off x="0" y="260648"/>
            <a:ext cx="9144000" cy="6597352"/>
          </a:xfrm>
        </p:spPr>
        <p:txBody>
          <a:bodyPr>
            <a:normAutofit lnSpcReduction="10000"/>
          </a:bodyPr>
          <a:lstStyle/>
          <a:p>
            <a:pPr indent="-273050">
              <a:lnSpc>
                <a:spcPct val="80000"/>
              </a:lnSpc>
              <a:buNone/>
            </a:pPr>
            <a:r>
              <a:rPr lang="fi-FI" altLang="fi-FI" b="1" dirty="0"/>
              <a:t>	Alussa olivat suo, kuokka ja Jussi. Suo oli autio, keskeltä melkein puuton neva, jonka veden vaivaamasta kamarasta nousi vain jokin kitukasvuinen käkkyrämänty, vahvakaarnainen ja tasalatvainen pieni vanhus. Jussi liikkui suolla, pysähdellen, katsellen, tarkkaillen ja arvioiden. Hän otti seipään, tarkasti huolellisesti että näkijöitä ei ollut, ja kaivoi sitten sillä kuopan suon pintaan. Sellaisia kuoppia hän teki useaan kohtaan, mutta aikansa niitä tarkasteltuaan hän peitti ne huolellisesti ja vilkaisi aina välillä ympärilleen niin kuin jotain peläten. Mahtoiko hän olla aarteenetsintäpuuhissa? Vanhat ihmiset olivat kyllä puhuneet että suolla olisi joskus palanut virvatulia.</a:t>
            </a:r>
          </a:p>
          <a:p>
            <a:pPr indent="-273050">
              <a:lnSpc>
                <a:spcPct val="80000"/>
              </a:lnSpc>
              <a:buNone/>
            </a:pPr>
            <a:r>
              <a:rPr lang="fi-FI" altLang="fi-FI" b="1" dirty="0"/>
              <a:t>    </a:t>
            </a:r>
          </a:p>
          <a:p>
            <a:pPr indent="-273050">
              <a:lnSpc>
                <a:spcPct val="80000"/>
              </a:lnSpc>
              <a:buNone/>
            </a:pPr>
            <a:r>
              <a:rPr lang="fi-FI" altLang="fi-FI" b="1" dirty="0"/>
              <a:t>     Väinö Linna </a:t>
            </a:r>
            <a:r>
              <a:rPr lang="fi-FI" altLang="fi-FI" b="1" i="1" dirty="0"/>
              <a:t>Täällä Pohjantähden alla I</a:t>
            </a:r>
            <a:r>
              <a:rPr lang="fi-FI" altLang="fi-FI" b="1" dirty="0"/>
              <a:t> (1959)</a:t>
            </a:r>
            <a:endParaRPr lang="fi-FI"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332656"/>
            <a:ext cx="9144000" cy="6525344"/>
          </a:xfrm>
        </p:spPr>
        <p:txBody>
          <a:bodyPr>
            <a:normAutofit/>
          </a:bodyPr>
          <a:lstStyle/>
          <a:p>
            <a:r>
              <a:rPr lang="fi-FI" sz="3000" b="1" dirty="0"/>
              <a:t>epäluotettava kertoja: kertojan kuvaama fiktiivinen maailma epäluotettavasti kuvattu, kerronta valikoivaa ja asenteellista; kertojan kertomus epäluotettava;  kertojan tietämyksen rajoittuneisuus, asianosaisuus tapahtumista, kyseenalainen arvomaailma</a:t>
            </a:r>
          </a:p>
        </p:txBody>
      </p:sp>
      <p:pic>
        <p:nvPicPr>
          <p:cNvPr id="5" name="Kuva 4" descr="jeesus2.jpg"/>
          <p:cNvPicPr>
            <a:picLocks noChangeAspect="1"/>
          </p:cNvPicPr>
          <p:nvPr/>
        </p:nvPicPr>
        <p:blipFill>
          <a:blip r:embed="rId2" cstate="print"/>
          <a:stretch>
            <a:fillRect/>
          </a:stretch>
        </p:blipFill>
        <p:spPr>
          <a:xfrm>
            <a:off x="0" y="3429000"/>
            <a:ext cx="9144000" cy="2857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620688"/>
            <a:ext cx="9144000" cy="6237312"/>
          </a:xfrm>
        </p:spPr>
        <p:txBody>
          <a:bodyPr/>
          <a:lstStyle/>
          <a:p>
            <a:pPr>
              <a:buNone/>
            </a:pPr>
            <a:r>
              <a:rPr lang="fi-FI" i="1" dirty="0"/>
              <a:t>	Pilvestä </a:t>
            </a:r>
            <a:r>
              <a:rPr lang="fi-FI" i="1" dirty="0" err="1"/>
              <a:t>mä</a:t>
            </a:r>
            <a:r>
              <a:rPr lang="fi-FI" i="1" dirty="0"/>
              <a:t> en </a:t>
            </a:r>
            <a:r>
              <a:rPr lang="fi-FI" i="1" dirty="0" err="1"/>
              <a:t>oo</a:t>
            </a:r>
            <a:r>
              <a:rPr lang="fi-FI" i="1" dirty="0"/>
              <a:t> koskaan digannut, </a:t>
            </a:r>
            <a:r>
              <a:rPr lang="fi-FI" i="1" dirty="0" err="1"/>
              <a:t>mut</a:t>
            </a:r>
            <a:r>
              <a:rPr lang="fi-FI" i="1" dirty="0"/>
              <a:t> vauhti kolahti.  </a:t>
            </a:r>
            <a:r>
              <a:rPr lang="fi-FI" i="1" dirty="0" err="1"/>
              <a:t>Mä</a:t>
            </a:r>
            <a:r>
              <a:rPr lang="fi-FI" i="1" dirty="0"/>
              <a:t> </a:t>
            </a:r>
            <a:r>
              <a:rPr lang="fi-FI" i="1" dirty="0" err="1"/>
              <a:t>alotin</a:t>
            </a:r>
            <a:r>
              <a:rPr lang="fi-FI" i="1" dirty="0"/>
              <a:t> vasta seitsemäntoistavuotiaana ja kahdessa vuodessa </a:t>
            </a:r>
            <a:r>
              <a:rPr lang="fi-FI" i="1" dirty="0" err="1"/>
              <a:t>mä</a:t>
            </a:r>
            <a:r>
              <a:rPr lang="fi-FI" i="1" dirty="0"/>
              <a:t> jäin koukkuun. </a:t>
            </a:r>
            <a:r>
              <a:rPr lang="fi-FI" i="1" dirty="0" err="1"/>
              <a:t>Mä</a:t>
            </a:r>
            <a:r>
              <a:rPr lang="fi-FI" i="1" dirty="0"/>
              <a:t> douppasin päivittäin. Se oli sitä että </a:t>
            </a:r>
            <a:r>
              <a:rPr lang="fi-FI" i="1" dirty="0" err="1"/>
              <a:t>aamusnagut</a:t>
            </a:r>
            <a:r>
              <a:rPr lang="fi-FI" i="1" dirty="0"/>
              <a:t>, </a:t>
            </a:r>
            <a:r>
              <a:rPr lang="fi-FI" i="1" dirty="0" err="1"/>
              <a:t>päiväsnagut</a:t>
            </a:r>
            <a:r>
              <a:rPr lang="fi-FI" i="1" dirty="0"/>
              <a:t>, </a:t>
            </a:r>
            <a:r>
              <a:rPr lang="fi-FI" i="1" dirty="0" err="1"/>
              <a:t>iltasnagut</a:t>
            </a:r>
            <a:r>
              <a:rPr lang="fi-FI" i="1" dirty="0"/>
              <a:t> ja </a:t>
            </a:r>
            <a:r>
              <a:rPr lang="fi-FI" i="1" dirty="0" err="1"/>
              <a:t>mä</a:t>
            </a:r>
            <a:r>
              <a:rPr lang="fi-FI" i="1" dirty="0"/>
              <a:t> pysyin hyvässä kuosissa. </a:t>
            </a:r>
            <a:r>
              <a:rPr lang="fi-FI" i="1" dirty="0" err="1"/>
              <a:t>Mä</a:t>
            </a:r>
            <a:r>
              <a:rPr lang="fi-FI" i="1" dirty="0"/>
              <a:t> olin duunissa Koffilla, ajoin </a:t>
            </a:r>
            <a:r>
              <a:rPr lang="fi-FI" i="1" dirty="0" err="1"/>
              <a:t>kaljabakua</a:t>
            </a:r>
            <a:r>
              <a:rPr lang="fi-FI" i="1" dirty="0"/>
              <a:t> ja rahat riitti just ja just krääsään. Olihan siinä kaikenlaista, aika vaihtelevaa elämää. Mulla on aina </a:t>
            </a:r>
            <a:r>
              <a:rPr lang="fi-FI" i="1" dirty="0" err="1"/>
              <a:t>ollu</a:t>
            </a:r>
            <a:r>
              <a:rPr lang="fi-FI" i="1" dirty="0"/>
              <a:t> helvetisti akkoja, jotka on hoitaneet kaikki perusjutut, pitäneet </a:t>
            </a:r>
            <a:r>
              <a:rPr lang="fi-FI" i="1" dirty="0" err="1"/>
              <a:t>mut</a:t>
            </a:r>
            <a:r>
              <a:rPr lang="fi-FI" i="1" dirty="0"/>
              <a:t> puhtaana, hyvissä releissä ja kunnon safkassa. - - (Rosa </a:t>
            </a:r>
            <a:r>
              <a:rPr lang="fi-FI" i="1" dirty="0" err="1"/>
              <a:t>Liksom</a:t>
            </a:r>
            <a:r>
              <a:rPr lang="fi-FI" i="1" dirty="0"/>
              <a:t>: </a:t>
            </a:r>
            <a:r>
              <a:rPr lang="fi-FI" i="1" dirty="0" err="1"/>
              <a:t>BamaLama</a:t>
            </a:r>
            <a:r>
              <a:rPr lang="fi-FI" i="1" dirty="0"/>
              <a:t>)</a:t>
            </a:r>
          </a:p>
          <a:p>
            <a:pPr>
              <a:buNone/>
            </a:pPr>
            <a:endParaRPr lang="fi-FI"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457200" y="260648"/>
            <a:ext cx="8229600" cy="5865515"/>
          </a:xfrm>
        </p:spPr>
        <p:txBody>
          <a:bodyPr>
            <a:normAutofit lnSpcReduction="10000"/>
          </a:bodyPr>
          <a:lstStyle/>
          <a:p>
            <a:r>
              <a:rPr lang="fi-FI" dirty="0"/>
              <a:t> </a:t>
            </a:r>
            <a:r>
              <a:rPr lang="fi-FI" b="1" dirty="0"/>
              <a:t>näkökulmatekniikka: samassa kertomuksessa useita eri kertojia, esim. monet nykyromaanit </a:t>
            </a:r>
          </a:p>
          <a:p>
            <a:pPr lvl="1"/>
            <a:r>
              <a:rPr lang="fi-FI" b="1" dirty="0"/>
              <a:t>Esim. useita minäkertojia tai kerronnan näkökulma vaihtuu kaikkitietävän kertojan näkökulmasta  fiktiivisen maailman tapahtumiin osallistuvan hahmon näkökulmaksi. </a:t>
            </a:r>
          </a:p>
          <a:p>
            <a:pPr lvl="1"/>
            <a:r>
              <a:rPr lang="fi-FI" b="1" dirty="0"/>
              <a:t>Kuvaus useiden henkilöiden näkökulmasta: ajatusten ja tuntemusten välittäminen lukijalle ikään kuin kyseessä ensimmäisen persoonan kertoja. </a:t>
            </a:r>
          </a:p>
          <a:p>
            <a:pPr lvl="1"/>
            <a:r>
              <a:rPr lang="fi-FI" b="1" dirty="0"/>
              <a:t>Sisäinen monologi – eläytyvä kertoja.</a:t>
            </a:r>
          </a:p>
          <a:p>
            <a:pPr lvl="1"/>
            <a:r>
              <a:rPr lang="fi-FI" b="1" dirty="0"/>
              <a:t>Esim. Juhani Ahon Juha-romaanin katkelma s. 86. </a:t>
            </a:r>
            <a:endParaRPr lang="fi-F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AC7953-0BB1-4678-8AE5-6A2B257E919B}"/>
              </a:ext>
            </a:extLst>
          </p:cNvPr>
          <p:cNvSpPr>
            <a:spLocks noGrp="1"/>
          </p:cNvSpPr>
          <p:nvPr>
            <p:ph type="title"/>
          </p:nvPr>
        </p:nvSpPr>
        <p:spPr>
          <a:xfrm>
            <a:off x="457200" y="274638"/>
            <a:ext cx="8229600" cy="490066"/>
          </a:xfrm>
        </p:spPr>
        <p:txBody>
          <a:bodyPr>
            <a:normAutofit fontScale="90000"/>
          </a:bodyPr>
          <a:lstStyle/>
          <a:p>
            <a:r>
              <a:rPr lang="fi-FI" b="1" dirty="0"/>
              <a:t>Eläytyvä kertoja: sisäinen monologi</a:t>
            </a:r>
          </a:p>
        </p:txBody>
      </p:sp>
      <p:pic>
        <p:nvPicPr>
          <p:cNvPr id="5" name="Kuva 4" descr="sus.gif"/>
          <p:cNvPicPr>
            <a:picLocks noChangeAspect="1"/>
          </p:cNvPicPr>
          <p:nvPr/>
        </p:nvPicPr>
        <p:blipFill>
          <a:blip r:embed="rId2" cstate="print"/>
          <a:stretch>
            <a:fillRect/>
          </a:stretch>
        </p:blipFill>
        <p:spPr>
          <a:xfrm>
            <a:off x="731890" y="4581129"/>
            <a:ext cx="7152478" cy="2276872"/>
          </a:xfrm>
          <a:prstGeom prst="rect">
            <a:avLst/>
          </a:prstGeom>
        </p:spPr>
      </p:pic>
      <p:sp>
        <p:nvSpPr>
          <p:cNvPr id="6" name="Sisällön paikkamerkki 5"/>
          <p:cNvSpPr>
            <a:spLocks noGrp="1"/>
          </p:cNvSpPr>
          <p:nvPr>
            <p:ph idx="1"/>
          </p:nvPr>
        </p:nvSpPr>
        <p:spPr>
          <a:xfrm>
            <a:off x="0" y="764704"/>
            <a:ext cx="9144000" cy="3816424"/>
          </a:xfrm>
        </p:spPr>
        <p:txBody>
          <a:bodyPr>
            <a:normAutofit fontScale="77500" lnSpcReduction="20000"/>
          </a:bodyPr>
          <a:lstStyle/>
          <a:p>
            <a:pPr>
              <a:buNone/>
            </a:pPr>
            <a:r>
              <a:rPr lang="fi-FI" b="1" dirty="0"/>
              <a:t>	Marjan täytyi päästä pois Kaisan tutkivan katseen alta. Hän lähti ulos, käyskenteli paikasta toiseen. Ei se käy, ei siitä tule mitään. Ei se milloinkaan kestä kuulla kaikkea, niin kuin se on. Kun edes osaisin olla sille hyvä. Mutta enhän saanut häntä edes kohti käyneeksi, en edes kättä annetuksi. Minkä tähden minä olen tämmöinen? Että sittenkin lähdin, etten kuitenkin jäänyt odottamaan </a:t>
            </a:r>
            <a:r>
              <a:rPr lang="fi-FI" b="1" dirty="0" err="1"/>
              <a:t>Shemeikan</a:t>
            </a:r>
            <a:r>
              <a:rPr lang="fi-FI" b="1" dirty="0"/>
              <a:t> tuloa… Jos jollakin tavalla pääsisin tämän elämä alkuun, ainakin siksi aikaa kun tulevat lapsen kanssa tai kun saatan ruveta heitä edes odottamaan. Eivät ne sieltä ainakaan muutamiin viikkoihin vielä tule, jos tulevat milloinkaan. Kun tulisivat, lähtisivät täältä heti vaikka kerjäten meren rantaan. </a:t>
            </a:r>
          </a:p>
        </p:txBody>
      </p:sp>
    </p:spTree>
    <p:extLst>
      <p:ext uri="{BB962C8B-B14F-4D97-AF65-F5344CB8AC3E}">
        <p14:creationId xmlns:p14="http://schemas.microsoft.com/office/powerpoint/2010/main" val="356363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9144000" cy="6126163"/>
          </a:xfrm>
        </p:spPr>
        <p:txBody>
          <a:bodyPr/>
          <a:lstStyle/>
          <a:p>
            <a:r>
              <a:rPr lang="fi-FI" b="1" dirty="0"/>
              <a:t>Metafiktiivinen kertoja:</a:t>
            </a:r>
          </a:p>
          <a:p>
            <a:pPr lvl="1"/>
            <a:r>
              <a:rPr lang="fi-FI" b="1" dirty="0"/>
              <a:t>todellisuuden ja kerronnan rajoja rikkova kertoja</a:t>
            </a:r>
          </a:p>
          <a:p>
            <a:pPr lvl="1"/>
            <a:r>
              <a:rPr lang="fi-FI" b="1" dirty="0"/>
              <a:t>kerronnan keinoilla leikittely</a:t>
            </a:r>
          </a:p>
          <a:p>
            <a:pPr lvl="1"/>
            <a:r>
              <a:rPr lang="fi-FI" b="1" dirty="0"/>
              <a:t>voi ilmoittaa esim. olevansa teoksen kirjoittaja itse</a:t>
            </a:r>
          </a:p>
          <a:p>
            <a:pPr lvl="1"/>
            <a:r>
              <a:rPr lang="fi-FI" b="1" dirty="0"/>
              <a:t>kertojan roolin kommentointi</a:t>
            </a:r>
          </a:p>
          <a:p>
            <a:pPr lvl="1"/>
            <a:r>
              <a:rPr lang="fi-FI" b="1" dirty="0"/>
              <a:t>lukijan puhuttelu ja mahdolliset lukuohjeet</a:t>
            </a:r>
          </a:p>
          <a:p>
            <a:pPr lvl="1"/>
            <a:r>
              <a:rPr lang="fi-FI" b="1" dirty="0"/>
              <a:t>esim.  s. 87.</a:t>
            </a:r>
          </a:p>
          <a:p>
            <a:endParaRPr lang="fi-FI" dirty="0"/>
          </a:p>
        </p:txBody>
      </p:sp>
      <p:pic>
        <p:nvPicPr>
          <p:cNvPr id="5" name="Kuva 4" descr="mirri.gif"/>
          <p:cNvPicPr>
            <a:picLocks noChangeAspect="1"/>
          </p:cNvPicPr>
          <p:nvPr/>
        </p:nvPicPr>
        <p:blipFill>
          <a:blip r:embed="rId2" cstate="print"/>
          <a:stretch>
            <a:fillRect/>
          </a:stretch>
        </p:blipFill>
        <p:spPr>
          <a:xfrm>
            <a:off x="-1" y="3933056"/>
            <a:ext cx="9188309" cy="29249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3ACC2D-57E2-4F89-A7E6-B427F43185D4}"/>
              </a:ext>
            </a:extLst>
          </p:cNvPr>
          <p:cNvSpPr>
            <a:spLocks noGrp="1"/>
          </p:cNvSpPr>
          <p:nvPr>
            <p:ph type="title"/>
          </p:nvPr>
        </p:nvSpPr>
        <p:spPr/>
        <p:txBody>
          <a:bodyPr/>
          <a:lstStyle/>
          <a:p>
            <a:endParaRPr lang="fi-FI"/>
          </a:p>
        </p:txBody>
      </p:sp>
      <p:sp>
        <p:nvSpPr>
          <p:cNvPr id="7" name="Sisällön paikkamerkki 6"/>
          <p:cNvSpPr>
            <a:spLocks noGrp="1"/>
          </p:cNvSpPr>
          <p:nvPr>
            <p:ph idx="1"/>
          </p:nvPr>
        </p:nvSpPr>
        <p:spPr>
          <a:xfrm>
            <a:off x="0" y="188640"/>
            <a:ext cx="9144000" cy="3672407"/>
          </a:xfrm>
        </p:spPr>
        <p:txBody>
          <a:bodyPr>
            <a:normAutofit fontScale="85000" lnSpcReduction="10000"/>
          </a:bodyPr>
          <a:lstStyle/>
          <a:p>
            <a:pPr>
              <a:buNone/>
            </a:pPr>
            <a:r>
              <a:rPr lang="fi-FI" b="1" dirty="0"/>
              <a:t>	Kaiken kaikkiaan on paras kun hillitset kärsimättömyyttäsi ja odotat kunnes olet kotona voidaksesi avata kirjan. Nyt kyllä. Olet huoneessasi, rauhallisena, avaat kirjan ensimmäiseltä sivulta, ei, viimeiseltä, aluksi haluat nähdä kuinka pitkä se on. Se ei ole liian pitkä onneksi. On ehkä ristiriitaista kirjoittaa nykyään pitkiä kirjoja: kun ajan ulottuvuus on mennyt pirstaleiksi, me emme voi elää tai ajatella kuin ajan sirpaleita joista jokainen etääntyy lentoradallaan ja katoaa heti. (Italo Calvino: Jos talviyönä matkamies)</a:t>
            </a:r>
          </a:p>
        </p:txBody>
      </p:sp>
      <p:pic>
        <p:nvPicPr>
          <p:cNvPr id="8" name="Kuva 7" descr="siu.jpg"/>
          <p:cNvPicPr>
            <a:picLocks noChangeAspect="1"/>
          </p:cNvPicPr>
          <p:nvPr/>
        </p:nvPicPr>
        <p:blipFill>
          <a:blip r:embed="rId2" cstate="print"/>
          <a:stretch>
            <a:fillRect/>
          </a:stretch>
        </p:blipFill>
        <p:spPr>
          <a:xfrm>
            <a:off x="0" y="3933056"/>
            <a:ext cx="9144000" cy="2926080"/>
          </a:xfrm>
          <a:prstGeom prst="rect">
            <a:avLst/>
          </a:prstGeom>
        </p:spPr>
      </p:pic>
    </p:spTree>
    <p:extLst>
      <p:ext uri="{BB962C8B-B14F-4D97-AF65-F5344CB8AC3E}">
        <p14:creationId xmlns:p14="http://schemas.microsoft.com/office/powerpoint/2010/main" val="160886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a:t>Henkilökuvaus</a:t>
            </a:r>
          </a:p>
        </p:txBody>
      </p:sp>
      <p:sp>
        <p:nvSpPr>
          <p:cNvPr id="3" name="Sisällön paikkamerkki 2"/>
          <p:cNvSpPr>
            <a:spLocks noGrp="1"/>
          </p:cNvSpPr>
          <p:nvPr>
            <p:ph idx="1"/>
          </p:nvPr>
        </p:nvSpPr>
        <p:spPr>
          <a:xfrm>
            <a:off x="457200" y="1196753"/>
            <a:ext cx="8229600" cy="2736304"/>
          </a:xfrm>
        </p:spPr>
        <p:txBody>
          <a:bodyPr>
            <a:normAutofit fontScale="92500" lnSpcReduction="20000"/>
          </a:bodyPr>
          <a:lstStyle/>
          <a:p>
            <a:r>
              <a:rPr lang="fi-FI" b="1" dirty="0"/>
              <a:t>Henkilöhahmot: kirjallisessa tekstissä esiintyvät henkilöt</a:t>
            </a:r>
          </a:p>
          <a:p>
            <a:r>
              <a:rPr lang="fi-FI" b="1" dirty="0"/>
              <a:t>päähenkilöt: kerronnan keskiössä</a:t>
            </a:r>
          </a:p>
          <a:p>
            <a:r>
              <a:rPr lang="fi-FI" b="1" dirty="0"/>
              <a:t>sivuhenkilöt: päähenkilön toiminta ja luonteenlaatua valottavia, juonen kehittelyn rakennusaineksia</a:t>
            </a:r>
          </a:p>
          <a:p>
            <a:pPr>
              <a:buNone/>
            </a:pPr>
            <a:endParaRPr lang="fi-FI" dirty="0"/>
          </a:p>
        </p:txBody>
      </p:sp>
      <p:pic>
        <p:nvPicPr>
          <p:cNvPr id="4" name="Kuva 3" descr="finger, kirjailija.png"/>
          <p:cNvPicPr>
            <a:picLocks noChangeAspect="1"/>
          </p:cNvPicPr>
          <p:nvPr/>
        </p:nvPicPr>
        <p:blipFill>
          <a:blip r:embed="rId2" cstate="print">
            <a:lum contrast="20000"/>
          </a:blip>
          <a:stretch>
            <a:fillRect/>
          </a:stretch>
        </p:blipFill>
        <p:spPr>
          <a:xfrm>
            <a:off x="-79152" y="3977680"/>
            <a:ext cx="9223152" cy="2880320"/>
          </a:xfrm>
          <a:prstGeom prst="rect">
            <a:avLst/>
          </a:prstGeom>
        </p:spPr>
      </p:pic>
      <p:pic>
        <p:nvPicPr>
          <p:cNvPr id="5" name="Kuva 4" descr="jakke.jpg"/>
          <p:cNvPicPr>
            <a:picLocks noChangeAspect="1"/>
          </p:cNvPicPr>
          <p:nvPr/>
        </p:nvPicPr>
        <p:blipFill>
          <a:blip r:embed="rId3" cstate="print"/>
          <a:stretch>
            <a:fillRect/>
          </a:stretch>
        </p:blipFill>
        <p:spPr>
          <a:xfrm>
            <a:off x="0" y="3984171"/>
            <a:ext cx="9144000" cy="287382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850106"/>
          </a:xfrm>
        </p:spPr>
        <p:txBody>
          <a:bodyPr/>
          <a:lstStyle/>
          <a:p>
            <a:r>
              <a:rPr lang="fi-FI" b="1" dirty="0"/>
              <a:t>Miten pureutua henkilöhahmoon?</a:t>
            </a:r>
          </a:p>
        </p:txBody>
      </p:sp>
      <p:sp>
        <p:nvSpPr>
          <p:cNvPr id="3" name="Sisällön paikkamerkki 2"/>
          <p:cNvSpPr>
            <a:spLocks noGrp="1"/>
          </p:cNvSpPr>
          <p:nvPr>
            <p:ph idx="1"/>
          </p:nvPr>
        </p:nvSpPr>
        <p:spPr>
          <a:xfrm>
            <a:off x="0" y="1214422"/>
            <a:ext cx="9144000" cy="5643578"/>
          </a:xfrm>
        </p:spPr>
        <p:txBody>
          <a:bodyPr>
            <a:normAutofit fontScale="85000" lnSpcReduction="10000"/>
          </a:bodyPr>
          <a:lstStyle/>
          <a:p>
            <a:r>
              <a:rPr lang="fi-FI" b="1" dirty="0"/>
              <a:t>Nimeäminen, ikä sukupuoli, sosiaalinen status? (Anita, ks. kirja s. 69)</a:t>
            </a:r>
          </a:p>
          <a:p>
            <a:r>
              <a:rPr lang="fi-FI" b="1" dirty="0"/>
              <a:t>Ulkoinen olemus, ympäristön kuvaus (Seitsemän veljestä)</a:t>
            </a:r>
          </a:p>
          <a:p>
            <a:r>
              <a:rPr lang="fi-FI" b="1" dirty="0"/>
              <a:t>Vastakkaiset luonteet – konfliktit – tarinan jännitteet.</a:t>
            </a:r>
          </a:p>
          <a:p>
            <a:r>
              <a:rPr lang="fi-FI" b="1" dirty="0"/>
              <a:t>Toiminnan kuvaus, käytös -&gt; syyt toiminnan taustalla?</a:t>
            </a:r>
          </a:p>
          <a:p>
            <a:r>
              <a:rPr lang="fi-FI" b="1" dirty="0"/>
              <a:t>Kielenkäyttö: dialogi eli vuoropuhelu, monologi eli yksinpuhelu</a:t>
            </a:r>
          </a:p>
          <a:p>
            <a:r>
              <a:rPr lang="fi-FI" b="1" dirty="0"/>
              <a:t>Kehittyminen?</a:t>
            </a:r>
          </a:p>
          <a:p>
            <a:r>
              <a:rPr lang="fi-FI" b="1" dirty="0"/>
              <a:t>Suhteet muihin ihmisiin -&gt; muuttuvatko tarinan aikana?</a:t>
            </a:r>
          </a:p>
          <a:p>
            <a:r>
              <a:rPr lang="fi-FI" b="1" dirty="0"/>
              <a:t>Mitä henkilö pitää hyvänä, mitä pahana? Mihin pyrkii, mitä välttää? (Arvot, käsitykset, uskomukset)</a:t>
            </a:r>
          </a:p>
          <a:p>
            <a:r>
              <a:rPr lang="fi-FI" b="1" dirty="0"/>
              <a:t>Päähenkilöiden kehitys vs. ohuet, yhden ominaisuuden  ”tyypit”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0"/>
            <a:ext cx="9144000" cy="1052736"/>
          </a:xfrm>
        </p:spPr>
        <p:txBody>
          <a:bodyPr>
            <a:normAutofit fontScale="90000"/>
          </a:bodyPr>
          <a:lstStyle/>
          <a:p>
            <a:r>
              <a:rPr lang="fi-FI" b="1" dirty="0"/>
              <a:t>Aika kerronnan keinona: kerronnan kulku</a:t>
            </a:r>
          </a:p>
        </p:txBody>
      </p:sp>
      <p:sp>
        <p:nvSpPr>
          <p:cNvPr id="3" name="Sisällön paikkamerkki 2"/>
          <p:cNvSpPr>
            <a:spLocks noGrp="1"/>
          </p:cNvSpPr>
          <p:nvPr>
            <p:ph idx="1"/>
          </p:nvPr>
        </p:nvSpPr>
        <p:spPr>
          <a:xfrm>
            <a:off x="0" y="836712"/>
            <a:ext cx="9324528" cy="3384376"/>
          </a:xfrm>
        </p:spPr>
        <p:txBody>
          <a:bodyPr>
            <a:normAutofit fontScale="85000" lnSpcReduction="10000"/>
          </a:bodyPr>
          <a:lstStyle/>
          <a:p>
            <a:r>
              <a:rPr lang="fi-FI" b="1" dirty="0"/>
              <a:t>kronologinen kerronta: tapahtumien kerronta tapahtumisjärjestyksessä, aikajärjestyksessä</a:t>
            </a:r>
          </a:p>
          <a:p>
            <a:r>
              <a:rPr lang="fi-FI" b="1" dirty="0" err="1"/>
              <a:t>takauma</a:t>
            </a:r>
            <a:r>
              <a:rPr lang="fi-FI" b="1" dirty="0"/>
              <a:t>: lyhyehköjä siirtymiä aikaisempiin, nykyhetkeä edeltäviin tapahtumiin, esim. henkilöiden taustasta kertominen, nykyhetkeen kytkeytyvät muistot</a:t>
            </a:r>
          </a:p>
          <a:p>
            <a:r>
              <a:rPr lang="fi-FI" b="1" dirty="0"/>
              <a:t>ennakointi: tapahtumien päätepisteestä kerronta ennen kuin siitä on puhe, esim. dekkareiden rikos ennen siihen johtaneita tapahtumia</a:t>
            </a:r>
          </a:p>
        </p:txBody>
      </p:sp>
      <p:pic>
        <p:nvPicPr>
          <p:cNvPr id="5" name="Sisällön paikkamerkki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49688"/>
            <a:ext cx="9059071" cy="28083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0"/>
            <a:ext cx="8229600" cy="692696"/>
          </a:xfrm>
        </p:spPr>
        <p:txBody>
          <a:bodyPr>
            <a:normAutofit fontScale="90000"/>
          </a:bodyPr>
          <a:lstStyle/>
          <a:p>
            <a:r>
              <a:rPr lang="fi-FI" b="1"/>
              <a:t>Proosa </a:t>
            </a:r>
            <a:r>
              <a:rPr lang="fi-FI" b="1" dirty="0"/>
              <a:t>ja kerronnan keinot</a:t>
            </a:r>
          </a:p>
        </p:txBody>
      </p:sp>
      <p:sp>
        <p:nvSpPr>
          <p:cNvPr id="7" name="Sisällön paikkamerkki 6"/>
          <p:cNvSpPr>
            <a:spLocks noGrp="1"/>
          </p:cNvSpPr>
          <p:nvPr>
            <p:ph idx="1"/>
          </p:nvPr>
        </p:nvSpPr>
        <p:spPr>
          <a:xfrm>
            <a:off x="0" y="692696"/>
            <a:ext cx="9144000" cy="3312369"/>
          </a:xfrm>
        </p:spPr>
        <p:txBody>
          <a:bodyPr>
            <a:normAutofit lnSpcReduction="10000"/>
          </a:bodyPr>
          <a:lstStyle/>
          <a:p>
            <a:r>
              <a:rPr lang="fi-FI" b="1" dirty="0"/>
              <a:t>Pohdi parisi kera:</a:t>
            </a:r>
          </a:p>
          <a:p>
            <a:pPr lvl="1"/>
            <a:r>
              <a:rPr lang="fi-FI" b="1" dirty="0"/>
              <a:t>mitä kertojatyyppejä muistat</a:t>
            </a:r>
          </a:p>
          <a:p>
            <a:pPr lvl="1"/>
            <a:r>
              <a:rPr lang="fi-FI" b="1" dirty="0"/>
              <a:t>millaisiin seikkoihin kiinnittäisitte huomiota henkilöhahmoja tarkastellessanne</a:t>
            </a:r>
          </a:p>
          <a:p>
            <a:pPr lvl="1"/>
            <a:r>
              <a:rPr lang="fi-FI" b="1" dirty="0"/>
              <a:t>miten määrittelisitte termit aihe, teema, motiivi</a:t>
            </a:r>
          </a:p>
          <a:p>
            <a:pPr lvl="1"/>
            <a:r>
              <a:rPr lang="fi-FI" b="1" dirty="0"/>
              <a:t>mitkä kerronnan keinoja haluaisitte näiden lisäksi kerrata? </a:t>
            </a:r>
          </a:p>
        </p:txBody>
      </p:sp>
      <p:pic>
        <p:nvPicPr>
          <p:cNvPr id="8" name="Sisällön paikkamerkki 5" descr="finger, kalle.jpg"/>
          <p:cNvPicPr>
            <a:picLocks noChangeAspect="1"/>
          </p:cNvPicPr>
          <p:nvPr/>
        </p:nvPicPr>
        <p:blipFill>
          <a:blip r:embed="rId2" cstate="print"/>
          <a:stretch>
            <a:fillRect/>
          </a:stretch>
        </p:blipFill>
        <p:spPr>
          <a:xfrm>
            <a:off x="0" y="3977680"/>
            <a:ext cx="9217024" cy="2880320"/>
          </a:xfrm>
          <a:prstGeom prst="rect">
            <a:avLst/>
          </a:prstGeom>
        </p:spPr>
      </p:pic>
      <p:pic>
        <p:nvPicPr>
          <p:cNvPr id="5" name="Kuva 4" descr="raamattu.jpg"/>
          <p:cNvPicPr>
            <a:picLocks noChangeAspect="1"/>
          </p:cNvPicPr>
          <p:nvPr/>
        </p:nvPicPr>
        <p:blipFill>
          <a:blip r:embed="rId3" cstate="print"/>
          <a:stretch>
            <a:fillRect/>
          </a:stretch>
        </p:blipFill>
        <p:spPr>
          <a:xfrm>
            <a:off x="0" y="3985358"/>
            <a:ext cx="9144000" cy="28726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457200" y="476672"/>
            <a:ext cx="8229600" cy="5649491"/>
          </a:xfrm>
        </p:spPr>
        <p:txBody>
          <a:bodyPr/>
          <a:lstStyle/>
          <a:p>
            <a:r>
              <a:rPr lang="fi-FI" b="1" dirty="0"/>
              <a:t>toisto: yksi tapahtuma useaan kertaan, esim. usean hahmon näkökulmasta</a:t>
            </a:r>
          </a:p>
          <a:p>
            <a:r>
              <a:rPr lang="fi-FI" b="1" dirty="0"/>
              <a:t>nopeutukset: ajalliset harppaukset eteenpäin</a:t>
            </a:r>
          </a:p>
          <a:p>
            <a:r>
              <a:rPr lang="fi-FI" b="1" dirty="0"/>
              <a:t>kohtaus: tarinan ja tekstin kesto vastaavat toisiaan, esim. dialogi eli vuoropuhelu</a:t>
            </a:r>
          </a:p>
          <a:p>
            <a:endParaRPr lang="fi-FI" dirty="0"/>
          </a:p>
        </p:txBody>
      </p:sp>
      <p:pic>
        <p:nvPicPr>
          <p:cNvPr id="4" name="Kuva 3" descr="finger, aika.jpg"/>
          <p:cNvPicPr>
            <a:picLocks noChangeAspect="1"/>
          </p:cNvPicPr>
          <p:nvPr/>
        </p:nvPicPr>
        <p:blipFill>
          <a:blip r:embed="rId2" cstate="print">
            <a:lum contrast="20000"/>
          </a:blip>
          <a:stretch>
            <a:fillRect/>
          </a:stretch>
        </p:blipFill>
        <p:spPr>
          <a:xfrm>
            <a:off x="0" y="4005064"/>
            <a:ext cx="9129395" cy="2852936"/>
          </a:xfrm>
          <a:prstGeom prst="rect">
            <a:avLst/>
          </a:prstGeom>
        </p:spPr>
      </p:pic>
      <p:pic>
        <p:nvPicPr>
          <p:cNvPr id="5" name="Kuva 4" descr="jätä.jpg"/>
          <p:cNvPicPr>
            <a:picLocks noChangeAspect="1"/>
          </p:cNvPicPr>
          <p:nvPr/>
        </p:nvPicPr>
        <p:blipFill>
          <a:blip r:embed="rId3" cstate="print"/>
          <a:stretch>
            <a:fillRect/>
          </a:stretch>
        </p:blipFill>
        <p:spPr>
          <a:xfrm>
            <a:off x="0" y="4005064"/>
            <a:ext cx="9180240" cy="28529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634082"/>
          </a:xfrm>
        </p:spPr>
        <p:txBody>
          <a:bodyPr>
            <a:normAutofit fontScale="90000"/>
          </a:bodyPr>
          <a:lstStyle/>
          <a:p>
            <a:r>
              <a:rPr lang="fi-FI" b="1" dirty="0"/>
              <a:t>Aika kerronnan keinona</a:t>
            </a:r>
          </a:p>
        </p:txBody>
      </p:sp>
      <p:sp>
        <p:nvSpPr>
          <p:cNvPr id="5" name="Sisällön paikkamerkki 4"/>
          <p:cNvSpPr>
            <a:spLocks noGrp="1"/>
          </p:cNvSpPr>
          <p:nvPr>
            <p:ph idx="1"/>
          </p:nvPr>
        </p:nvSpPr>
        <p:spPr>
          <a:xfrm>
            <a:off x="107504" y="908721"/>
            <a:ext cx="9036496" cy="3240360"/>
          </a:xfrm>
        </p:spPr>
        <p:txBody>
          <a:bodyPr>
            <a:normAutofit fontScale="92500" lnSpcReduction="20000"/>
          </a:bodyPr>
          <a:lstStyle/>
          <a:p>
            <a:pPr>
              <a:buNone/>
            </a:pPr>
            <a:r>
              <a:rPr lang="fi-FI" dirty="0"/>
              <a:t>Joni </a:t>
            </a:r>
            <a:r>
              <a:rPr lang="fi-FI" dirty="0" err="1"/>
              <a:t>Skiftesvik</a:t>
            </a:r>
            <a:r>
              <a:rPr lang="fi-FI" dirty="0"/>
              <a:t>, Puhalluskukkapoika ja taivaankorjaaja</a:t>
            </a:r>
          </a:p>
          <a:p>
            <a:r>
              <a:rPr lang="fi-FI" dirty="0"/>
              <a:t>Kenen näkökulmasta tapahtumia tarkastellaan?</a:t>
            </a:r>
          </a:p>
          <a:p>
            <a:r>
              <a:rPr lang="fi-FI" dirty="0"/>
              <a:t>Mitä lisiä takaumat, </a:t>
            </a:r>
            <a:r>
              <a:rPr lang="fi-FI" dirty="0" err="1"/>
              <a:t>Lennun</a:t>
            </a:r>
            <a:r>
              <a:rPr lang="fi-FI" dirty="0"/>
              <a:t> muistelut, ja novellin nimi tuovat novellin herättämiin tunteisiin?  Mitä </a:t>
            </a:r>
            <a:r>
              <a:rPr lang="fi-FI" dirty="0" err="1"/>
              <a:t>takaumissa</a:t>
            </a:r>
            <a:r>
              <a:rPr lang="fi-FI" dirty="0"/>
              <a:t> ennakoidaan? Miten takaumat vaikuttivat lukukokemukseen?</a:t>
            </a:r>
          </a:p>
          <a:p>
            <a:r>
              <a:rPr lang="fi-FI" dirty="0"/>
              <a:t>Mikä voisi mielestänne olla novellin teema? </a:t>
            </a:r>
          </a:p>
          <a:p>
            <a:endParaRPr lang="fi-FI" dirty="0"/>
          </a:p>
        </p:txBody>
      </p:sp>
      <p:pic>
        <p:nvPicPr>
          <p:cNvPr id="4" name="Kuva 3">
            <a:extLst>
              <a:ext uri="{FF2B5EF4-FFF2-40B4-BE49-F238E27FC236}">
                <a16:creationId xmlns:a16="http://schemas.microsoft.com/office/drawing/2014/main" id="{9070DA94-A68C-439E-AD90-55DDF5B3F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92880"/>
            <a:ext cx="9144000" cy="2865120"/>
          </a:xfrm>
          <a:prstGeom prst="rect">
            <a:avLst/>
          </a:prstGeom>
        </p:spPr>
      </p:pic>
    </p:spTree>
    <p:extLst>
      <p:ext uri="{BB962C8B-B14F-4D97-AF65-F5344CB8AC3E}">
        <p14:creationId xmlns:p14="http://schemas.microsoft.com/office/powerpoint/2010/main" val="387173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CDA1A0-E83E-4B37-B1DE-EA4D0FD46B90}"/>
              </a:ext>
            </a:extLst>
          </p:cNvPr>
          <p:cNvSpPr>
            <a:spLocks noGrp="1"/>
          </p:cNvSpPr>
          <p:nvPr>
            <p:ph type="title"/>
          </p:nvPr>
        </p:nvSpPr>
        <p:spPr/>
        <p:txBody>
          <a:bodyPr/>
          <a:lstStyle/>
          <a:p>
            <a:endParaRPr lang="fi-FI"/>
          </a:p>
        </p:txBody>
      </p:sp>
      <p:pic>
        <p:nvPicPr>
          <p:cNvPr id="4" name="Sisällön paikkamerkki 3">
            <a:extLst>
              <a:ext uri="{FF2B5EF4-FFF2-40B4-BE49-F238E27FC236}">
                <a16:creationId xmlns:a16="http://schemas.microsoft.com/office/drawing/2014/main" id="{3094E0DA-7C20-471D-99FE-D1F68D907D7F}"/>
              </a:ext>
            </a:extLst>
          </p:cNvPr>
          <p:cNvPicPr>
            <a:picLocks noGrp="1" noChangeAspect="1"/>
          </p:cNvPicPr>
          <p:nvPr>
            <p:ph idx="1"/>
          </p:nvPr>
        </p:nvPicPr>
        <p:blipFill>
          <a:blip r:embed="rId2" cstate="print"/>
          <a:stretch>
            <a:fillRect/>
          </a:stretch>
        </p:blipFill>
        <p:spPr>
          <a:xfrm>
            <a:off x="-324674" y="908720"/>
            <a:ext cx="9468676" cy="4200017"/>
          </a:xfrm>
          <a:prstGeom prst="rect">
            <a:avLst/>
          </a:prstGeom>
          <a:effectLst>
            <a:softEdge rad="317500"/>
          </a:effectLst>
        </p:spPr>
      </p:pic>
    </p:spTree>
    <p:extLst>
      <p:ext uri="{BB962C8B-B14F-4D97-AF65-F5344CB8AC3E}">
        <p14:creationId xmlns:p14="http://schemas.microsoft.com/office/powerpoint/2010/main" val="1890795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0"/>
            <a:ext cx="8229600" cy="764704"/>
          </a:xfrm>
        </p:spPr>
        <p:txBody>
          <a:bodyPr/>
          <a:lstStyle/>
          <a:p>
            <a:r>
              <a:rPr lang="fi-FI" b="1" dirty="0"/>
              <a:t>Kertojat</a:t>
            </a:r>
          </a:p>
        </p:txBody>
      </p:sp>
      <p:sp>
        <p:nvSpPr>
          <p:cNvPr id="3" name="Sisällön paikkamerkki 2"/>
          <p:cNvSpPr>
            <a:spLocks noGrp="1"/>
          </p:cNvSpPr>
          <p:nvPr>
            <p:ph idx="1"/>
          </p:nvPr>
        </p:nvSpPr>
        <p:spPr>
          <a:xfrm>
            <a:off x="0" y="836713"/>
            <a:ext cx="9144000" cy="3096343"/>
          </a:xfrm>
        </p:spPr>
        <p:txBody>
          <a:bodyPr>
            <a:normAutofit fontScale="85000" lnSpcReduction="20000"/>
          </a:bodyPr>
          <a:lstStyle/>
          <a:p>
            <a:r>
              <a:rPr lang="fi-FI" b="1" dirty="0"/>
              <a:t>puhuva tai kirjoittava ääni, jonka tehtävänä tekstin kerronta; joku, joka kertoo tapahtumat</a:t>
            </a:r>
          </a:p>
          <a:p>
            <a:r>
              <a:rPr lang="fi-FI" b="1" dirty="0"/>
              <a:t>ei kirjailija vaan hänen luomansa hahmo tai ääni</a:t>
            </a:r>
          </a:p>
          <a:p>
            <a:r>
              <a:rPr lang="fi-FI" b="1" dirty="0"/>
              <a:t>yksi tai useampia</a:t>
            </a:r>
          </a:p>
          <a:p>
            <a:r>
              <a:rPr lang="fi-FI" b="1" dirty="0"/>
              <a:t>läsnäolon aste vaihtelee: </a:t>
            </a:r>
          </a:p>
          <a:p>
            <a:pPr lvl="1"/>
            <a:r>
              <a:rPr lang="fi-FI" b="1" dirty="0"/>
              <a:t>neutraali: </a:t>
            </a:r>
            <a:r>
              <a:rPr lang="fi-FI" b="1" dirty="0" err="1"/>
              <a:t>ei-kantaaottavuus</a:t>
            </a:r>
            <a:r>
              <a:rPr lang="fi-FI" b="1" dirty="0"/>
              <a:t>, mielipiteettömyys</a:t>
            </a:r>
          </a:p>
          <a:p>
            <a:pPr lvl="1"/>
            <a:r>
              <a:rPr lang="fi-FI" b="1" dirty="0"/>
              <a:t>kantaaottava: tapahtumien kommentointi ja pohdiskelu, omien sanomisten puntarointi</a:t>
            </a:r>
          </a:p>
        </p:txBody>
      </p:sp>
      <p:pic>
        <p:nvPicPr>
          <p:cNvPr id="4" name="Kuva 3" descr="albertcamus.gif"/>
          <p:cNvPicPr>
            <a:picLocks noChangeAspect="1"/>
          </p:cNvPicPr>
          <p:nvPr/>
        </p:nvPicPr>
        <p:blipFill>
          <a:blip r:embed="rId2" cstate="print">
            <a:lum contrast="40000"/>
          </a:blip>
          <a:stretch>
            <a:fillRect/>
          </a:stretch>
        </p:blipFill>
        <p:spPr>
          <a:xfrm>
            <a:off x="0" y="3931920"/>
            <a:ext cx="9144000" cy="2926080"/>
          </a:xfrm>
          <a:prstGeom prst="rect">
            <a:avLst/>
          </a:prstGeom>
        </p:spPr>
      </p:pic>
      <p:pic>
        <p:nvPicPr>
          <p:cNvPr id="5" name="Kuva 4" descr="finger2.jpg"/>
          <p:cNvPicPr/>
          <p:nvPr/>
        </p:nvPicPr>
        <p:blipFill>
          <a:blip r:embed="rId3" cstate="print"/>
          <a:stretch>
            <a:fillRect/>
          </a:stretch>
        </p:blipFill>
        <p:spPr>
          <a:xfrm>
            <a:off x="0" y="4005064"/>
            <a:ext cx="9144000" cy="2852936"/>
          </a:xfrm>
          <a:prstGeom prst="rect">
            <a:avLst/>
          </a:prstGeom>
        </p:spPr>
      </p:pic>
      <p:pic>
        <p:nvPicPr>
          <p:cNvPr id="6" name="Kuva 5" descr="raamattu2.jpg"/>
          <p:cNvPicPr>
            <a:picLocks noChangeAspect="1"/>
          </p:cNvPicPr>
          <p:nvPr/>
        </p:nvPicPr>
        <p:blipFill>
          <a:blip r:embed="rId4" cstate="print"/>
          <a:srcRect t="12326" b="14838"/>
          <a:stretch>
            <a:fillRect/>
          </a:stretch>
        </p:blipFill>
        <p:spPr>
          <a:xfrm>
            <a:off x="0" y="3977680"/>
            <a:ext cx="9144000" cy="2880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490066"/>
          </a:xfrm>
        </p:spPr>
        <p:txBody>
          <a:bodyPr>
            <a:normAutofit fontScale="90000"/>
          </a:bodyPr>
          <a:lstStyle/>
          <a:p>
            <a:r>
              <a:rPr lang="fi-FI" b="1" dirty="0"/>
              <a:t>1) Minäkertoja </a:t>
            </a:r>
          </a:p>
        </p:txBody>
      </p:sp>
      <p:sp>
        <p:nvSpPr>
          <p:cNvPr id="3" name="Sisällön paikkamerkki 2"/>
          <p:cNvSpPr>
            <a:spLocks noGrp="1"/>
          </p:cNvSpPr>
          <p:nvPr>
            <p:ph idx="1"/>
          </p:nvPr>
        </p:nvSpPr>
        <p:spPr>
          <a:xfrm>
            <a:off x="0" y="764704"/>
            <a:ext cx="9144000" cy="3240360"/>
          </a:xfrm>
        </p:spPr>
        <p:txBody>
          <a:bodyPr>
            <a:normAutofit fontScale="70000" lnSpcReduction="20000"/>
          </a:bodyPr>
          <a:lstStyle/>
          <a:p>
            <a:r>
              <a:rPr lang="fi-FI" b="1" dirty="0"/>
              <a:t>itsestään, omista havainnoistaan, kertova kertoja</a:t>
            </a:r>
          </a:p>
          <a:p>
            <a:r>
              <a:rPr lang="fi-FI" b="1" dirty="0"/>
              <a:t>samalla tasolla muiden hahmojen kanssa</a:t>
            </a:r>
          </a:p>
          <a:p>
            <a:r>
              <a:rPr lang="fi-FI" b="1" dirty="0"/>
              <a:t>osa kertomaansa maailmaa</a:t>
            </a:r>
          </a:p>
          <a:p>
            <a:r>
              <a:rPr lang="fi-FI" b="1" dirty="0"/>
              <a:t>yksikön 1. persoonan käyttö (</a:t>
            </a:r>
            <a:r>
              <a:rPr lang="fi-FI" b="1" i="1" dirty="0"/>
              <a:t>Katson tummaa taivasta.</a:t>
            </a:r>
            <a:r>
              <a:rPr lang="fi-FI" b="1" dirty="0"/>
              <a:t>)</a:t>
            </a:r>
          </a:p>
          <a:p>
            <a:r>
              <a:rPr lang="fi-FI" b="1" dirty="0"/>
              <a:t>yleensä tarinan päähenkilö</a:t>
            </a:r>
          </a:p>
          <a:p>
            <a:r>
              <a:rPr lang="fi-FI" b="1" dirty="0"/>
              <a:t>järjestää ja arvioi tapahtumia mielensä mukaan</a:t>
            </a:r>
          </a:p>
          <a:p>
            <a:r>
              <a:rPr lang="fi-FI" b="1" dirty="0"/>
              <a:t>ei pääsyä toisten hahmojen sisäiseen maailmaan → tulkitsee näiden sanoja, eleitä, käytöstä ja eleitä → kerronnan värittyneisyys, puolueellisuus</a:t>
            </a:r>
          </a:p>
        </p:txBody>
      </p:sp>
      <p:pic>
        <p:nvPicPr>
          <p:cNvPr id="4" name="Kuva 3" descr="luo.gif"/>
          <p:cNvPicPr>
            <a:picLocks noChangeAspect="1"/>
          </p:cNvPicPr>
          <p:nvPr/>
        </p:nvPicPr>
        <p:blipFill>
          <a:blip r:embed="rId2" cstate="print"/>
          <a:stretch>
            <a:fillRect/>
          </a:stretch>
        </p:blipFill>
        <p:spPr>
          <a:xfrm>
            <a:off x="0" y="3977641"/>
            <a:ext cx="9144000" cy="28803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0"/>
            <a:ext cx="9144000" cy="6858000"/>
          </a:xfrm>
        </p:spPr>
        <p:txBody>
          <a:bodyPr>
            <a:normAutofit fontScale="92500"/>
          </a:bodyPr>
          <a:lstStyle/>
          <a:p>
            <a:pPr>
              <a:buNone/>
            </a:pPr>
            <a:r>
              <a:rPr lang="fi-FI" i="1" dirty="0"/>
              <a:t>	</a:t>
            </a:r>
            <a:br>
              <a:rPr lang="fi-FI" dirty="0"/>
            </a:br>
            <a:r>
              <a:rPr lang="fi-FI" i="1" dirty="0"/>
              <a:t>Minä olen kätilö Jumalan armosta ja kirjoitan nämä rivini sinulle, Johannes. Minulle kaikista maailman ihmisistä on Herramme Kaikkivaltias viisaudessaan antanut kyvyn lahjoittaa toisille elämä ja toisilta tuhota se. – – Tämä kyky on ristini ja pelastukseni, taakkani ja tuomioni ja määrännyt elolleni mutkaisen polun kauas kotoani ja sinusta, rakkaani. </a:t>
            </a:r>
          </a:p>
          <a:p>
            <a:pPr>
              <a:buNone/>
            </a:pPr>
            <a:r>
              <a:rPr lang="fi-FI" i="1" dirty="0"/>
              <a:t>	– – jostakin minusta kumpusi rukous, joka oli vahvempi kuin mikään rukous koskaan ennen. Katsoin sitä aukkoa jonka iltaan olit jättänyt. Painoin otsaani viileää lasia vasten ja anelin: Jumalani, tuon miehen </a:t>
            </a:r>
            <a:r>
              <a:rPr lang="fi-FI" i="1" dirty="0" err="1"/>
              <a:t>mie</a:t>
            </a:r>
            <a:r>
              <a:rPr lang="fi-FI" i="1" dirty="0"/>
              <a:t> haluan.</a:t>
            </a:r>
            <a:r>
              <a:rPr lang="fi-FI" dirty="0"/>
              <a:t> </a:t>
            </a:r>
            <a:r>
              <a:rPr lang="fi-FI" i="1" dirty="0"/>
              <a:t>Jos Jumalani tuon saan, niin toista en vaadi.</a:t>
            </a:r>
          </a:p>
          <a:p>
            <a:pPr>
              <a:buNone/>
            </a:pPr>
            <a:r>
              <a:rPr lang="fi-FI" i="1" dirty="0"/>
              <a:t>  	(Katja Kettu: Kätilö)</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0"/>
            <a:ext cx="8229600" cy="1071546"/>
          </a:xfrm>
        </p:spPr>
        <p:txBody>
          <a:bodyPr/>
          <a:lstStyle/>
          <a:p>
            <a:r>
              <a:rPr lang="fi-FI" b="1" dirty="0"/>
              <a:t>2) Kaikkitietävä kertoja</a:t>
            </a:r>
          </a:p>
        </p:txBody>
      </p:sp>
      <p:sp>
        <p:nvSpPr>
          <p:cNvPr id="3" name="Sisällön paikkamerkki 2"/>
          <p:cNvSpPr>
            <a:spLocks noGrp="1"/>
          </p:cNvSpPr>
          <p:nvPr>
            <p:ph idx="1"/>
          </p:nvPr>
        </p:nvSpPr>
        <p:spPr>
          <a:xfrm>
            <a:off x="0" y="1000108"/>
            <a:ext cx="9144000" cy="2932948"/>
          </a:xfrm>
        </p:spPr>
        <p:txBody>
          <a:bodyPr>
            <a:normAutofit fontScale="85000" lnSpcReduction="20000"/>
          </a:bodyPr>
          <a:lstStyle/>
          <a:p>
            <a:r>
              <a:rPr lang="fi-FI" b="1" dirty="0"/>
              <a:t>tietää asiat paremmin kuin kuvaamansa henkilöt</a:t>
            </a:r>
          </a:p>
          <a:p>
            <a:r>
              <a:rPr lang="fi-FI" b="1" dirty="0"/>
              <a:t>tietää menneet ja tulevat tapahtumat</a:t>
            </a:r>
          </a:p>
          <a:p>
            <a:r>
              <a:rPr lang="fi-FI" b="1" dirty="0"/>
              <a:t>näkee henkilöiden ajatukset, tunteet, aikeet</a:t>
            </a:r>
          </a:p>
          <a:p>
            <a:r>
              <a:rPr lang="fi-FI" b="1" dirty="0"/>
              <a:t>tarinan ulkopuolinen ääni, ei osallistu tapahtumiin</a:t>
            </a:r>
          </a:p>
          <a:p>
            <a:r>
              <a:rPr lang="fi-FI" b="1" dirty="0"/>
              <a:t>kantaaottavuus vaihtelee asiallisesta raportoinnista ja hahmojen tekemisten, sanomisten tunteiden välittämisestä voimakkaaseen arvioiden esittämiseen henkilöhahmoista</a:t>
            </a:r>
          </a:p>
          <a:p>
            <a:endParaRPr lang="fi-FI" dirty="0"/>
          </a:p>
        </p:txBody>
      </p:sp>
      <p:pic>
        <p:nvPicPr>
          <p:cNvPr id="4" name="Kuva 3" descr="kaikkitie.gif"/>
          <p:cNvPicPr>
            <a:picLocks noChangeAspect="1"/>
          </p:cNvPicPr>
          <p:nvPr/>
        </p:nvPicPr>
        <p:blipFill>
          <a:blip r:embed="rId2" cstate="print"/>
          <a:stretch>
            <a:fillRect/>
          </a:stretch>
        </p:blipFill>
        <p:spPr>
          <a:xfrm>
            <a:off x="0" y="3916681"/>
            <a:ext cx="9144000" cy="2941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0" y="188640"/>
            <a:ext cx="9144000" cy="6669360"/>
          </a:xfrm>
        </p:spPr>
        <p:txBody>
          <a:bodyPr>
            <a:noAutofit/>
          </a:bodyPr>
          <a:lstStyle/>
          <a:p>
            <a:pPr>
              <a:buNone/>
            </a:pPr>
            <a:r>
              <a:rPr lang="fi-FI" sz="2400" b="1" i="1" dirty="0"/>
              <a:t>	</a:t>
            </a:r>
            <a:r>
              <a:rPr lang="fi-FI" sz="2400" b="1" dirty="0"/>
              <a:t>Jos häntä pyydettiin tekemään murha tai muu rikos, ei hän kieltäytynyt koskaan, vaan lähti mielellään ja monta kertaa hän oli mielihyväkseen onnistunut haavoittamaan tai tappamaan omin käsin ihmisiä. Jumalaa ja pyhimyksiä sadattelemaan hän oli mestari ja jokaisesta pikkuasiasta niin pikainen vihastumaan kuin kukaan olla saattaa. Kirkossa hän ei käynyt milloinkaan ja ivasi pyhiä sakramentteja kuin mitä halpoja asioita kaikkein hirveimmillä sanoilla; mutta kapakoissa ja muissa häpeällisissä paikoissa hän sitä vastoin kävi mielellään. Naisia hän rakasti kuin koira keppiä, mutta vastakohtaisesta paheesta hän haki huvia enemmän kuin surkea mies saattaa. Varastanut ja ryövännyt hän olisi yhtä hyvällä omallatunnolla kuin pyhimys antaa almuja. Syömäri ja juomari hän oli siinä määrin, että sai usein kärsiä tautia kohtuuttomuutensa tähden. Pelissä ja väärän nopan heitossa hän oli oivallinen. Mutta miksi olen näin monisanainen? Hän oli kelvottomin ihminen, mitä on milloinkaan syntynyt.</a:t>
            </a:r>
            <a:r>
              <a:rPr lang="fi-FI" sz="2400" b="1" i="1" dirty="0"/>
              <a:t> (Boccaccio: Decamerone)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0"/>
            <a:ext cx="8229600" cy="764704"/>
          </a:xfrm>
        </p:spPr>
        <p:txBody>
          <a:bodyPr/>
          <a:lstStyle/>
          <a:p>
            <a:r>
              <a:rPr lang="fi-FI" b="1" dirty="0"/>
              <a:t>Kaikkitietävä kertoja (jatkuu)</a:t>
            </a:r>
          </a:p>
        </p:txBody>
      </p:sp>
      <p:sp>
        <p:nvSpPr>
          <p:cNvPr id="3" name="Sisällön paikkamerkki 2"/>
          <p:cNvSpPr>
            <a:spLocks noGrp="1"/>
          </p:cNvSpPr>
          <p:nvPr>
            <p:ph idx="1"/>
          </p:nvPr>
        </p:nvSpPr>
        <p:spPr>
          <a:xfrm>
            <a:off x="0" y="692696"/>
            <a:ext cx="9144000" cy="3024336"/>
          </a:xfrm>
        </p:spPr>
        <p:txBody>
          <a:bodyPr/>
          <a:lstStyle/>
          <a:p>
            <a:r>
              <a:rPr lang="fi-FI" b="1" dirty="0" err="1"/>
              <a:t>fokalisaatio</a:t>
            </a:r>
            <a:r>
              <a:rPr lang="fi-FI" b="1" dirty="0"/>
              <a:t> eli näyttönäkökulma:</a:t>
            </a:r>
          </a:p>
          <a:p>
            <a:pPr lvl="1"/>
            <a:r>
              <a:rPr lang="fi-FI" b="1" dirty="0"/>
              <a:t>kertoja antaa henkilöhahmon aistihavaintojen, tuntemusten, kielen ja ajatusten värittää kerrontaa</a:t>
            </a:r>
          </a:p>
          <a:p>
            <a:pPr lvl="1"/>
            <a:r>
              <a:rPr lang="fi-FI" b="1" dirty="0"/>
              <a:t>kertoja kertoo tapahtumista jonkun hahmon havaintokentästä ja tietoisuudesta käsin</a:t>
            </a:r>
          </a:p>
        </p:txBody>
      </p:sp>
      <p:pic>
        <p:nvPicPr>
          <p:cNvPr id="4" name="Kuva 3" descr="fingermummo.gif"/>
          <p:cNvPicPr>
            <a:picLocks noChangeAspect="1"/>
          </p:cNvPicPr>
          <p:nvPr/>
        </p:nvPicPr>
        <p:blipFill>
          <a:blip r:embed="rId2" cstate="print">
            <a:lum contrast="40000"/>
          </a:blip>
          <a:stretch>
            <a:fillRect/>
          </a:stretch>
        </p:blipFill>
        <p:spPr>
          <a:xfrm>
            <a:off x="0" y="3962400"/>
            <a:ext cx="9144000" cy="2895600"/>
          </a:xfrm>
          <a:prstGeom prst="rect">
            <a:avLst/>
          </a:prstGeom>
        </p:spPr>
      </p:pic>
    </p:spTree>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628</Words>
  <Application>Microsoft Office PowerPoint</Application>
  <PresentationFormat>Näytössä katseltava diaesitys (4:3)</PresentationFormat>
  <Paragraphs>88</Paragraphs>
  <Slides>21</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21</vt:i4>
      </vt:variant>
    </vt:vector>
  </HeadingPairs>
  <TitlesOfParts>
    <vt:vector size="24" baseType="lpstr">
      <vt:lpstr>Arial</vt:lpstr>
      <vt:lpstr>Calibri</vt:lpstr>
      <vt:lpstr>Office-teema</vt:lpstr>
      <vt:lpstr>Mitä on proosa = kertova kirjallisuus?</vt:lpstr>
      <vt:lpstr>Proosa ja kerronnan keinot</vt:lpstr>
      <vt:lpstr>PowerPoint-esitys</vt:lpstr>
      <vt:lpstr>Kertojat</vt:lpstr>
      <vt:lpstr>1) Minäkertoja </vt:lpstr>
      <vt:lpstr>PowerPoint-esitys</vt:lpstr>
      <vt:lpstr>2) Kaikkitietävä kertoja</vt:lpstr>
      <vt:lpstr>PowerPoint-esitys</vt:lpstr>
      <vt:lpstr>Kaikkitietävä kertoja (jatkuu)</vt:lpstr>
      <vt:lpstr>PowerPoint-esitys</vt:lpstr>
      <vt:lpstr>PowerPoint-esitys</vt:lpstr>
      <vt:lpstr>PowerPoint-esitys</vt:lpstr>
      <vt:lpstr>PowerPoint-esitys</vt:lpstr>
      <vt:lpstr>Eläytyvä kertoja: sisäinen monologi</vt:lpstr>
      <vt:lpstr>PowerPoint-esitys</vt:lpstr>
      <vt:lpstr>PowerPoint-esitys</vt:lpstr>
      <vt:lpstr>Henkilökuvaus</vt:lpstr>
      <vt:lpstr>Miten pureutua henkilöhahmoon?</vt:lpstr>
      <vt:lpstr>Aika kerronnan keinona: kerronnan kulku</vt:lpstr>
      <vt:lpstr>PowerPoint-esitys</vt:lpstr>
      <vt:lpstr>Aika kerronnan keinona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Proosa ja kerronnan keinot</dc:title>
  <dc:creator>Marianne</dc:creator>
  <cp:lastModifiedBy>Kärkkäinen Marianne</cp:lastModifiedBy>
  <cp:revision>99</cp:revision>
  <dcterms:created xsi:type="dcterms:W3CDTF">2014-01-08T18:31:50Z</dcterms:created>
  <dcterms:modified xsi:type="dcterms:W3CDTF">2020-01-19T21:54:45Z</dcterms:modified>
</cp:coreProperties>
</file>