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262" r:id="rId7"/>
    <p:sldId id="297" r:id="rId8"/>
    <p:sldId id="298" r:id="rId9"/>
    <p:sldId id="299" r:id="rId10"/>
    <p:sldId id="300" r:id="rId11"/>
    <p:sldId id="301" r:id="rId12"/>
    <p:sldId id="302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54"/>
    <p:restoredTop sz="94437"/>
  </p:normalViewPr>
  <p:slideViewPr>
    <p:cSldViewPr snapToGrid="0">
      <p:cViewPr varScale="1">
        <p:scale>
          <a:sx n="23" d="100"/>
          <a:sy n="23" d="100"/>
        </p:scale>
        <p:origin x="192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Ensimmäinen</a:t>
            </a:r>
            <a:r>
              <a:rPr lang="en-GB" dirty="0"/>
              <a:t> </a:t>
            </a:r>
            <a:r>
              <a:rPr lang="en-GB" dirty="0" err="1"/>
              <a:t>maailmansota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err="1">
                <a:solidFill>
                  <a:schemeClr val="tx1"/>
                </a:solidFill>
              </a:rPr>
              <a:t>maailmansota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kartalla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DBB0BFAA-64A1-2745-85D5-CFC429715A8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21945" y="730251"/>
            <a:ext cx="21030933" cy="12373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C1E49E-0B0C-1D43-BF67-510BECCCBD6A}"/>
              </a:ext>
            </a:extLst>
          </p:cNvPr>
          <p:cNvSpPr/>
          <p:nvPr/>
        </p:nvSpPr>
        <p:spPr>
          <a:xfrm>
            <a:off x="1133475" y="1008550"/>
            <a:ext cx="3438525" cy="2659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1008550"/>
            <a:ext cx="7467600" cy="2659917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err="1">
                <a:solidFill>
                  <a:schemeClr val="tx1"/>
                </a:solidFill>
              </a:rPr>
              <a:t>maailmansota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Euroopassa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4C1BC0B3-702B-1845-A9DE-F721446EBDF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21943" y="805717"/>
            <a:ext cx="21031200" cy="1237335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5AC035-6525-8642-96A0-F7D4716C00C3}"/>
              </a:ext>
            </a:extLst>
          </p:cNvPr>
          <p:cNvSpPr/>
          <p:nvPr/>
        </p:nvSpPr>
        <p:spPr>
          <a:xfrm>
            <a:off x="1343025" y="1800225"/>
            <a:ext cx="4057650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72" y="12262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Keskusvallat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14EF097-9E22-5845-AFED-7BC42BCF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77" y="730251"/>
            <a:ext cx="21030935" cy="12373200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31867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Ympärysvallat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FF4A7DE-88F7-B241-B08F-E3A8A141D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12" y="763329"/>
            <a:ext cx="21031200" cy="12373356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F4CB0-0D84-D94A-B4BA-B7F5ADBF5344}"/>
              </a:ext>
            </a:extLst>
          </p:cNvPr>
          <p:cNvSpPr/>
          <p:nvPr/>
        </p:nvSpPr>
        <p:spPr>
          <a:xfrm>
            <a:off x="1619912" y="2161309"/>
            <a:ext cx="4116832" cy="1080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68" y="1251381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Puolueettomat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CF6B631-A803-6346-894E-098001AB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27" y="730251"/>
            <a:ext cx="21030935" cy="12373200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F4CB0-0D84-D94A-B4BA-B7F5ADBF5344}"/>
              </a:ext>
            </a:extLst>
          </p:cNvPr>
          <p:cNvSpPr/>
          <p:nvPr/>
        </p:nvSpPr>
        <p:spPr>
          <a:xfrm>
            <a:off x="1619912" y="1414371"/>
            <a:ext cx="4116832" cy="3226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12" y="1414371"/>
            <a:ext cx="6235615" cy="3614829"/>
          </a:xfrm>
        </p:spPr>
        <p:txBody>
          <a:bodyPr>
            <a:noAutofit/>
          </a:bodyPr>
          <a:lstStyle/>
          <a:p>
            <a:pPr algn="l"/>
            <a:r>
              <a:rPr lang="en-GB" sz="6000" dirty="0" err="1">
                <a:solidFill>
                  <a:schemeClr val="tx1"/>
                </a:solidFill>
              </a:rPr>
              <a:t>Sota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käytiin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pääasiassa</a:t>
            </a:r>
            <a:r>
              <a:rPr lang="en-GB" sz="6000" dirty="0">
                <a:solidFill>
                  <a:schemeClr val="tx1"/>
                </a:solidFill>
              </a:rPr>
              <a:t>:</a:t>
            </a:r>
            <a:br>
              <a:rPr lang="en-GB" sz="6000" dirty="0">
                <a:solidFill>
                  <a:schemeClr val="tx1"/>
                </a:solidFill>
              </a:rPr>
            </a:br>
            <a:r>
              <a:rPr lang="en-GB" sz="5400" dirty="0">
                <a:solidFill>
                  <a:schemeClr val="tx1"/>
                </a:solidFill>
              </a:rPr>
              <a:t>1. </a:t>
            </a:r>
            <a:r>
              <a:rPr lang="en-GB" sz="5400" dirty="0" err="1">
                <a:solidFill>
                  <a:schemeClr val="tx1"/>
                </a:solidFill>
              </a:rPr>
              <a:t>idässä</a:t>
            </a:r>
            <a:br>
              <a:rPr lang="en-GB" sz="5400" dirty="0">
                <a:solidFill>
                  <a:schemeClr val="tx1"/>
                </a:solidFill>
              </a:rPr>
            </a:br>
            <a:r>
              <a:rPr lang="en-GB" sz="5400" dirty="0">
                <a:solidFill>
                  <a:schemeClr val="tx1"/>
                </a:solidFill>
              </a:rPr>
              <a:t>2. </a:t>
            </a:r>
            <a:r>
              <a:rPr lang="en-GB" sz="5400" dirty="0" err="1">
                <a:solidFill>
                  <a:schemeClr val="tx1"/>
                </a:solidFill>
              </a:rPr>
              <a:t>lännessä</a:t>
            </a:r>
            <a:br>
              <a:rPr lang="en-GB" sz="5400" dirty="0">
                <a:solidFill>
                  <a:schemeClr val="tx1"/>
                </a:solidFill>
              </a:rPr>
            </a:br>
            <a:r>
              <a:rPr lang="en-GB" sz="5400" dirty="0">
                <a:solidFill>
                  <a:schemeClr val="tx1"/>
                </a:solidFill>
              </a:rPr>
              <a:t>3. </a:t>
            </a:r>
            <a:r>
              <a:rPr lang="en-GB" sz="5400" dirty="0" err="1">
                <a:solidFill>
                  <a:schemeClr val="tx1"/>
                </a:solidFill>
              </a:rPr>
              <a:t>etelässä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Balkanilla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6499C6A-5AD7-3C4C-A01D-20209C2E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58" y="730251"/>
            <a:ext cx="21030935" cy="12373200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C1E49E-0B0C-1D43-BF67-510BECCCBD6A}"/>
              </a:ext>
            </a:extLst>
          </p:cNvPr>
          <p:cNvSpPr/>
          <p:nvPr/>
        </p:nvSpPr>
        <p:spPr>
          <a:xfrm>
            <a:off x="1133475" y="1008550"/>
            <a:ext cx="3438525" cy="2659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550"/>
            <a:ext cx="7467600" cy="5849450"/>
          </a:xfrm>
        </p:spPr>
        <p:txBody>
          <a:bodyPr>
            <a:noAutofit/>
          </a:bodyPr>
          <a:lstStyle/>
          <a:p>
            <a:pPr algn="l"/>
            <a:r>
              <a:rPr lang="en-GB" sz="6000" dirty="0" err="1">
                <a:solidFill>
                  <a:schemeClr val="tx1"/>
                </a:solidFill>
              </a:rPr>
              <a:t>Sodan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merkittäviä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tapahtumia</a:t>
            </a:r>
            <a:r>
              <a:rPr lang="en-GB" sz="6000" dirty="0">
                <a:solidFill>
                  <a:schemeClr val="tx1"/>
                </a:solidFill>
              </a:rPr>
              <a:t>:</a:t>
            </a:r>
            <a:br>
              <a:rPr lang="en-GB" sz="6000" dirty="0">
                <a:solidFill>
                  <a:schemeClr val="tx1"/>
                </a:solidFill>
              </a:rPr>
            </a:br>
            <a:r>
              <a:rPr lang="en-GB" sz="5400" dirty="0">
                <a:solidFill>
                  <a:schemeClr val="tx1"/>
                </a:solidFill>
              </a:rPr>
              <a:t>1. </a:t>
            </a:r>
            <a:r>
              <a:rPr lang="en-GB" sz="5400" dirty="0" err="1">
                <a:solidFill>
                  <a:schemeClr val="tx1"/>
                </a:solidFill>
              </a:rPr>
              <a:t>asemasota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lännessä</a:t>
            </a:r>
            <a:br>
              <a:rPr lang="en-GB" sz="5400" dirty="0">
                <a:solidFill>
                  <a:schemeClr val="tx1"/>
                </a:solidFill>
              </a:rPr>
            </a:br>
            <a:r>
              <a:rPr lang="en-GB" sz="5400" dirty="0">
                <a:solidFill>
                  <a:schemeClr val="tx1"/>
                </a:solidFill>
              </a:rPr>
              <a:t>2. </a:t>
            </a:r>
            <a:r>
              <a:rPr lang="en-GB" sz="5400" dirty="0" err="1">
                <a:solidFill>
                  <a:schemeClr val="tx1"/>
                </a:solidFill>
              </a:rPr>
              <a:t>Saksan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eteneminen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idässä</a:t>
            </a:r>
            <a:br>
              <a:rPr lang="en-GB" sz="5400" dirty="0">
                <a:solidFill>
                  <a:schemeClr val="tx1"/>
                </a:solidFill>
              </a:rPr>
            </a:br>
            <a:r>
              <a:rPr lang="en-GB" sz="5400" dirty="0">
                <a:solidFill>
                  <a:schemeClr val="tx1"/>
                </a:solidFill>
              </a:rPr>
              <a:t>3. </a:t>
            </a:r>
            <a:r>
              <a:rPr lang="en-GB" sz="5400" dirty="0" err="1">
                <a:solidFill>
                  <a:schemeClr val="tx1"/>
                </a:solidFill>
              </a:rPr>
              <a:t>USA:n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mukaantulo</a:t>
            </a:r>
            <a:r>
              <a:rPr lang="en-GB" sz="5400" dirty="0">
                <a:solidFill>
                  <a:schemeClr val="tx1"/>
                </a:solidFill>
              </a:rPr>
              <a:t> </a:t>
            </a:r>
            <a:r>
              <a:rPr lang="en-GB" sz="5400" dirty="0" err="1">
                <a:solidFill>
                  <a:schemeClr val="tx1"/>
                </a:solidFill>
              </a:rPr>
              <a:t>sotaan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DBB0BFAA-64A1-2745-85D5-CFC429715A8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267460" y="730251"/>
            <a:ext cx="21030933" cy="123732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C1E49E-0B0C-1D43-BF67-510BECCCBD6A}"/>
              </a:ext>
            </a:extLst>
          </p:cNvPr>
          <p:cNvSpPr/>
          <p:nvPr/>
        </p:nvSpPr>
        <p:spPr>
          <a:xfrm>
            <a:off x="1133475" y="1008550"/>
            <a:ext cx="3438525" cy="2659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66F93-92A9-0E42-9FD7-44B30BD8C348}"/>
              </a:ext>
            </a:extLst>
          </p:cNvPr>
          <p:cNvSpPr txBox="1"/>
          <p:nvPr/>
        </p:nvSpPr>
        <p:spPr>
          <a:xfrm>
            <a:off x="1133475" y="730251"/>
            <a:ext cx="609859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/>
              <a:t>Venäjä </a:t>
            </a:r>
            <a:r>
              <a:rPr lang="en-GB" sz="5400" dirty="0" err="1"/>
              <a:t>irtautui</a:t>
            </a:r>
            <a:r>
              <a:rPr lang="en-GB" sz="5400" dirty="0"/>
              <a:t> </a:t>
            </a:r>
            <a:r>
              <a:rPr lang="en-GB" sz="5400" dirty="0" err="1"/>
              <a:t>sodasta</a:t>
            </a:r>
            <a:r>
              <a:rPr lang="en-GB" sz="5400" dirty="0"/>
              <a:t> Brest-</a:t>
            </a:r>
            <a:r>
              <a:rPr lang="en-GB" sz="5400" dirty="0" err="1"/>
              <a:t>Litovskin</a:t>
            </a:r>
            <a:r>
              <a:rPr lang="en-GB" sz="5400" dirty="0"/>
              <a:t> </a:t>
            </a:r>
            <a:r>
              <a:rPr lang="en-GB" sz="5400" dirty="0" err="1"/>
              <a:t>rauhassa</a:t>
            </a:r>
            <a:r>
              <a:rPr lang="en-GB" sz="5400" dirty="0"/>
              <a:t> </a:t>
            </a:r>
            <a:r>
              <a:rPr lang="en-GB" sz="5400" dirty="0" err="1"/>
              <a:t>maaliskuussa</a:t>
            </a:r>
            <a:r>
              <a:rPr lang="en-GB" sz="5400" dirty="0"/>
              <a:t> 1918.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err="1"/>
              <a:t>Saksa</a:t>
            </a:r>
            <a:r>
              <a:rPr lang="en-GB" sz="5400" dirty="0"/>
              <a:t> </a:t>
            </a:r>
            <a:r>
              <a:rPr lang="en-GB" sz="5400" dirty="0" err="1"/>
              <a:t>vapautui</a:t>
            </a:r>
            <a:r>
              <a:rPr lang="en-GB" sz="5400" dirty="0"/>
              <a:t> </a:t>
            </a:r>
            <a:r>
              <a:rPr lang="en-GB" sz="5400" dirty="0" err="1"/>
              <a:t>kahden</a:t>
            </a:r>
            <a:r>
              <a:rPr lang="en-GB" sz="5400" dirty="0"/>
              <a:t> </a:t>
            </a:r>
            <a:r>
              <a:rPr lang="en-GB" sz="5400" dirty="0" err="1"/>
              <a:t>rintaman</a:t>
            </a:r>
            <a:r>
              <a:rPr lang="en-GB" sz="5400" dirty="0"/>
              <a:t> </a:t>
            </a:r>
            <a:r>
              <a:rPr lang="en-GB" sz="5400" dirty="0" err="1"/>
              <a:t>sodasta</a:t>
            </a:r>
            <a:r>
              <a:rPr lang="en-GB" sz="54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err="1"/>
              <a:t>Aselepo</a:t>
            </a:r>
            <a:r>
              <a:rPr lang="en-GB" sz="5400" dirty="0"/>
              <a:t> </a:t>
            </a:r>
            <a:r>
              <a:rPr lang="en-GB" sz="5400" dirty="0" err="1"/>
              <a:t>voimaan</a:t>
            </a:r>
            <a:r>
              <a:rPr lang="en-GB" sz="5400" dirty="0"/>
              <a:t> 11.11.1918.</a:t>
            </a:r>
            <a:endParaRPr lang="en-FI" sz="5400" dirty="0"/>
          </a:p>
        </p:txBody>
      </p:sp>
    </p:spTree>
    <p:extLst>
      <p:ext uri="{BB962C8B-B14F-4D97-AF65-F5344CB8AC3E}">
        <p14:creationId xmlns:p14="http://schemas.microsoft.com/office/powerpoint/2010/main" val="4571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109</Words>
  <Application>Microsoft Macintosh PowerPoint</Application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4. Ensimmäinen maailmansota</vt:lpstr>
      <vt:lpstr>Tietoisku: I maailmansota kartalla</vt:lpstr>
      <vt:lpstr>I maailmansota Euroopassa</vt:lpstr>
      <vt:lpstr>Keskusvallat</vt:lpstr>
      <vt:lpstr>Ympärysvallat</vt:lpstr>
      <vt:lpstr>Puolueettomat</vt:lpstr>
      <vt:lpstr>Sota käytiin pääasiassa: 1. idässä 2. lännessä 3. etelässä Balkanilla</vt:lpstr>
      <vt:lpstr>Sodan merkittäviä tapahtumia: 1. asemasota lännessä 2. Saksan eteneminen idässä 3. USA:n mukaantulo sotaan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36</cp:revision>
  <cp:lastPrinted>2017-11-30T08:45:33Z</cp:lastPrinted>
  <dcterms:created xsi:type="dcterms:W3CDTF">2020-05-05T09:10:38Z</dcterms:created>
  <dcterms:modified xsi:type="dcterms:W3CDTF">2021-07-30T08:01:14Z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