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58" r:id="rId6"/>
    <p:sldId id="274" r:id="rId7"/>
    <p:sldId id="280" r:id="rId8"/>
    <p:sldId id="259" r:id="rId9"/>
    <p:sldId id="275" r:id="rId10"/>
    <p:sldId id="268" r:id="rId11"/>
    <p:sldId id="281" r:id="rId12"/>
    <p:sldId id="260" r:id="rId13"/>
    <p:sldId id="276" r:id="rId14"/>
    <p:sldId id="267" r:id="rId15"/>
    <p:sldId id="282" r:id="rId16"/>
    <p:sldId id="261" r:id="rId17"/>
    <p:sldId id="277" r:id="rId18"/>
    <p:sldId id="266" r:id="rId19"/>
    <p:sldId id="262" r:id="rId20"/>
    <p:sldId id="278" r:id="rId21"/>
    <p:sldId id="265" r:id="rId22"/>
    <p:sldId id="263" r:id="rId23"/>
    <p:sldId id="279" r:id="rId24"/>
    <p:sldId id="264" r:id="rId25"/>
    <p:sldId id="272" r:id="rId26"/>
    <p:sldId id="273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C930-0C76-4D3E-A0BB-0E33AFE6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EB748-369E-4890-96B4-BCE60BEB0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92D9A-D831-4CB0-8CEF-AD10A760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2B0F4-F1ED-42E4-BF16-FEA666BC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C58F3-1B08-464C-AC07-9E98224F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92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694C-CF26-4AE6-A009-94FA6E3A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71BF8-0349-4A5B-BB6C-5CE89DA4F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83F5D-422D-41CF-B95C-E17088D0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E9AF8-2F5F-4B07-84B3-FDC23EF5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41C7-55EC-4B6D-9064-B59056D8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44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56AE6-D51E-41CB-BCE1-E477868CB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5AD56-BA06-44F8-A760-C7CC942D4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B4D9F-A702-4D78-BEF1-EE9BADBC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4BA4-564D-4935-813B-C96E0926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C7A9-2D13-4EAC-83D2-9AB4281B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74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8ECE-231E-4BFD-841B-B9059611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00A38-2A82-468B-8D38-D2F5A5D8E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7F2E3-6536-4644-889A-D68FD692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260F-18A7-4CA8-99BB-B66867F0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F8DE7-3D20-40D1-A259-216C1AC9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606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BF77-9F06-4CA6-95A9-1E175AE0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B10D1-408C-4B12-A84D-DA9F662B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75DA-FEB3-4808-A371-C56F26E2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75ED-3D11-4241-835D-9B7260CD1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202BD-3F1D-4EE4-A83D-3A62EE4E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85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109D-A4F7-4BD3-B67B-07235CF1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6B7BC-631D-4E70-B40B-ACF5F1D3F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6CDFF-F30A-4CC1-A881-3C0ACBD2D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D520-2540-460C-A662-33A2069E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02D1-82C3-4D2A-8849-4E369D9A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2A42-09CA-47CD-AC24-9B15CBF9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46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A19F-2FD3-4FBC-8181-BFFA3714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A50F4-47B9-4F8C-9385-B648778B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08829-D2E7-41F5-BF4C-370103593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DDC5-514A-4010-BD1F-71C88EDF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868C8-E115-4E9D-AC6C-D90437443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3C666-60C5-4238-941D-0FF1F503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43783-F460-4237-938F-C999ED5D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13CD8-1034-4A90-9D1C-77BBCBD0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78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BADE-51F1-4982-B394-93BCB322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9F3E4-E042-475F-A7B3-DE9D813F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0C5EC-75A3-4C52-93ED-507A4EE8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8F02-4481-4CD9-8AF8-EB059DDA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02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84425-BADC-42E5-9FCD-05958EC9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30CC2-D5C1-4BCB-AB06-8CB0ED85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FE7FF-FF3A-499E-A4A4-FF716AEE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781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B869-3D95-47C5-9ACE-C6477BDA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017A-0768-4C6C-AE6F-7E705C34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FF301-7338-45C1-8880-36E0CD2D9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ADB57-96F5-4E7B-938B-8D075310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31730-4AA9-4F10-8347-56E56FD7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36E10-B158-4F25-A9B6-3EBD3783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676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D7BB-4A58-4874-84A1-2ED77BF4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AEE54-BEE2-4729-9194-54436F42D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30C7C-FC19-430D-9C0E-ECCD15EF1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03934-C5F4-4420-A857-176BAE22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B1B4D-595A-4699-BB75-7DF9C14D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DF1C9-679D-4F10-9B70-C7AE5224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99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415B39-5CAA-470E-A5C0-12BE623D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7A6E3-0432-4827-9132-F7AE84F0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842D5-8AB9-4021-A7B6-CA8D5BBF0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BFF5A-F529-4400-99ED-FD99D1AA4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CA06-4160-4E5E-A0A3-69DE13C2C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91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-ruoka.fi/reseptit/burgundinpata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alio.fi/reseptit/chocolate-eclairs-eli-suklaiset-tuulihatut/" TargetMode="External"/><Relationship Id="rId4" Type="http://schemas.openxmlformats.org/officeDocument/2006/relationships/hyperlink" Target="https://www.valio.fi/reseptit/creme-brule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io.fi/reseptit/suolainen-kinuski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io.fi/reseptit/meksikolaiset-tortillakupit---resepti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alio.fi/reseptit/mifu-meksikonpata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illakotona.fi/reseptit/nuudelisalaatti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illakotona.fi/reseptit/katkarapu-kookoskeitto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4CB5B-81E0-4A78-B899-081368C98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1973515"/>
            <a:ext cx="6105194" cy="2031055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Aaro Lindroos </a:t>
            </a:r>
            <a:r>
              <a:rPr lang="fi-FI" dirty="0">
                <a:solidFill>
                  <a:srgbClr val="FFFFFF"/>
                </a:solidFill>
                <a:latin typeface="FrankRuehl" panose="020E0503060101010101" pitchFamily="34" charset="-79"/>
                <a:ea typeface="BatangChe" panose="02030609000101010101" pitchFamily="49" charset="-127"/>
                <a:cs typeface="FrankRuehl" panose="020E0503060101010101" pitchFamily="34" charset="-79"/>
              </a:rPr>
              <a:t>päättötyö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E5248-FB15-48AD-91FC-9EDD0C81E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rgbClr val="FFFFFF"/>
                </a:solidFill>
              </a:rPr>
              <a:t>Ruokaa kuudesta eri maasta ja viidestä eri maanosasta </a:t>
            </a:r>
          </a:p>
        </p:txBody>
      </p:sp>
    </p:spTree>
    <p:extLst>
      <p:ext uri="{BB962C8B-B14F-4D97-AF65-F5344CB8AC3E}">
        <p14:creationId xmlns:p14="http://schemas.microsoft.com/office/powerpoint/2010/main" val="201630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B9BC-0593-4A51-964D-5961F20C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67994">
            <a:off x="135809" y="975307"/>
            <a:ext cx="2909021" cy="1411018"/>
          </a:xfrm>
        </p:spPr>
        <p:txBody>
          <a:bodyPr>
            <a:normAutofit/>
          </a:bodyPr>
          <a:lstStyle/>
          <a:p>
            <a:r>
              <a:rPr lang="fi-FI" sz="6600" dirty="0"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44C7E-FDF6-4B62-93AB-C0E7EF23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4227" y="3887830"/>
            <a:ext cx="3366134" cy="252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1C8C8-67C4-4F2A-A891-5520F6244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4" r="6507"/>
          <a:stretch/>
        </p:blipFill>
        <p:spPr>
          <a:xfrm rot="5400000">
            <a:off x="8973280" y="3636461"/>
            <a:ext cx="3390665" cy="304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F3F22-18EE-4E9D-8D91-B7CD768E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21" b="23721"/>
          <a:stretch/>
        </p:blipFill>
        <p:spPr>
          <a:xfrm rot="5400000">
            <a:off x="5477279" y="499216"/>
            <a:ext cx="3432768" cy="241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4FEB83-E210-495D-A907-44307CE8E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59" r="7279" b="6620"/>
          <a:stretch/>
        </p:blipFill>
        <p:spPr>
          <a:xfrm>
            <a:off x="8398725" y="-12110"/>
            <a:ext cx="3793275" cy="346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49FEA-8F83-4632-980A-1C660F5672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6" t="24652" r="4699" b="5324"/>
          <a:stretch/>
        </p:blipFill>
        <p:spPr>
          <a:xfrm rot="16200000">
            <a:off x="5578455" y="3279347"/>
            <a:ext cx="3372541" cy="376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650AA-1E08-40AF-AF77-C148EB7B00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13"/>
          <a:stretch/>
        </p:blipFill>
        <p:spPr>
          <a:xfrm>
            <a:off x="1" y="3470921"/>
            <a:ext cx="2727618" cy="336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5F7BC9-75D4-4119-B89C-BFF13A97B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958" y="11881"/>
            <a:ext cx="2825643" cy="337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5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026A81-5B45-4E0D-8918-EC50D3F0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64" y="3005242"/>
            <a:ext cx="3257403" cy="3691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F2423-D23C-47CE-900B-C60DB4924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5" t="30569"/>
          <a:stretch/>
        </p:blipFill>
        <p:spPr>
          <a:xfrm rot="5400000">
            <a:off x="4889144" y="633432"/>
            <a:ext cx="2413712" cy="14701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0272F-B4CF-47A2-96CB-BB84DDC0A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9" t="7963" b="14263"/>
          <a:stretch/>
        </p:blipFill>
        <p:spPr>
          <a:xfrm rot="5400000">
            <a:off x="923848" y="67465"/>
            <a:ext cx="2413712" cy="26020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4F821-342E-4B16-8B33-AC43C05F0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96" r="7290" b="8179"/>
          <a:stretch/>
        </p:blipFill>
        <p:spPr>
          <a:xfrm rot="5400000">
            <a:off x="8338349" y="195659"/>
            <a:ext cx="3312786" cy="34716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C07D4-75FB-4582-B2F8-4D01C3A63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50" r="16704"/>
          <a:stretch/>
        </p:blipFill>
        <p:spPr>
          <a:xfrm rot="5400000">
            <a:off x="8725625" y="4100353"/>
            <a:ext cx="2538233" cy="2602570"/>
          </a:xfrm>
          <a:prstGeom prst="rect">
            <a:avLst/>
          </a:prstGeom>
        </p:spPr>
      </p:pic>
      <p:pic>
        <p:nvPicPr>
          <p:cNvPr id="2050" name="Picture 2" descr="2f40ff20-7b97-497a-ab5a-234feb5aca9f@EURP178">
            <a:extLst>
              <a:ext uri="{FF2B5EF4-FFF2-40B4-BE49-F238E27FC236}">
                <a16:creationId xmlns:a16="http://schemas.microsoft.com/office/drawing/2014/main" id="{6DE1116A-7FA2-4025-B826-63BD43CE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36" y="3005242"/>
            <a:ext cx="2958585" cy="371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129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DBAB-4AAC-4C18-8C35-011CCA49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5400" dirty="0">
                <a:latin typeface="Angsana New" panose="02020603050405020304" pitchFamily="18" charset="-34"/>
                <a:cs typeface="Angsana New" panose="02020603050405020304" pitchFamily="18" charset="-34"/>
              </a:rPr>
              <a:t>Ranska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54BA9-44D9-43D2-AF90-1D1C6E740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19F1-46A1-49FE-82CF-A395CC1B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398816"/>
            <a:ext cx="5607689" cy="4334493"/>
          </a:xfrm>
        </p:spPr>
        <p:txBody>
          <a:bodyPr>
            <a:normAutofit/>
          </a:bodyPr>
          <a:lstStyle/>
          <a:p>
            <a:r>
              <a:rPr lang="fi-FI" sz="2000" dirty="0"/>
              <a:t>Patonki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Baguette</a:t>
            </a:r>
            <a:r>
              <a:rPr lang="fi-FI" sz="1600" i="1" dirty="0"/>
              <a:t>)</a:t>
            </a:r>
          </a:p>
          <a:p>
            <a:r>
              <a:rPr lang="fi-FI" sz="1600" dirty="0"/>
              <a:t>Makuja maailmalta s. 40</a:t>
            </a:r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Burgundinpata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Bœuf</a:t>
            </a:r>
            <a:r>
              <a:rPr lang="fi-FI" sz="1600" i="1" dirty="0"/>
              <a:t> </a:t>
            </a:r>
            <a:r>
              <a:rPr lang="fi-FI" sz="1600" i="1" dirty="0" err="1"/>
              <a:t>Bourguignon</a:t>
            </a:r>
            <a:r>
              <a:rPr lang="fi-FI" sz="1600" i="1" dirty="0"/>
              <a:t>)</a:t>
            </a:r>
            <a:endParaRPr lang="fi-FI" sz="1400" i="1" dirty="0"/>
          </a:p>
          <a:p>
            <a:r>
              <a:rPr lang="fi-FI" sz="1400" dirty="0">
                <a:hlinkClick r:id="rId3"/>
              </a:rPr>
              <a:t>https://www.k-ruoka.fi/reseptit/burgundinpata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/>
              <a:t>Paahtovanukas</a:t>
            </a:r>
            <a:r>
              <a:rPr lang="fi-FI" sz="1400" dirty="0"/>
              <a:t> </a:t>
            </a:r>
            <a:r>
              <a:rPr lang="fi-FI" sz="1600" i="1" dirty="0"/>
              <a:t>(Crème </a:t>
            </a:r>
            <a:r>
              <a:rPr lang="fi-FI" sz="1600" i="1" dirty="0" err="1"/>
              <a:t>brûlée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4"/>
              </a:rPr>
              <a:t>https://www.valio.fi/reseptit/creme-brulee/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/>
              <a:t>Suklaiset</a:t>
            </a:r>
            <a:r>
              <a:rPr lang="fi-FI" sz="1400" dirty="0"/>
              <a:t> </a:t>
            </a:r>
            <a:r>
              <a:rPr lang="fi-FI" sz="2000" dirty="0"/>
              <a:t>tuulihatut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Chocolate</a:t>
            </a:r>
            <a:r>
              <a:rPr lang="fi-FI" sz="1600" i="1" dirty="0"/>
              <a:t> </a:t>
            </a:r>
            <a:r>
              <a:rPr lang="fi-FI" sz="1600" i="1" dirty="0" err="1"/>
              <a:t>éclairs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5"/>
              </a:rPr>
              <a:t>https://www.valio.fi/reseptit/chocolate-eclairs-eli-suklaiset-tuulihatut/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55870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04137-7692-4DE3-9388-B283EB4E5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93"/>
          <a:stretch/>
        </p:blipFill>
        <p:spPr>
          <a:xfrm rot="5400000">
            <a:off x="9230511" y="156413"/>
            <a:ext cx="3117900" cy="28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A2F7C-AAD1-49E7-ADC0-E8FAE020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20387" y="3586387"/>
            <a:ext cx="3738154" cy="280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71f0ca97-400b-44d6-8766-c4a8349cd244@EURP178">
            <a:extLst>
              <a:ext uri="{FF2B5EF4-FFF2-40B4-BE49-F238E27FC236}">
                <a16:creationId xmlns:a16="http://schemas.microsoft.com/office/drawing/2014/main" id="{8A97745C-B5CC-41EF-98DC-058FC023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950" y="3585415"/>
            <a:ext cx="3740098" cy="280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48b85725-1c21-4773-a3a5-7b792a901d4b@EURP178">
            <a:extLst>
              <a:ext uri="{FF2B5EF4-FFF2-40B4-BE49-F238E27FC236}">
                <a16:creationId xmlns:a16="http://schemas.microsoft.com/office/drawing/2014/main" id="{89029C26-0BC4-4997-B704-553125B78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 bwMode="auto">
          <a:xfrm rot="5400000">
            <a:off x="4537047" y="156414"/>
            <a:ext cx="3117900" cy="2805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24a40060-3188-4648-a45e-2893e15ed749@EURP178">
            <a:extLst>
              <a:ext uri="{FF2B5EF4-FFF2-40B4-BE49-F238E27FC236}">
                <a16:creationId xmlns:a16="http://schemas.microsoft.com/office/drawing/2014/main" id="{7709ECB7-D2E7-44B4-A25C-DE25B2FEF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8997"/>
          <a:stretch/>
        </p:blipFill>
        <p:spPr bwMode="auto">
          <a:xfrm rot="5400000">
            <a:off x="-156418" y="156417"/>
            <a:ext cx="3117900" cy="2805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bbc00b11-77ef-47cf-8e09-9771df86b7ee@EURP178">
            <a:extLst>
              <a:ext uri="{FF2B5EF4-FFF2-40B4-BE49-F238E27FC236}">
                <a16:creationId xmlns:a16="http://schemas.microsoft.com/office/drawing/2014/main" id="{340E2403-092A-40D1-BC58-8D693950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7518" y="3585413"/>
            <a:ext cx="3740100" cy="28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50B1-5138-45E8-AA63-B1D848F75A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3002719"/>
            <a:ext cx="842212" cy="66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102409-8D86-407C-A522-C898832DC8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15469" y="4334676"/>
            <a:ext cx="842212" cy="66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62E08-5B83-4F94-89A0-361E0CC2A9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5637957"/>
            <a:ext cx="842212" cy="6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EBB6E-2339-4FDC-B1CA-FB52DF892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1691520"/>
            <a:ext cx="842212" cy="665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80121A-85A8-4949-AE97-F2019F92CA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15469" y="399572"/>
            <a:ext cx="842212" cy="665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E535E-F70A-4315-B400-40A251E8EA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34313" y="399573"/>
            <a:ext cx="842212" cy="665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FB3A12-DBB9-49FA-9600-A5BC342156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5637958"/>
            <a:ext cx="842212" cy="665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6217A8-1AFE-48C6-9266-71B93DC209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4312480"/>
            <a:ext cx="842212" cy="665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C46520-A687-47DB-8EFF-826304EB2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3002719"/>
            <a:ext cx="842212" cy="665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5C152F-1C64-4C65-8FB4-476FBBE271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33314" y="1692958"/>
            <a:ext cx="842212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7DA1-43A8-40DD-9890-BC70B614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23900">
            <a:off x="668570" y="838208"/>
            <a:ext cx="3817673" cy="1629930"/>
          </a:xfrm>
        </p:spPr>
        <p:txBody>
          <a:bodyPr>
            <a:normAutofit/>
          </a:bodyPr>
          <a:lstStyle/>
          <a:p>
            <a:r>
              <a:rPr lang="fi-FI" sz="7200" dirty="0"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99830-93EB-4A3D-B77A-C5157F62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2" t="13683"/>
          <a:stretch/>
        </p:blipFill>
        <p:spPr>
          <a:xfrm>
            <a:off x="13426" y="3343760"/>
            <a:ext cx="3496843" cy="3514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556B2-ED58-4E85-A082-26865E08F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18" y="-23812"/>
            <a:ext cx="2425314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77C36-BB78-4D72-B1A3-D53EC0A5A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45" y="3429001"/>
            <a:ext cx="2425314" cy="3428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AA917-6AA7-4300-86BF-CEFB791C5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532" y="1"/>
            <a:ext cx="2425315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DB7449-2B52-4555-B4C1-55CB952A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258" y="3429000"/>
            <a:ext cx="2425315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FC9F4-D8C5-4C4E-80CB-A3AC190C4A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50"/>
          <a:stretch/>
        </p:blipFill>
        <p:spPr>
          <a:xfrm>
            <a:off x="9710847" y="0"/>
            <a:ext cx="2481153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5A3400-BD5A-4ED4-B716-74CBC78AC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668791" y="3198846"/>
            <a:ext cx="3500634" cy="38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5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2C97A-4E14-4909-83E0-89FE282FB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7"/>
          <a:stretch/>
        </p:blipFill>
        <p:spPr>
          <a:xfrm>
            <a:off x="5464175" y="684213"/>
            <a:ext cx="2184400" cy="2160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385B5-862E-4A7C-9292-D38E6E9F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79244" y="972084"/>
            <a:ext cx="2148545" cy="1596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39474-61D6-4AC3-BCE1-9E61A6F09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10795" y="1006877"/>
            <a:ext cx="2703513" cy="2008188"/>
          </a:xfrm>
          <a:prstGeom prst="rect">
            <a:avLst/>
          </a:prstGeom>
        </p:spPr>
      </p:pic>
      <p:pic>
        <p:nvPicPr>
          <p:cNvPr id="1026" name="Picture 2" descr="98fa06b5-2b25-4ce9-a3fb-e9640995a241@EURP178">
            <a:extLst>
              <a:ext uri="{FF2B5EF4-FFF2-40B4-BE49-F238E27FC236}">
                <a16:creationId xmlns:a16="http://schemas.microsoft.com/office/drawing/2014/main" id="{49DDB653-DEAB-4891-AADD-012BE9A8E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9071" r="11158"/>
          <a:stretch/>
        </p:blipFill>
        <p:spPr bwMode="auto">
          <a:xfrm>
            <a:off x="749300" y="684213"/>
            <a:ext cx="2143125" cy="1906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C08F1-7DC0-4E6B-A04F-0369D19F5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0" t="17205" r="210" b="5938"/>
          <a:stretch/>
        </p:blipFill>
        <p:spPr>
          <a:xfrm>
            <a:off x="5464175" y="2927350"/>
            <a:ext cx="3887788" cy="3244850"/>
          </a:xfrm>
          <a:prstGeom prst="rect">
            <a:avLst/>
          </a:prstGeom>
        </p:spPr>
      </p:pic>
      <p:pic>
        <p:nvPicPr>
          <p:cNvPr id="1027" name="Picture 3" descr="3b4af2db-af5e-41bf-8ab1-c7c2418b16e0@EURP178">
            <a:extLst>
              <a:ext uri="{FF2B5EF4-FFF2-40B4-BE49-F238E27FC236}">
                <a16:creationId xmlns:a16="http://schemas.microsoft.com/office/drawing/2014/main" id="{76980E91-E5FF-48CB-9DD9-1539CED5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0142" y="3829642"/>
            <a:ext cx="2676928" cy="2008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e4a5e78-4509-4b51-9486-ae4377cff0e7@EURP178">
            <a:extLst>
              <a:ext uri="{FF2B5EF4-FFF2-40B4-BE49-F238E27FC236}">
                <a16:creationId xmlns:a16="http://schemas.microsoft.com/office/drawing/2014/main" id="{55DCE44A-0A88-4D3A-8F68-6423B36B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673350"/>
            <a:ext cx="4632325" cy="3500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955b249e-887b-42ea-9b65-507e974e9882@EURP178">
            <a:extLst>
              <a:ext uri="{FF2B5EF4-FFF2-40B4-BE49-F238E27FC236}">
                <a16:creationId xmlns:a16="http://schemas.microsoft.com/office/drawing/2014/main" id="{D4FDC8A4-4B1D-47D2-9D89-A4F8C2C76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r="16278" b="2562"/>
          <a:stretch/>
        </p:blipFill>
        <p:spPr bwMode="auto">
          <a:xfrm>
            <a:off x="2974975" y="684213"/>
            <a:ext cx="2406650" cy="1906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7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CE72-AA7A-456E-9E1C-9FE799FD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Argentiina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36829-2267-46E9-8B8F-0AA6170D7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" r="676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390E0-B27D-4CA9-8B70-ED25D9B2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437568" cy="3752849"/>
          </a:xfrm>
        </p:spPr>
        <p:txBody>
          <a:bodyPr>
            <a:normAutofit/>
          </a:bodyPr>
          <a:lstStyle/>
          <a:p>
            <a:r>
              <a:rPr lang="fi-FI" sz="2000" dirty="0"/>
              <a:t>Täytetyt</a:t>
            </a:r>
            <a:r>
              <a:rPr lang="fi-FI" sz="1800" dirty="0"/>
              <a:t> </a:t>
            </a:r>
            <a:r>
              <a:rPr lang="fi-FI" sz="2000" dirty="0"/>
              <a:t>tomaatit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Tomates</a:t>
            </a:r>
            <a:r>
              <a:rPr lang="fi-FI" sz="1800" i="1" dirty="0"/>
              <a:t> </a:t>
            </a:r>
            <a:r>
              <a:rPr lang="fi-FI" sz="1800" i="1" dirty="0" err="1"/>
              <a:t>rellenos</a:t>
            </a:r>
            <a:r>
              <a:rPr lang="fi-FI" sz="1800" i="1" dirty="0"/>
              <a:t>)</a:t>
            </a:r>
          </a:p>
          <a:p>
            <a:r>
              <a:rPr lang="fi-FI" sz="1800" dirty="0"/>
              <a:t>Etelä- ja Väli-Amerikan keittiö s. 34</a:t>
            </a:r>
          </a:p>
          <a:p>
            <a:endParaRPr lang="fi-FI" sz="1800" dirty="0"/>
          </a:p>
          <a:p>
            <a:r>
              <a:rPr lang="fi-FI" sz="2000" dirty="0"/>
              <a:t>Porsaanlihaa</a:t>
            </a:r>
            <a:r>
              <a:rPr lang="fi-FI" sz="1800" dirty="0"/>
              <a:t> </a:t>
            </a:r>
            <a:r>
              <a:rPr lang="fi-FI" sz="2000" dirty="0"/>
              <a:t>ja</a:t>
            </a:r>
            <a:r>
              <a:rPr lang="fi-FI" sz="1800" dirty="0"/>
              <a:t> </a:t>
            </a:r>
            <a:r>
              <a:rPr lang="fi-FI" sz="2000" dirty="0"/>
              <a:t>maapähkinöitä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Arroz</a:t>
            </a:r>
            <a:r>
              <a:rPr lang="fi-FI" sz="1800" i="1" dirty="0"/>
              <a:t> </a:t>
            </a:r>
            <a:r>
              <a:rPr lang="fi-FI" sz="1800" i="1" dirty="0" err="1"/>
              <a:t>con</a:t>
            </a:r>
            <a:r>
              <a:rPr lang="fi-FI" sz="1800" i="1" dirty="0"/>
              <a:t> </a:t>
            </a:r>
            <a:r>
              <a:rPr lang="fi-FI" sz="1800" i="1" dirty="0" err="1"/>
              <a:t>puerco</a:t>
            </a:r>
            <a:r>
              <a:rPr lang="fi-FI" sz="1800" i="1" dirty="0"/>
              <a:t>)</a:t>
            </a:r>
          </a:p>
          <a:p>
            <a:r>
              <a:rPr lang="fi-FI" sz="1800" dirty="0"/>
              <a:t>Etelä- ja Väli-Amerikan keittiö s. 177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2000" dirty="0"/>
              <a:t>Mangovaahto</a:t>
            </a:r>
            <a:r>
              <a:rPr lang="fi-FI" sz="1800" dirty="0"/>
              <a:t> </a:t>
            </a:r>
            <a:r>
              <a:rPr lang="fi-FI" sz="1800" i="1" dirty="0"/>
              <a:t>(Mousse de mango)</a:t>
            </a:r>
          </a:p>
          <a:p>
            <a:r>
              <a:rPr lang="fi-FI" sz="1800" dirty="0"/>
              <a:t>Etelä- ja Väli-Amerikan keittiö s. 353</a:t>
            </a:r>
          </a:p>
        </p:txBody>
      </p:sp>
    </p:spTree>
    <p:extLst>
      <p:ext uri="{BB962C8B-B14F-4D97-AF65-F5344CB8AC3E}">
        <p14:creationId xmlns:p14="http://schemas.microsoft.com/office/powerpoint/2010/main" val="1805390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3019C-209A-45E4-8585-3EA34588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52553" y="385611"/>
            <a:ext cx="3486894" cy="261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8349E-CC82-4E02-86E3-4506EE9E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98243" y="3864243"/>
            <a:ext cx="3420674" cy="25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9E501-CCB5-4396-B3A4-22EE4853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5663" y="3855917"/>
            <a:ext cx="3420673" cy="25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CCEED-FB55-4697-AEFA-21C3FACFC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83670" y="428997"/>
            <a:ext cx="3437324" cy="257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BC409-1BF0-4688-A37B-6683FD339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456554" y="3864241"/>
            <a:ext cx="3420676" cy="256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789cdadc-16a8-4676-9f49-45a65f25fbc1@EURP178">
            <a:extLst>
              <a:ext uri="{FF2B5EF4-FFF2-40B4-BE49-F238E27FC236}">
                <a16:creationId xmlns:a16="http://schemas.microsoft.com/office/drawing/2014/main" id="{CDAD312C-2839-43B2-89E2-DD208EF6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7806" y="442674"/>
            <a:ext cx="3422455" cy="256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0BC4E-9C8C-41A4-90A1-C06F9A0D1C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3104513"/>
            <a:ext cx="840716" cy="665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8BD50-04BF-4066-B417-82056D62B7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552145"/>
            <a:ext cx="840716" cy="665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F2DDD2-4B71-4AD0-97EC-842C52D885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1828329"/>
            <a:ext cx="840716" cy="66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E11AB-7603-42C8-A9B2-3A5F3A1739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281775" y="5656881"/>
            <a:ext cx="840716" cy="66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5BC26-8AA6-4E80-AC7E-1FC5B19310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4380697"/>
            <a:ext cx="840716" cy="6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FD20D7-DB13-414F-9B46-FA725D7953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3104513"/>
            <a:ext cx="840716" cy="665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4D102-FFC5-49C1-AD6E-1928CAEE1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552143"/>
            <a:ext cx="840716" cy="665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B6273B-93D2-4362-852C-5704FBC0FA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1828328"/>
            <a:ext cx="840716" cy="665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1066BC-2032-432B-8756-7D20F1D7F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5656881"/>
            <a:ext cx="840716" cy="665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1F672D-638F-469A-BE34-C5990C03EA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4380697"/>
            <a:ext cx="840716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3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D69D9-19FA-415C-9015-0BEBC170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fi-FI" sz="5400" dirty="0"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  <a:endParaRPr lang="fi-FI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2BD0B-C5F1-4A52-AD2C-B2827E671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3" y="3515525"/>
            <a:ext cx="2693929" cy="2930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C040-602C-4BCA-89DF-4F3994F95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48"/>
          <a:stretch/>
        </p:blipFill>
        <p:spPr>
          <a:xfrm>
            <a:off x="2846382" y="287221"/>
            <a:ext cx="2693929" cy="2995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73920-89E0-45E6-A883-C8D840608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97118" y="3839561"/>
            <a:ext cx="3450788" cy="2556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034B3-6FCA-43E7-80E6-79B7A5D2D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08012" y="452435"/>
            <a:ext cx="3429001" cy="2538974"/>
          </a:xfrm>
          <a:prstGeom prst="rect">
            <a:avLst/>
          </a:prstGeom>
        </p:spPr>
      </p:pic>
      <p:pic>
        <p:nvPicPr>
          <p:cNvPr id="7170" name="Picture 2" descr="36708d75-2f8f-468c-8d3f-22d9bb79fa15@EURP178">
            <a:extLst>
              <a:ext uri="{FF2B5EF4-FFF2-40B4-BE49-F238E27FC236}">
                <a16:creationId xmlns:a16="http://schemas.microsoft.com/office/drawing/2014/main" id="{07D33019-EE1F-42A5-955F-715916535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5" b="13454"/>
          <a:stretch/>
        </p:blipFill>
        <p:spPr bwMode="auto">
          <a:xfrm>
            <a:off x="3131897" y="3543971"/>
            <a:ext cx="3706035" cy="29384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1c935c5-2248-4d30-9c6b-516f89c56eda@EURP178">
            <a:extLst>
              <a:ext uri="{FF2B5EF4-FFF2-40B4-BE49-F238E27FC236}">
                <a16:creationId xmlns:a16="http://schemas.microsoft.com/office/drawing/2014/main" id="{FC6ED360-BF94-48B7-8616-E9FEAB3C2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7056" b="22301"/>
          <a:stretch/>
        </p:blipFill>
        <p:spPr bwMode="auto">
          <a:xfrm>
            <a:off x="5734701" y="270577"/>
            <a:ext cx="3723934" cy="29861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12554f10-fd50-4755-ba68-1309d8e548b0@EURP178">
            <a:extLst>
              <a:ext uri="{FF2B5EF4-FFF2-40B4-BE49-F238E27FC236}">
                <a16:creationId xmlns:a16="http://schemas.microsoft.com/office/drawing/2014/main" id="{350E5B85-B729-49AF-8B33-B3CA05AD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0378" y="3917734"/>
            <a:ext cx="2921248" cy="219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875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C8F0-2608-42B8-90D8-8B35C6CF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Yhdysvallat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0E368-9CDF-4472-A8F7-B987AB0B0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1" r="255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9EEF1-7128-4319-913F-AA6BF8CE9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386339" cy="3752849"/>
          </a:xfrm>
        </p:spPr>
        <p:txBody>
          <a:bodyPr>
            <a:normAutofit/>
          </a:bodyPr>
          <a:lstStyle/>
          <a:p>
            <a:r>
              <a:rPr lang="fi-FI" sz="2000" dirty="0"/>
              <a:t>Hampurilaiset ja ranskalaiset </a:t>
            </a:r>
            <a:r>
              <a:rPr lang="fi-FI" sz="1800" i="1" dirty="0"/>
              <a:t>(</a:t>
            </a:r>
            <a:r>
              <a:rPr lang="fi-FI" sz="1800" i="1" dirty="0" err="1"/>
              <a:t>Hamburgers</a:t>
            </a:r>
            <a:r>
              <a:rPr lang="fi-FI" sz="1800" i="1" dirty="0"/>
              <a:t> and </a:t>
            </a:r>
            <a:r>
              <a:rPr lang="fi-FI" sz="1800" i="1" dirty="0" err="1"/>
              <a:t>french</a:t>
            </a:r>
            <a:r>
              <a:rPr lang="fi-FI" sz="1800" i="1" dirty="0"/>
              <a:t> </a:t>
            </a:r>
            <a:r>
              <a:rPr lang="fi-FI" sz="1800" i="1" dirty="0" err="1"/>
              <a:t>fries</a:t>
            </a:r>
            <a:r>
              <a:rPr lang="fi-FI" sz="1800" i="1" dirty="0"/>
              <a:t>)</a:t>
            </a:r>
          </a:p>
          <a:p>
            <a:endParaRPr lang="fi-FI" sz="2000" dirty="0"/>
          </a:p>
          <a:p>
            <a:r>
              <a:rPr lang="fi-FI" sz="2000" dirty="0" err="1"/>
              <a:t>Rockyroad</a:t>
            </a:r>
            <a:endParaRPr lang="fi-FI" sz="2000" dirty="0"/>
          </a:p>
          <a:p>
            <a:endParaRPr lang="fi-FI" sz="2000" dirty="0"/>
          </a:p>
          <a:p>
            <a:r>
              <a:rPr lang="fi-FI" sz="2000" dirty="0"/>
              <a:t>Suolainen kinuskikastike </a:t>
            </a:r>
            <a:r>
              <a:rPr lang="fi-FI" sz="1800" i="1" dirty="0"/>
              <a:t>(</a:t>
            </a:r>
            <a:r>
              <a:rPr lang="fi-FI" sz="1800" i="1" dirty="0" err="1"/>
              <a:t>Salted</a:t>
            </a:r>
            <a:r>
              <a:rPr lang="fi-FI" sz="1800" i="1" dirty="0"/>
              <a:t> </a:t>
            </a:r>
            <a:r>
              <a:rPr lang="fi-FI" sz="1800" i="1" dirty="0" err="1"/>
              <a:t>caramel</a:t>
            </a:r>
            <a:r>
              <a:rPr lang="fi-FI" sz="1800" i="1" dirty="0"/>
              <a:t> </a:t>
            </a:r>
            <a:r>
              <a:rPr lang="fi-FI" sz="1800" i="1" dirty="0" err="1"/>
              <a:t>sauce</a:t>
            </a:r>
            <a:r>
              <a:rPr lang="fi-FI" sz="1800" i="1" dirty="0"/>
              <a:t>)</a:t>
            </a:r>
          </a:p>
          <a:p>
            <a:r>
              <a:rPr lang="fi-FI" sz="1800" dirty="0">
                <a:hlinkClick r:id="rId3"/>
              </a:rPr>
              <a:t>https://www.valio.fi/reseptit/suolainen-kinuski/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85786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08B25-82E4-47C5-9CC8-968B4259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Viikon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1DFB8-EC2D-48E8-99E7-DE979844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298" y="327052"/>
            <a:ext cx="5947097" cy="620389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Sunnuntai 17.5.2020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Aasia – Thaimaa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Maanantai 18.5.2020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Afrikka – Ghana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Tiistai 19.5.2020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Eurooppa – Ranska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Keskiviikko 20.5.2020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Etelä-Amerikka – Argentiina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Torstai 21.5.2020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Pohjois-Amerikka – Yhdysvallat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Perjantai 22.5.2020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Väli-Amerikka - Meksiko</a:t>
            </a:r>
            <a:endParaRPr lang="fi-FI" sz="2200" i="1" u="sng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497EA-64C4-4744-9DF8-2D0C7A17E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6" t="30744" r="35462" b="32285"/>
          <a:stretch/>
        </p:blipFill>
        <p:spPr>
          <a:xfrm>
            <a:off x="8878740" y="591948"/>
            <a:ext cx="842212" cy="577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B1FF6-F7E4-445B-8BF2-1FD3072A0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78" t="30110" r="35445" b="31148"/>
          <a:stretch/>
        </p:blipFill>
        <p:spPr>
          <a:xfrm>
            <a:off x="8878740" y="1573420"/>
            <a:ext cx="842212" cy="599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6773C-F9E0-404B-A251-B7560A5739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15" t="29789" r="35715" b="28948"/>
          <a:stretch/>
        </p:blipFill>
        <p:spPr>
          <a:xfrm>
            <a:off x="8878740" y="2545520"/>
            <a:ext cx="842212" cy="665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2A510-4DC8-4190-B38F-C7C6BBDC97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65" t="28527" r="35645" b="29368"/>
          <a:stretch/>
        </p:blipFill>
        <p:spPr>
          <a:xfrm>
            <a:off x="10105962" y="3546728"/>
            <a:ext cx="840716" cy="665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0E7D7-5F24-4E08-AFAC-844B0B7707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70" t="28920" r="34057" b="29230"/>
          <a:stretch/>
        </p:blipFill>
        <p:spPr>
          <a:xfrm>
            <a:off x="10105962" y="4594691"/>
            <a:ext cx="840716" cy="602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C0F79-5712-4436-95A5-F04657264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10105962" y="5579739"/>
            <a:ext cx="840716" cy="6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2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6E13E-3D5A-4A41-8864-F2A2FE16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2123" y="427957"/>
            <a:ext cx="3429002" cy="257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3F066-FBA9-4AFA-8969-B46A57EFD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27958" y="3856957"/>
            <a:ext cx="3429000" cy="2573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01F6B-3928-447C-B78A-789F2A31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531" y="-26357"/>
            <a:ext cx="3570937" cy="267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6B239-B3E2-487E-82BA-2779718E3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84"/>
          <a:stretch/>
        </p:blipFill>
        <p:spPr>
          <a:xfrm rot="5400000">
            <a:off x="4008803" y="2985337"/>
            <a:ext cx="4204764" cy="354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399A-508E-4709-B580-7A543B7CD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07909" y="425538"/>
            <a:ext cx="3409629" cy="2558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44C692-A61F-4505-9D51-BBB38A27B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189439" y="3855439"/>
            <a:ext cx="3430734" cy="2574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B3658-A6D6-4512-AC0C-673EB7F027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5798854"/>
            <a:ext cx="840716" cy="602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3E7C5-D905-468C-B774-C8C7206FC2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4462384"/>
            <a:ext cx="840716" cy="602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F87B28-998A-4A31-99C8-24C7773C3F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1916" y="456442"/>
            <a:ext cx="840716" cy="602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46460-2D87-404D-8694-BAA7A443C9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3125914"/>
            <a:ext cx="840716" cy="602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D1162-C89F-4C5C-B029-BFDEED220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14183" y="5804000"/>
            <a:ext cx="840716" cy="602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6C0BC-45E5-4D62-9BF7-3615BF3F3A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41324" y="4456138"/>
            <a:ext cx="840716" cy="60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762CF-D044-4F2E-B034-2F00601DB6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36636" y="3108276"/>
            <a:ext cx="840716" cy="602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147FB5-615F-4E31-8A4E-AD21B23697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14183" y="1760413"/>
            <a:ext cx="840716" cy="602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F5C8D-B5C8-48B7-B310-9B43CFBD49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29368" y="412551"/>
            <a:ext cx="840716" cy="602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F199-D258-4E14-8018-9AAA15749D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1789444"/>
            <a:ext cx="840716" cy="6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9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lowchart: Document 7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FF78A-9D0E-466E-8276-C66D0DC7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 err="1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  <a:endParaRPr lang="en-US" sz="3200" kern="1200" dirty="0">
              <a:solidFill>
                <a:srgbClr val="FFFF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122" name="Picture 2" descr="b0cc3203-d138-45de-82c7-29be5390e854@EURP178">
            <a:extLst>
              <a:ext uri="{FF2B5EF4-FFF2-40B4-BE49-F238E27FC236}">
                <a16:creationId xmlns:a16="http://schemas.microsoft.com/office/drawing/2014/main" id="{96DD7F26-3FCD-409D-AF1E-19122ECCA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r="6302"/>
          <a:stretch/>
        </p:blipFill>
        <p:spPr bwMode="auto">
          <a:xfrm>
            <a:off x="4259263" y="4676772"/>
            <a:ext cx="2145504" cy="18052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3ccf9ec9-2bfd-49d1-b632-c02e831bb178@EURP178">
            <a:extLst>
              <a:ext uri="{FF2B5EF4-FFF2-40B4-BE49-F238E27FC236}">
                <a16:creationId xmlns:a16="http://schemas.microsoft.com/office/drawing/2014/main" id="{AE768F5D-0D26-4125-9473-6B007130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60" y="4690340"/>
            <a:ext cx="2481506" cy="18052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2fddbc80-c725-4778-b130-46e368c33aa9@EURP178">
            <a:extLst>
              <a:ext uri="{FF2B5EF4-FFF2-40B4-BE49-F238E27FC236}">
                <a16:creationId xmlns:a16="http://schemas.microsoft.com/office/drawing/2014/main" id="{37C2CFAC-F4AE-42D6-925F-C6BF3F190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24871" r="13506" b="21085"/>
          <a:stretch/>
        </p:blipFill>
        <p:spPr bwMode="auto">
          <a:xfrm>
            <a:off x="4259263" y="2678906"/>
            <a:ext cx="3698092" cy="1874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6A1EB-A532-4E3A-A74B-2C8F90B8E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894" y="2679273"/>
            <a:ext cx="1302392" cy="1874471"/>
          </a:xfrm>
          <a:prstGeom prst="rect">
            <a:avLst/>
          </a:prstGeom>
        </p:spPr>
      </p:pic>
      <p:pic>
        <p:nvPicPr>
          <p:cNvPr id="5125" name="Picture 5" descr="4299c525-05c4-40dd-9cdc-e9843035d1d1@EURP178">
            <a:extLst>
              <a:ext uri="{FF2B5EF4-FFF2-40B4-BE49-F238E27FC236}">
                <a16:creationId xmlns:a16="http://schemas.microsoft.com/office/drawing/2014/main" id="{8319D234-1BD6-412C-B4C8-BB07944D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59" y="4676772"/>
            <a:ext cx="2471966" cy="18052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298E3A-E12F-4F6A-A83C-9E3B39694A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659"/>
          <a:stretch/>
        </p:blipFill>
        <p:spPr>
          <a:xfrm>
            <a:off x="9637654" y="2666625"/>
            <a:ext cx="1916171" cy="1885832"/>
          </a:xfrm>
          <a:prstGeom prst="rect">
            <a:avLst/>
          </a:prstGeom>
        </p:spPr>
      </p:pic>
      <p:pic>
        <p:nvPicPr>
          <p:cNvPr id="5126" name="Picture 6" descr="35fd7870-b530-4375-907b-120de65f5259@EURP178">
            <a:extLst>
              <a:ext uri="{FF2B5EF4-FFF2-40B4-BE49-F238E27FC236}">
                <a16:creationId xmlns:a16="http://schemas.microsoft.com/office/drawing/2014/main" id="{6929F716-6B83-46D0-B097-1547EC629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9795" r="7893" b="16968"/>
          <a:stretch/>
        </p:blipFill>
        <p:spPr bwMode="auto">
          <a:xfrm rot="5400000">
            <a:off x="9766081" y="768132"/>
            <a:ext cx="1860894" cy="1714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2043fe85-0cd6-472b-8f99-fa3b3f2b3541@EURP178">
            <a:extLst>
              <a:ext uri="{FF2B5EF4-FFF2-40B4-BE49-F238E27FC236}">
                <a16:creationId xmlns:a16="http://schemas.microsoft.com/office/drawing/2014/main" id="{3DC58950-9EA9-4144-86CE-87C9B3613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10311"/>
          <a:stretch/>
        </p:blipFill>
        <p:spPr bwMode="auto">
          <a:xfrm>
            <a:off x="7030991" y="667472"/>
            <a:ext cx="2606675" cy="1874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e27bb39c-36f3-4151-a65a-445584d24e3d@EURP178">
            <a:extLst>
              <a:ext uri="{FF2B5EF4-FFF2-40B4-BE49-F238E27FC236}">
                <a16:creationId xmlns:a16="http://schemas.microsoft.com/office/drawing/2014/main" id="{12745655-5802-4D6B-A685-282EDE96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681038"/>
            <a:ext cx="2570163" cy="1874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F83A0-8E63-435B-B2A0-0DAFD0C90B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239" r="2519" b="9930"/>
          <a:stretch/>
        </p:blipFill>
        <p:spPr>
          <a:xfrm>
            <a:off x="524633" y="3571588"/>
            <a:ext cx="3540092" cy="29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1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E50C-305A-4958-94C8-CD0200E9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Meksiko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336E0-E7B2-4EB7-AC43-126BD3F0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75298-C6E3-42A4-8C93-82AE36801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232560"/>
            <a:ext cx="5774264" cy="4625440"/>
          </a:xfrm>
        </p:spPr>
        <p:txBody>
          <a:bodyPr>
            <a:normAutofit/>
          </a:bodyPr>
          <a:lstStyle/>
          <a:p>
            <a:r>
              <a:rPr lang="fi-FI" sz="1800" dirty="0"/>
              <a:t>Nachot &amp; ananassalsa, granaattiomenasalsa, guacamole </a:t>
            </a:r>
            <a:r>
              <a:rPr lang="fi-FI" sz="1700" i="1" dirty="0"/>
              <a:t>(</a:t>
            </a:r>
            <a:r>
              <a:rPr lang="fi-FI" sz="1700" i="1" dirty="0" err="1">
                <a:cs typeface="Angsana New" panose="02020603050405020304" pitchFamily="18" charset="-34"/>
              </a:rPr>
              <a:t>Nachos</a:t>
            </a:r>
            <a:r>
              <a:rPr lang="fi-FI" sz="1700" i="1" dirty="0">
                <a:cs typeface="Angsana New" panose="02020603050405020304" pitchFamily="18" charset="-34"/>
              </a:rPr>
              <a:t> &amp; </a:t>
            </a:r>
            <a:r>
              <a:rPr lang="fi-FI" sz="1700" i="1" dirty="0" err="1">
                <a:cs typeface="Angsana New" panose="02020603050405020304" pitchFamily="18" charset="-34"/>
              </a:rPr>
              <a:t>pi</a:t>
            </a:r>
            <a:r>
              <a:rPr lang="es-ES" sz="1700" i="1" dirty="0">
                <a:cs typeface="Angsana New" panose="02020603050405020304" pitchFamily="18" charset="-34"/>
              </a:rPr>
              <a:t>ñ</a:t>
            </a:r>
            <a:r>
              <a:rPr lang="fi-FI" sz="1700" i="1" dirty="0" err="1">
                <a:cs typeface="Angsana New" panose="02020603050405020304" pitchFamily="18" charset="-34"/>
              </a:rPr>
              <a:t>asalsa</a:t>
            </a:r>
            <a:r>
              <a:rPr lang="fi-FI" sz="1700" i="1" dirty="0">
                <a:cs typeface="Angsana New" panose="02020603050405020304" pitchFamily="18" charset="-34"/>
              </a:rPr>
              <a:t>, </a:t>
            </a:r>
            <a:r>
              <a:rPr lang="fi-FI" sz="1700" i="1" dirty="0" err="1">
                <a:cs typeface="Angsana New" panose="02020603050405020304" pitchFamily="18" charset="-34"/>
              </a:rPr>
              <a:t>granadasalsa</a:t>
            </a:r>
            <a:r>
              <a:rPr lang="fi-FI" sz="1700" i="1" dirty="0">
                <a:cs typeface="Angsana New" panose="02020603050405020304" pitchFamily="18" charset="-34"/>
              </a:rPr>
              <a:t>, guacamole)</a:t>
            </a:r>
          </a:p>
          <a:p>
            <a:r>
              <a:rPr lang="fi-FI" sz="1600" dirty="0"/>
              <a:t>Meksikolaista meksikolaisittain s. 32, 33 &amp; 109</a:t>
            </a:r>
          </a:p>
          <a:p>
            <a:endParaRPr lang="fi-FI" sz="1400" dirty="0"/>
          </a:p>
          <a:p>
            <a:r>
              <a:rPr lang="fi-FI" sz="2000" dirty="0"/>
              <a:t>Meksikolaiset tortillakupit </a:t>
            </a:r>
            <a:r>
              <a:rPr lang="fi-FI" sz="1600" i="1" dirty="0"/>
              <a:t>(</a:t>
            </a:r>
            <a:r>
              <a:rPr lang="fi-FI" sz="1600" i="1" dirty="0" err="1"/>
              <a:t>Tazas</a:t>
            </a:r>
            <a:r>
              <a:rPr lang="fi-FI" sz="1600" i="1" dirty="0"/>
              <a:t> de tortilla </a:t>
            </a:r>
            <a:r>
              <a:rPr lang="fi-FI" sz="1600" i="1" dirty="0" err="1"/>
              <a:t>mexicana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3"/>
              </a:rPr>
              <a:t>https://www.valio.fi/reseptit/meksikolaiset-tortillakupit---resepti/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Mifu</a:t>
            </a:r>
            <a:r>
              <a:rPr lang="fi-FI" sz="2000" dirty="0"/>
              <a:t> </a:t>
            </a:r>
            <a:r>
              <a:rPr lang="fi-FI" sz="2000" dirty="0" err="1"/>
              <a:t>meksikonpata</a:t>
            </a:r>
            <a:r>
              <a:rPr lang="fi-FI" sz="20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Estofado</a:t>
            </a:r>
            <a:r>
              <a:rPr lang="fi-FI" sz="1600" i="1" dirty="0"/>
              <a:t> </a:t>
            </a:r>
            <a:r>
              <a:rPr lang="fi-FI" sz="1600" i="1" dirty="0" err="1"/>
              <a:t>mexicano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4"/>
              </a:rPr>
              <a:t>https://www.valio.fi/reseptit/mifu-meksikonpata/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Churrot</a:t>
            </a:r>
            <a:r>
              <a:rPr lang="fi-FI" sz="20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Churros</a:t>
            </a:r>
            <a:r>
              <a:rPr lang="fi-FI" sz="1800" i="1" dirty="0"/>
              <a:t>)</a:t>
            </a:r>
          </a:p>
          <a:p>
            <a:r>
              <a:rPr lang="fi-FI" sz="1600" dirty="0"/>
              <a:t>Meksikolaista meksikolaisittain s. 135</a:t>
            </a:r>
          </a:p>
        </p:txBody>
      </p:sp>
    </p:spTree>
    <p:extLst>
      <p:ext uri="{BB962C8B-B14F-4D97-AF65-F5344CB8AC3E}">
        <p14:creationId xmlns:p14="http://schemas.microsoft.com/office/powerpoint/2010/main" val="2483799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F0441-27EB-4E19-B7F4-066A441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8" r="24883"/>
          <a:stretch/>
        </p:blipFill>
        <p:spPr>
          <a:xfrm>
            <a:off x="0" y="-1"/>
            <a:ext cx="2588767" cy="342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8F7EE-B8FD-4642-BC4C-3FA4288A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28685" y="3851854"/>
            <a:ext cx="3434831" cy="257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9E19B-A475-45E3-9952-2F62E068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76703" y="3859565"/>
            <a:ext cx="3449897" cy="258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29EF5-9E4D-4A78-ACA1-C36166D7B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78584" y="422853"/>
            <a:ext cx="3434831" cy="25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70791-F73A-4D10-BE7C-234B15081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47" b="9440"/>
          <a:stretch/>
        </p:blipFill>
        <p:spPr>
          <a:xfrm rot="5400000">
            <a:off x="9180379" y="422854"/>
            <a:ext cx="3423168" cy="25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73169-5D12-48C7-A589-FB433E2331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98" r="8679"/>
          <a:stretch/>
        </p:blipFill>
        <p:spPr>
          <a:xfrm>
            <a:off x="9633656" y="3423168"/>
            <a:ext cx="2558343" cy="343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CDF84-BBDA-498C-B61C-B0E47428A5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5640896"/>
            <a:ext cx="840716" cy="680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9B90D-A50B-4902-9434-3B20B44122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4361981"/>
            <a:ext cx="840716" cy="680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D7451-713C-4966-95E1-B9DE3C99DC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548573"/>
            <a:ext cx="840716" cy="680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EFA164-6C73-4F02-95F0-C9197C22C1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92346" y="1815819"/>
            <a:ext cx="840716" cy="680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56A06-E201-4701-8029-F68B4CC441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1815820"/>
            <a:ext cx="840716" cy="680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239A26-19EE-44EF-B935-D29C45B0A0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3083067"/>
            <a:ext cx="840716" cy="680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2C8835-7E86-4505-B47E-92C48A3A6F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548573"/>
            <a:ext cx="840716" cy="680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68C87B-3F3C-4C07-931B-C09D605053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96629" y="3083066"/>
            <a:ext cx="840716" cy="68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2A7676-2823-40D6-9044-2185032ACC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5914" y="5617560"/>
            <a:ext cx="840716" cy="6802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CB7540-A613-444B-9FD9-0436F828FE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5914" y="4350313"/>
            <a:ext cx="840716" cy="6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E4CA-16F3-4685-B4CA-6DF6AD30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fi-FI" sz="6000" dirty="0"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8DD0C-FFF5-4420-A4B2-C28F6C301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4" t="1662" r="14687" b="-1662"/>
          <a:stretch/>
        </p:blipFill>
        <p:spPr>
          <a:xfrm rot="5400000">
            <a:off x="9335644" y="2316349"/>
            <a:ext cx="2005883" cy="2227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C4641-0A89-4519-90F1-AB44B95EF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7" r="15327"/>
          <a:stretch/>
        </p:blipFill>
        <p:spPr>
          <a:xfrm rot="5400000">
            <a:off x="7110093" y="2267625"/>
            <a:ext cx="1986889" cy="2306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D191-2036-45E3-99B7-20CCFA6A9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907"/>
          <a:stretch/>
        </p:blipFill>
        <p:spPr>
          <a:xfrm rot="5400000">
            <a:off x="263605" y="2759660"/>
            <a:ext cx="4123657" cy="3458910"/>
          </a:xfrm>
          <a:prstGeom prst="rect">
            <a:avLst/>
          </a:prstGeom>
        </p:spPr>
      </p:pic>
      <p:pic>
        <p:nvPicPr>
          <p:cNvPr id="6146" name="Picture 2" descr="5fe15039-5de0-434d-ac02-0168d5c22f44@EURP178">
            <a:extLst>
              <a:ext uri="{FF2B5EF4-FFF2-40B4-BE49-F238E27FC236}">
                <a16:creationId xmlns:a16="http://schemas.microsoft.com/office/drawing/2014/main" id="{E93977EE-4013-440A-81DB-F3721CF40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4"/>
          <a:stretch/>
        </p:blipFill>
        <p:spPr bwMode="auto">
          <a:xfrm>
            <a:off x="6939095" y="4404707"/>
            <a:ext cx="2306211" cy="21222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960ac379-18ae-4fbb-ac79-253d3d456e86@EURP178">
            <a:extLst>
              <a:ext uri="{FF2B5EF4-FFF2-40B4-BE49-F238E27FC236}">
                <a16:creationId xmlns:a16="http://schemas.microsoft.com/office/drawing/2014/main" id="{6882F4DC-EFA4-4C42-8CC2-60EBD169B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10677" r="13407" b="6933"/>
          <a:stretch/>
        </p:blipFill>
        <p:spPr bwMode="auto">
          <a:xfrm>
            <a:off x="9224707" y="4404707"/>
            <a:ext cx="2227757" cy="20960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22783bf5-72e7-4a27-852c-1d3cb70f619e@EURP178">
            <a:extLst>
              <a:ext uri="{FF2B5EF4-FFF2-40B4-BE49-F238E27FC236}">
                <a16:creationId xmlns:a16="http://schemas.microsoft.com/office/drawing/2014/main" id="{E9F60DBA-63C7-4831-9FBA-A2DE8ECF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88" y="4430910"/>
            <a:ext cx="2884207" cy="21032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2ec02ffc-9fb5-468d-b1e3-39f4a23cab1c@EURP178">
            <a:extLst>
              <a:ext uri="{FF2B5EF4-FFF2-40B4-BE49-F238E27FC236}">
                <a16:creationId xmlns:a16="http://schemas.microsoft.com/office/drawing/2014/main" id="{AF481FC8-585A-44FF-8FA0-4D4DDC4EA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9315" r="4471" b="4044"/>
          <a:stretch/>
        </p:blipFill>
        <p:spPr bwMode="auto">
          <a:xfrm>
            <a:off x="4054889" y="2427288"/>
            <a:ext cx="2884207" cy="2003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17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6C030-FA26-4983-B5B4-611E1383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Itsearviointi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5C06-412F-4978-9A4F-B3A34C1A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801865"/>
            <a:ext cx="5541445" cy="5609567"/>
          </a:xfrm>
        </p:spPr>
        <p:txBody>
          <a:bodyPr anchor="ctr">
            <a:normAutofit fontScale="77500" lnSpcReduction="20000"/>
          </a:bodyPr>
          <a:lstStyle/>
          <a:p>
            <a:r>
              <a:rPr lang="fi-FI" sz="2400" dirty="0">
                <a:solidFill>
                  <a:srgbClr val="000000"/>
                </a:solidFill>
              </a:rPr>
              <a:t>Alkuruoista parhaiten onnistui meksikolaiset tortillakupit. Myös muu perhe rakasti niitä.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Pääruoista onnistui parhaiten </a:t>
            </a:r>
            <a:r>
              <a:rPr lang="fi-FI" sz="2400" dirty="0" err="1">
                <a:solidFill>
                  <a:srgbClr val="000000"/>
                </a:solidFill>
              </a:rPr>
              <a:t>burgundinpata</a:t>
            </a:r>
            <a:r>
              <a:rPr lang="fi-FI" sz="2400" dirty="0">
                <a:solidFill>
                  <a:srgbClr val="000000"/>
                </a:solidFill>
              </a:rPr>
              <a:t> sekä </a:t>
            </a:r>
            <a:r>
              <a:rPr lang="fi-FI" sz="2400" dirty="0" err="1">
                <a:solidFill>
                  <a:srgbClr val="000000"/>
                </a:solidFill>
              </a:rPr>
              <a:t>meksikonpata</a:t>
            </a:r>
            <a:r>
              <a:rPr lang="fi-FI" sz="2400" dirty="0">
                <a:solidFill>
                  <a:srgbClr val="000000"/>
                </a:solidFill>
              </a:rPr>
              <a:t>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Jälkiruoista onnistui ehdottomasti parhaiten crème </a:t>
            </a:r>
            <a:r>
              <a:rPr lang="fi-FI" sz="2400" dirty="0" err="1">
                <a:solidFill>
                  <a:srgbClr val="000000"/>
                </a:solidFill>
              </a:rPr>
              <a:t>brûlée</a:t>
            </a:r>
            <a:r>
              <a:rPr lang="fi-FI" sz="2400" dirty="0">
                <a:solidFill>
                  <a:srgbClr val="000000"/>
                </a:solidFill>
              </a:rPr>
              <a:t>. Sitä valmistan varmasti uudelleen.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Onnistuneimpia olivat mielestäni Ranska- ja Meksiko-päivä, koska ruoka oli todella maukasta ja hyvännäköistä.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Ylipäätään kaikki ruoat onnistuivat täydellisesti </a:t>
            </a:r>
            <a:r>
              <a:rPr lang="fi-FI" sz="2400" dirty="0" err="1">
                <a:solidFill>
                  <a:srgbClr val="000000"/>
                </a:solidFill>
              </a:rPr>
              <a:t>lukuunottamatta</a:t>
            </a:r>
            <a:r>
              <a:rPr lang="fi-FI" sz="2400" dirty="0">
                <a:solidFill>
                  <a:srgbClr val="000000"/>
                </a:solidFill>
              </a:rPr>
              <a:t> suolaista kinuskia, josta piti tulla alun perin karamelleja.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Joidenkin raaka-aineiden hankkiminen oli hyvin vaikeaa tai jopa mahdotonta, esim. palmunhedelmäsurvos jäi kokonaan saamatta.</a:t>
            </a:r>
          </a:p>
        </p:txBody>
      </p:sp>
    </p:spTree>
    <p:extLst>
      <p:ext uri="{BB962C8B-B14F-4D97-AF65-F5344CB8AC3E}">
        <p14:creationId xmlns:p14="http://schemas.microsoft.com/office/powerpoint/2010/main" val="2431747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79B8E1-70B1-499F-A618-DC8AEF76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i-FI" sz="60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Perheen mielipiteitä ja ajatuksia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A971-A7BA-492F-92EF-83177F3D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69"/>
            <a:ext cx="9833548" cy="3169607"/>
          </a:xfrm>
        </p:spPr>
        <p:txBody>
          <a:bodyPr>
            <a:normAutofit lnSpcReduction="10000"/>
          </a:bodyPr>
          <a:lstStyle/>
          <a:p>
            <a:r>
              <a:rPr lang="fi-FI" sz="2000" dirty="0">
                <a:solidFill>
                  <a:srgbClr val="000000"/>
                </a:solidFill>
              </a:rPr>
              <a:t>Kokonaisuudessa eniten kannatusta saivat ranskalaisen keittiön antimet.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Alkuruoista eniten ääniä keräsivät meksikolaiset tortillakupit sekä täytetyt tomaatit.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Pääruoista suosituimpia olivat katkarapu-kookoskeitto sekä </a:t>
            </a:r>
            <a:r>
              <a:rPr lang="fi-FI" sz="2000" dirty="0" err="1">
                <a:solidFill>
                  <a:srgbClr val="000000"/>
                </a:solidFill>
              </a:rPr>
              <a:t>burgundinpata</a:t>
            </a:r>
            <a:r>
              <a:rPr lang="fi-FI" sz="2000" dirty="0">
                <a:solidFill>
                  <a:srgbClr val="000000"/>
                </a:solidFill>
              </a:rPr>
              <a:t>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Jälkiruoista selvä ykkönen oli crème </a:t>
            </a:r>
            <a:r>
              <a:rPr lang="fi-FI" sz="2000" dirty="0" err="1">
                <a:solidFill>
                  <a:srgbClr val="000000"/>
                </a:solidFill>
              </a:rPr>
              <a:t>brûlée</a:t>
            </a:r>
            <a:r>
              <a:rPr lang="fi-FI" sz="2000" dirty="0">
                <a:solidFill>
                  <a:srgbClr val="000000"/>
                </a:solidFill>
              </a:rPr>
              <a:t>.</a:t>
            </a:r>
          </a:p>
          <a:p>
            <a:endParaRPr lang="fi-FI" sz="2000" dirty="0">
              <a:solidFill>
                <a:srgbClr val="000000"/>
              </a:solidFill>
            </a:endParaRPr>
          </a:p>
          <a:p>
            <a:r>
              <a:rPr lang="fi-FI" sz="2000" dirty="0" err="1">
                <a:solidFill>
                  <a:srgbClr val="000000"/>
                </a:solidFill>
              </a:rPr>
              <a:t>Mifu</a:t>
            </a:r>
            <a:r>
              <a:rPr lang="fi-FI" sz="2000" dirty="0">
                <a:solidFill>
                  <a:srgbClr val="000000"/>
                </a:solidFill>
              </a:rPr>
              <a:t> oli positiivinen yllätys jokaiselle perheenjäsenelle.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Ruokamatkailu-viikko oli todella mukava kokemus ja se toi hyvää vaihtelua arkeen.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Joitakin reseptejä ja ruokia tullaan varmasti kokeilemaan uudestaan.</a:t>
            </a:r>
          </a:p>
        </p:txBody>
      </p:sp>
    </p:spTree>
    <p:extLst>
      <p:ext uri="{BB962C8B-B14F-4D97-AF65-F5344CB8AC3E}">
        <p14:creationId xmlns:p14="http://schemas.microsoft.com/office/powerpoint/2010/main" val="137274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0701-DAF4-4E1B-8D02-7E63D9A25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605642"/>
            <a:ext cx="4985082" cy="5759989"/>
          </a:xfrm>
        </p:spPr>
        <p:txBody>
          <a:bodyPr anchor="ctr">
            <a:normAutofit/>
          </a:bodyPr>
          <a:lstStyle/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Sunnuntai 17.5.2020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Aasia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nuudelisalaatti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katkarapu-kookoskeitto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kookosohukaiset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Maanantai 18.5.2020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Afrikka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paistetut jauhobanaanit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fufu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&amp; palmunhedelmäkeitto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banaaniohukaiset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Tiistai 19.5.2020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Eurooppa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patonki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burgundinpata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crème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brûlée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&amp;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chocolate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éclairs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8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36C8-C71D-430E-A48D-E93354754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9" t="5384" r="1036" b="2211"/>
          <a:stretch/>
        </p:blipFill>
        <p:spPr>
          <a:xfrm rot="5400000">
            <a:off x="6397324" y="3521792"/>
            <a:ext cx="2053371" cy="1546537"/>
          </a:xfrm>
          <a:prstGeom prst="rect">
            <a:avLst/>
          </a:prstGeom>
        </p:spPr>
      </p:pic>
      <p:sp>
        <p:nvSpPr>
          <p:cNvPr id="32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8268D-64EA-42E0-BA42-CBEDED6D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85159" y="371201"/>
            <a:ext cx="2969603" cy="2227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78C8F-DD5F-423C-9695-111952DB5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790" b="10975"/>
          <a:stretch/>
        </p:blipFill>
        <p:spPr>
          <a:xfrm rot="5400000">
            <a:off x="9603985" y="4878422"/>
            <a:ext cx="2184755" cy="17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64E3-AE26-452A-A70C-52945571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78" y="586154"/>
            <a:ext cx="4650524" cy="6059195"/>
          </a:xfrm>
        </p:spPr>
        <p:txBody>
          <a:bodyPr anchor="ctr">
            <a:normAutofit lnSpcReduction="10000"/>
          </a:bodyPr>
          <a:lstStyle/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Keskiviikko 20.5.2020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täytetyt tomaatit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porsaanlihaa ja maapähkinöitä-pata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mangovaahto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Torstai 21.5.2020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hampurilaiset &amp; ranskalaiset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rockyroad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+vaniljajäätelö ja suolainen kinuski-kastike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Perjantai 22.5.2020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nachot ja salsat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+meksikolaiset tortillakupit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Mifu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meksikonpata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churrot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11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66BED-1A17-4325-9515-C2E7DAFA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805" y="0"/>
            <a:ext cx="2189937" cy="2919915"/>
          </a:xfrm>
          <a:prstGeom prst="rect">
            <a:avLst/>
          </a:prstGeom>
        </p:spPr>
      </p:pic>
      <p:sp>
        <p:nvSpPr>
          <p:cNvPr id="19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8E0E7-6794-461B-89D7-AC2BBF7D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42" y="3324369"/>
            <a:ext cx="1405972" cy="186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955A9-EC15-4192-9B62-0F07BAD8F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691" y="4598567"/>
            <a:ext cx="1694573" cy="22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8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3582-21C1-4C29-BEAD-A6C02A77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Thaimaa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9870F-C859-4AD5-AE04-CE2FBBA9F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" r="4488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CBF68-076D-4434-AF0D-4BC13F4A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421965" cy="3752849"/>
          </a:xfrm>
        </p:spPr>
        <p:txBody>
          <a:bodyPr>
            <a:normAutofit/>
          </a:bodyPr>
          <a:lstStyle/>
          <a:p>
            <a:r>
              <a:rPr lang="fi-FI" sz="2000" dirty="0"/>
              <a:t>Nuudelisalaatti</a:t>
            </a:r>
          </a:p>
          <a:p>
            <a:r>
              <a:rPr lang="fi-FI" sz="1800" dirty="0">
                <a:hlinkClick r:id="rId3"/>
              </a:rPr>
              <a:t>https://www.meillakotona.fi/reseptit/nuudelisalaatti</a:t>
            </a:r>
            <a:endParaRPr lang="fi-FI" sz="1800" dirty="0"/>
          </a:p>
          <a:p>
            <a:endParaRPr lang="fi-FI" sz="1800" dirty="0"/>
          </a:p>
          <a:p>
            <a:r>
              <a:rPr lang="fi-FI" sz="2000" dirty="0"/>
              <a:t>Katkarapu-kookoskeitto</a:t>
            </a:r>
          </a:p>
          <a:p>
            <a:r>
              <a:rPr lang="fi-FI" sz="1800" dirty="0">
                <a:hlinkClick r:id="rId4"/>
              </a:rPr>
              <a:t>https://www.meillakotona.fi/reseptit/katkarapu-kookoskeitto</a:t>
            </a:r>
            <a:endParaRPr lang="fi-FI" sz="1800" dirty="0"/>
          </a:p>
          <a:p>
            <a:endParaRPr lang="fi-FI" sz="1800" dirty="0"/>
          </a:p>
          <a:p>
            <a:r>
              <a:rPr lang="fi-FI" sz="2000" dirty="0"/>
              <a:t>Kookosohukaiset</a:t>
            </a:r>
            <a:r>
              <a:rPr lang="fi-FI" sz="1800" dirty="0"/>
              <a:t> </a:t>
            </a:r>
            <a:r>
              <a:rPr lang="fi-FI" sz="1800" i="1" dirty="0"/>
              <a:t>(Khan </a:t>
            </a:r>
            <a:r>
              <a:rPr lang="fi-FI" sz="1800" i="1" dirty="0" err="1"/>
              <a:t>um</a:t>
            </a:r>
            <a:r>
              <a:rPr lang="fi-FI" sz="1800" i="1" dirty="0"/>
              <a:t> </a:t>
            </a:r>
            <a:r>
              <a:rPr lang="fi-FI" sz="1800" i="1" dirty="0" err="1"/>
              <a:t>kluk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Aasiaan s. 113</a:t>
            </a:r>
          </a:p>
        </p:txBody>
      </p:sp>
    </p:spTree>
    <p:extLst>
      <p:ext uri="{BB962C8B-B14F-4D97-AF65-F5344CB8AC3E}">
        <p14:creationId xmlns:p14="http://schemas.microsoft.com/office/powerpoint/2010/main" val="81942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9467C6-7FCD-4BA4-AD07-41FF69C5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32291" y="3125310"/>
            <a:ext cx="426498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69C38-2581-4775-861A-2C767961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31" y="2682581"/>
            <a:ext cx="2944539" cy="416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35A85D-6D82-46AB-84E2-6930CE387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7954" r="12602" b="17749"/>
          <a:stretch/>
        </p:blipFill>
        <p:spPr>
          <a:xfrm rot="5400000">
            <a:off x="312682" y="-380098"/>
            <a:ext cx="2575039" cy="335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EF385-D10B-401E-A7DA-2CF9CF1B2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9358" y="3197752"/>
            <a:ext cx="4127811" cy="3097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3CF31-5366-4860-A073-592BC2B310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96" t="10136" r="23920" b="4956"/>
          <a:stretch/>
        </p:blipFill>
        <p:spPr>
          <a:xfrm rot="5400000">
            <a:off x="9325085" y="-279550"/>
            <a:ext cx="2653424" cy="308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D9ED3-DD63-4A33-84CE-69FFEE414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" r="4894" b="2972"/>
          <a:stretch/>
        </p:blipFill>
        <p:spPr>
          <a:xfrm>
            <a:off x="4623730" y="12327"/>
            <a:ext cx="2944540" cy="25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4162C0-8ED3-49AA-BB01-32635E0C27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8655" y="3013310"/>
            <a:ext cx="842212" cy="57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B222E8-5CE5-47FD-B875-F29797778E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30832" y="1640112"/>
            <a:ext cx="842212" cy="577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99C44C-6650-4DBB-B21D-9C383BD9C2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30832" y="520778"/>
            <a:ext cx="842212" cy="577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9BC867-C6F8-4B2C-B1CC-5BB7B8CED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9371" y="5759706"/>
            <a:ext cx="842212" cy="577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E44D4-AA06-42EE-822B-AA1A69C413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520778"/>
            <a:ext cx="842212" cy="5775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883617-6A3B-4D36-9FD5-23AD7FC86A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1640112"/>
            <a:ext cx="842212" cy="5775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586C67-11C0-4CD8-A645-D718B30722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9371" y="4386508"/>
            <a:ext cx="842212" cy="5775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E9E782-2F8A-40AA-B9A9-E30264C68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5759706"/>
            <a:ext cx="842212" cy="577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310635-D18F-40D2-8F0B-12E283B0AE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4386508"/>
            <a:ext cx="842212" cy="577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10BCD2-EF8E-407A-A8C9-C6EC3BD63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3013310"/>
            <a:ext cx="842212" cy="5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D5CC-60B5-493F-8373-C7B874E9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75047">
            <a:off x="221017" y="933833"/>
            <a:ext cx="3585633" cy="1851534"/>
          </a:xfrm>
        </p:spPr>
        <p:txBody>
          <a:bodyPr>
            <a:normAutofit/>
          </a:bodyPr>
          <a:lstStyle/>
          <a:p>
            <a:r>
              <a:rPr lang="fi-FI" sz="7200" dirty="0">
                <a:latin typeface="Angsana New" panose="02020603050405020304" pitchFamily="18" charset="-34"/>
                <a:cs typeface="Angsana New" panose="02020603050405020304" pitchFamily="18" charset="-34"/>
              </a:rPr>
              <a:t>Työvaiheita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0636D-BEF2-4F0E-B7F2-9513EE56D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" t="12836" r="8219" b="9685"/>
          <a:stretch/>
        </p:blipFill>
        <p:spPr>
          <a:xfrm>
            <a:off x="0" y="4019107"/>
            <a:ext cx="2992450" cy="282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2C5053-8C89-44F5-90C3-2A36996EA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9" t="4408" r="7104" b="5669"/>
          <a:stretch/>
        </p:blipFill>
        <p:spPr>
          <a:xfrm>
            <a:off x="3784783" y="-12322"/>
            <a:ext cx="2850837" cy="336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75B90-218E-4CA7-A2E8-B5B4EA63B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1" t="9615" b="10774"/>
          <a:stretch/>
        </p:blipFill>
        <p:spPr>
          <a:xfrm>
            <a:off x="6764010" y="4027420"/>
            <a:ext cx="2845656" cy="284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F0E9D-C528-4471-837A-D80524F5D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12" t="5323" b="17404"/>
          <a:stretch/>
        </p:blipFill>
        <p:spPr>
          <a:xfrm>
            <a:off x="3400171" y="4019107"/>
            <a:ext cx="3013425" cy="282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584FA-DD56-4C3A-92D5-3C0697165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36"/>
          <a:stretch/>
        </p:blipFill>
        <p:spPr>
          <a:xfrm rot="10800000">
            <a:off x="10017387" y="4019107"/>
            <a:ext cx="2174612" cy="285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1CA00-623C-464B-90B1-19AB88F9F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666" y="-12322"/>
            <a:ext cx="2582333" cy="344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196F5D-4CCD-4F11-A38B-07EA5BF410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15067" b="2367"/>
          <a:stretch/>
        </p:blipFill>
        <p:spPr>
          <a:xfrm>
            <a:off x="6762755" y="0"/>
            <a:ext cx="2719776" cy="340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85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DA8B-F261-44A5-98B9-223DAE24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Ghana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F0CDD-93C4-475D-B7B4-0BA4CB900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0" r="361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66DF-CA82-4B15-8137-3DDC716E7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fi-FI" sz="2000" dirty="0"/>
              <a:t>Paistetut jauhobanaanit </a:t>
            </a:r>
            <a:r>
              <a:rPr lang="fi-FI" sz="1800" i="1" dirty="0"/>
              <a:t>(</a:t>
            </a:r>
            <a:r>
              <a:rPr lang="fi-FI" sz="1800" i="1" dirty="0" err="1"/>
              <a:t>Kelewele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94</a:t>
            </a:r>
          </a:p>
          <a:p>
            <a:endParaRPr lang="fi-FI" sz="1800" dirty="0"/>
          </a:p>
          <a:p>
            <a:r>
              <a:rPr lang="fi-FI" sz="2000" dirty="0" err="1"/>
              <a:t>Fufu</a:t>
            </a:r>
            <a:r>
              <a:rPr lang="fi-FI" sz="2000" dirty="0"/>
              <a:t> &amp; palmunhedelmäkeitto </a:t>
            </a:r>
            <a:r>
              <a:rPr lang="fi-FI" sz="1800" i="1" dirty="0"/>
              <a:t>(</a:t>
            </a:r>
            <a:r>
              <a:rPr lang="fi-FI" sz="1800" i="1" dirty="0" err="1"/>
              <a:t>Fufu</a:t>
            </a:r>
            <a:r>
              <a:rPr lang="fi-FI" sz="1800" i="1" dirty="0"/>
              <a:t> &amp; </a:t>
            </a:r>
            <a:r>
              <a:rPr lang="fi-FI" sz="1800" i="1" dirty="0" err="1"/>
              <a:t>Abenkwan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92 &amp; 93</a:t>
            </a:r>
          </a:p>
          <a:p>
            <a:endParaRPr lang="fi-FI" sz="1800" dirty="0"/>
          </a:p>
          <a:p>
            <a:r>
              <a:rPr lang="fi-FI" sz="2000" dirty="0"/>
              <a:t>Banaaniohukaiset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Tatale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94</a:t>
            </a:r>
          </a:p>
        </p:txBody>
      </p:sp>
    </p:spTree>
    <p:extLst>
      <p:ext uri="{BB962C8B-B14F-4D97-AF65-F5344CB8AC3E}">
        <p14:creationId xmlns:p14="http://schemas.microsoft.com/office/powerpoint/2010/main" val="186158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DC2B7-D108-4155-88BF-4B2B7D78C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5255" r="31787"/>
          <a:stretch/>
        </p:blipFill>
        <p:spPr>
          <a:xfrm rot="5400000">
            <a:off x="498367" y="-477944"/>
            <a:ext cx="1679125" cy="265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1FE36-14EC-4674-A00F-CE26A40D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5" t="5489"/>
          <a:stretch/>
        </p:blipFill>
        <p:spPr>
          <a:xfrm rot="5400000">
            <a:off x="9073121" y="392778"/>
            <a:ext cx="3491232" cy="27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73037-AB51-4115-AB61-66CFAB636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1"/>
          <a:stretch/>
        </p:blipFill>
        <p:spPr>
          <a:xfrm rot="5400000">
            <a:off x="9170237" y="3830737"/>
            <a:ext cx="3340848" cy="268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C7B226-1CCC-4C97-81EE-EE2573C37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02" r="17118"/>
          <a:stretch/>
        </p:blipFill>
        <p:spPr>
          <a:xfrm rot="5400000">
            <a:off x="365796" y="1350082"/>
            <a:ext cx="1943422" cy="265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7FC62-E715-49B9-A47D-F27D14D9B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883"/>
          <a:stretch/>
        </p:blipFill>
        <p:spPr>
          <a:xfrm rot="5400000">
            <a:off x="-258112" y="3933736"/>
            <a:ext cx="3191235" cy="265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09B89-4ADD-4C9C-9B1C-EFA071F0CF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48"/>
          <a:stretch/>
        </p:blipFill>
        <p:spPr>
          <a:xfrm>
            <a:off x="4668376" y="0"/>
            <a:ext cx="2855247" cy="354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77CF7-DA0E-4532-AC54-56A6228417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689"/>
          <a:stretch/>
        </p:blipFill>
        <p:spPr>
          <a:xfrm>
            <a:off x="4668375" y="3552204"/>
            <a:ext cx="2855247" cy="330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1C6D96-F472-4643-BF22-B410D988DB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3" y="551580"/>
            <a:ext cx="842212" cy="5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56C-307E-45DE-AEC9-BEE6A4496E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3" y="1824413"/>
            <a:ext cx="842212" cy="599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D9D5AE-BAE9-4ACF-9FD4-9B4E1EDB19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2" y="3097246"/>
            <a:ext cx="842212" cy="599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8E918-A55D-4F3D-A026-373C6CA509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5758165"/>
            <a:ext cx="842212" cy="59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E596B-2FD7-4813-A137-B9C8CB9499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4443810"/>
            <a:ext cx="842212" cy="59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0F88F2-E0C4-430A-B993-A0C0D297CB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3129455"/>
            <a:ext cx="842212" cy="599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F8F04-F839-46F2-BA85-DE6AA23381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3463" y="1824413"/>
            <a:ext cx="842212" cy="599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25C8C8-CA33-43AF-B996-AD348CE5D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519371"/>
            <a:ext cx="842212" cy="5990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DA506-B7E8-4768-B0B4-C8C7174DA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89795" y="5758164"/>
            <a:ext cx="842212" cy="599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E18B65-D822-4E2D-97E4-F808622A8D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89795" y="4370079"/>
            <a:ext cx="842212" cy="5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4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564</Words>
  <Application>Microsoft Office PowerPoint</Application>
  <PresentationFormat>Widescreen</PresentationFormat>
  <Paragraphs>134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Andalus</vt:lpstr>
      <vt:lpstr>Angsana New</vt:lpstr>
      <vt:lpstr>Arial</vt:lpstr>
      <vt:lpstr>Calibri</vt:lpstr>
      <vt:lpstr>Calibri Light</vt:lpstr>
      <vt:lpstr>FrankRuehl</vt:lpstr>
      <vt:lpstr>Office Theme</vt:lpstr>
      <vt:lpstr>Aaro Lindroos päättötyö 2020</vt:lpstr>
      <vt:lpstr>Viikon menu</vt:lpstr>
      <vt:lpstr>PowerPoint Presentation</vt:lpstr>
      <vt:lpstr>PowerPoint Presentation</vt:lpstr>
      <vt:lpstr>Thaimaa</vt:lpstr>
      <vt:lpstr>PowerPoint Presentation</vt:lpstr>
      <vt:lpstr>Työvaiheita</vt:lpstr>
      <vt:lpstr>Ghana</vt:lpstr>
      <vt:lpstr>PowerPoint Presentation</vt:lpstr>
      <vt:lpstr>Työvaiheita</vt:lpstr>
      <vt:lpstr>PowerPoint Presentation</vt:lpstr>
      <vt:lpstr>Ranska</vt:lpstr>
      <vt:lpstr>PowerPoint Presentation</vt:lpstr>
      <vt:lpstr>Työvaiheita</vt:lpstr>
      <vt:lpstr>PowerPoint Presentation</vt:lpstr>
      <vt:lpstr>Argentiina</vt:lpstr>
      <vt:lpstr>PowerPoint Presentation</vt:lpstr>
      <vt:lpstr>Työvaiheita</vt:lpstr>
      <vt:lpstr>Yhdysvallat</vt:lpstr>
      <vt:lpstr>PowerPoint Presentation</vt:lpstr>
      <vt:lpstr>Työvaiheita</vt:lpstr>
      <vt:lpstr>Meksiko</vt:lpstr>
      <vt:lpstr>PowerPoint Presentation</vt:lpstr>
      <vt:lpstr>Työvaiheita</vt:lpstr>
      <vt:lpstr>Itsearviointi</vt:lpstr>
      <vt:lpstr>Perheen mielipiteitä ja ajatuksia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Aaro Lindroos päättötyö 2020</dc:title>
  <dc:creator>Minna M. Lindroos, UPM</dc:creator>
  <cp:lastModifiedBy>Minna M. Lindroos, UPM</cp:lastModifiedBy>
  <cp:revision>20</cp:revision>
  <dcterms:created xsi:type="dcterms:W3CDTF">2020-05-26T19:38:47Z</dcterms:created>
  <dcterms:modified xsi:type="dcterms:W3CDTF">2020-05-26T20:40:30Z</dcterms:modified>
</cp:coreProperties>
</file>