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6" r:id="rId2"/>
    <p:sldMasterId id="2147483668" r:id="rId3"/>
    <p:sldMasterId id="2147483672" r:id="rId4"/>
    <p:sldMasterId id="2147483674" r:id="rId5"/>
    <p:sldMasterId id="2147483676" r:id="rId6"/>
    <p:sldMasterId id="2147483670" r:id="rId7"/>
  </p:sldMasterIdLst>
  <p:notesMasterIdLst>
    <p:notesMasterId r:id="rId15"/>
  </p:notesMasterIdLst>
  <p:handoutMasterIdLst>
    <p:handoutMasterId r:id="rId16"/>
  </p:handoutMasterIdLst>
  <p:sldIdLst>
    <p:sldId id="266" r:id="rId8"/>
    <p:sldId id="273" r:id="rId9"/>
    <p:sldId id="272" r:id="rId10"/>
    <p:sldId id="278" r:id="rId11"/>
    <p:sldId id="274" r:id="rId12"/>
    <p:sldId id="275" r:id="rId13"/>
    <p:sldId id="277" r:id="rId14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698" autoAdjust="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C451F-DD84-4940-925E-05D63F852285}" type="datetime1">
              <a:rPr lang="fi-FI" smtClean="0"/>
              <a:t>8.10.2015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 smtClean="0"/>
              <a:t>PRESENTAATION NIMI   |   1.6.2013.           TOPIK   |   Etunimi Sukunimi       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BFDC3-3BBD-A644-88DE-0D64C5C78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44296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03A7A-154D-A143-9618-5B640B61ABC2}" type="datetime1">
              <a:rPr lang="fi-FI" smtClean="0"/>
              <a:t>8.10.2015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 smtClean="0"/>
              <a:t>PRESENTAATION NIMI   |   1.6.2013.           TOPIK   |   Etunimi Sukunimi       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3AD33-1DAB-424B-A90D-61CAD9869C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90449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9821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36506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sz="4400">
                <a:solidFill>
                  <a:schemeClr val="bg1"/>
                </a:solidFill>
                <a:latin typeface="Gill Sans Light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idx="1"/>
          </p:nvPr>
        </p:nvSpPr>
        <p:spPr>
          <a:xfrm>
            <a:off x="457200" y="4431392"/>
            <a:ext cx="8229600" cy="772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>
                <a:solidFill>
                  <a:schemeClr val="bg1"/>
                </a:solidFill>
                <a:latin typeface="Gill Sans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819185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1714016" y="6063292"/>
            <a:ext cx="4999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r>
              <a:rPr lang="fi-FI" smtClean="0"/>
              <a:t>PRESENTAATION NIMI 2 | Juhani Parhiala </a:t>
            </a:r>
            <a:endParaRPr lang="fi-FI" dirty="0"/>
          </a:p>
        </p:txBody>
      </p:sp>
      <p:sp>
        <p:nvSpPr>
          <p:cNvPr id="8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6889276" y="6063292"/>
            <a:ext cx="1017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fld id="{BA31A495-857A-504A-B5B8-C32933D58FA2}" type="datetime1">
              <a:rPr lang="fi-FI" smtClean="0"/>
              <a:t>8.10.2015</a:t>
            </a:fld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108265" y="6063292"/>
            <a:ext cx="907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fld id="{A8F6463B-DB81-FC4B-8627-A1D37EE2337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568324" y="674921"/>
            <a:ext cx="8028389" cy="4830529"/>
          </a:xfrm>
          <a:prstGeom prst="rect">
            <a:avLst/>
          </a:prstGeom>
        </p:spPr>
        <p:txBody>
          <a:bodyPr vert="horz"/>
          <a:lstStyle>
            <a:lvl1pPr>
              <a:defRPr sz="2400" baseline="0">
                <a:latin typeface="Gill Sans Light"/>
              </a:defRPr>
            </a:lvl1pPr>
            <a:lvl2pPr marL="1569600">
              <a:defRPr sz="1800" baseline="0">
                <a:latin typeface="Gill Sans Light"/>
              </a:defRPr>
            </a:lvl2pPr>
            <a:lvl3pPr>
              <a:defRPr sz="2400" baseline="0">
                <a:latin typeface="Gill Sans Light"/>
              </a:defRPr>
            </a:lvl3pPr>
            <a:lvl4pPr>
              <a:defRPr sz="2400" baseline="0">
                <a:latin typeface="Gill Sans Light"/>
              </a:defRPr>
            </a:lvl4pPr>
            <a:lvl5pPr>
              <a:defRPr sz="2400" baseline="0">
                <a:latin typeface="Gill Sans Light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6830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108265" y="6063292"/>
            <a:ext cx="907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fld id="{A8F6463B-DB81-FC4B-8627-A1D37EE2337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1714016" y="6063292"/>
            <a:ext cx="4999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r>
              <a:rPr lang="fi-FI" smtClean="0"/>
              <a:t>PRESENTAATION NIMI 2 | Juhani Parhiala </a:t>
            </a:r>
            <a:endParaRPr lang="fi-FI" dirty="0"/>
          </a:p>
        </p:txBody>
      </p:sp>
      <p:sp>
        <p:nvSpPr>
          <p:cNvPr id="9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6889276" y="6063292"/>
            <a:ext cx="1017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fld id="{42E551CC-82B3-8B46-9BA5-5BB6F734ECFD}" type="datetime1">
              <a:rPr lang="fi-FI" smtClean="0"/>
              <a:t>8.10.2015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559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1714016" y="6063292"/>
            <a:ext cx="4999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r>
              <a:rPr lang="fi-FI" smtClean="0"/>
              <a:t>PRESENTAATION NIMI 2 | Juhani Parhiala </a:t>
            </a:r>
            <a:endParaRPr lang="fi-FI" dirty="0"/>
          </a:p>
        </p:txBody>
      </p:sp>
      <p:sp>
        <p:nvSpPr>
          <p:cNvPr id="8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6889276" y="6063292"/>
            <a:ext cx="1017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fld id="{BA31A495-857A-504A-B5B8-C32933D58FA2}" type="datetime1">
              <a:rPr lang="fi-FI" smtClean="0"/>
              <a:t>8.10.2015</a:t>
            </a:fld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108265" y="6063292"/>
            <a:ext cx="907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fld id="{A8F6463B-DB81-FC4B-8627-A1D37EE2337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568325" y="674921"/>
            <a:ext cx="4618122" cy="4830529"/>
          </a:xfrm>
          <a:prstGeom prst="rect">
            <a:avLst/>
          </a:prstGeom>
        </p:spPr>
        <p:txBody>
          <a:bodyPr vert="horz"/>
          <a:lstStyle>
            <a:lvl1pPr>
              <a:defRPr sz="1800" baseline="0">
                <a:latin typeface="Gill Sans Light"/>
              </a:defRPr>
            </a:lvl1pPr>
            <a:lvl2pPr marL="742950" indent="-285750">
              <a:buFont typeface="Arial"/>
              <a:buChar char="•"/>
              <a:defRPr sz="1800" baseline="0">
                <a:latin typeface="Gill Sans Light"/>
              </a:defRPr>
            </a:lvl2pPr>
            <a:lvl3pPr>
              <a:defRPr sz="1800" baseline="0">
                <a:latin typeface="Gill Sans Light"/>
              </a:defRPr>
            </a:lvl3pPr>
            <a:lvl4pPr>
              <a:defRPr sz="1800" baseline="0">
                <a:latin typeface="Gill Sans Light"/>
              </a:defRPr>
            </a:lvl4pPr>
            <a:lvl5pPr>
              <a:defRPr sz="1800" baseline="0">
                <a:latin typeface="Gill Sans Light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683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108265" y="6063292"/>
            <a:ext cx="907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fld id="{A8F6463B-DB81-FC4B-8627-A1D37EE2337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1714016" y="6063292"/>
            <a:ext cx="4999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r>
              <a:rPr lang="fi-FI" smtClean="0"/>
              <a:t>PRESENTAATION NIMI 2 | Juhani Parhiala </a:t>
            </a:r>
            <a:endParaRPr lang="fi-FI" dirty="0"/>
          </a:p>
        </p:txBody>
      </p:sp>
      <p:sp>
        <p:nvSpPr>
          <p:cNvPr id="4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6889276" y="6063292"/>
            <a:ext cx="1017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fld id="{C60E0650-4E2F-1545-9293-DAF3AB5A3998}" type="datetime1">
              <a:rPr lang="fi-FI" smtClean="0"/>
              <a:t>8.10.2015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250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463B-DB81-FC4B-8627-A1D37EE2337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PRESENTAATION NIMI 2 | Juhani Parhiala 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71A8288-DAB1-9648-B405-F0D2CC5C3965}" type="datetime1">
              <a:rPr lang="fi-FI" smtClean="0"/>
              <a:t>8.10.2015</a:t>
            </a:fld>
            <a:endParaRPr lang="fi-FI"/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568325" y="674921"/>
            <a:ext cx="4618122" cy="4830529"/>
          </a:xfrm>
          <a:prstGeom prst="rect">
            <a:avLst/>
          </a:prstGeom>
        </p:spPr>
        <p:txBody>
          <a:bodyPr vert="horz"/>
          <a:lstStyle>
            <a:lvl1pPr>
              <a:defRPr sz="1800" baseline="0">
                <a:latin typeface="Gill Sans Light"/>
              </a:defRPr>
            </a:lvl1pPr>
            <a:lvl2pPr marL="742950" indent="-285750">
              <a:buFont typeface="Arial"/>
              <a:buChar char="•"/>
              <a:defRPr sz="1800" baseline="0">
                <a:latin typeface="Gill Sans Light"/>
              </a:defRPr>
            </a:lvl2pPr>
            <a:lvl3pPr>
              <a:defRPr sz="1800" baseline="0">
                <a:latin typeface="Gill Sans Light"/>
              </a:defRPr>
            </a:lvl3pPr>
            <a:lvl4pPr>
              <a:defRPr sz="1800" baseline="0">
                <a:latin typeface="Gill Sans Light"/>
              </a:defRPr>
            </a:lvl4pPr>
            <a:lvl5pPr>
              <a:defRPr sz="1800" baseline="0">
                <a:latin typeface="Gill Sans Light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3396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108265" y="6063292"/>
            <a:ext cx="907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fld id="{A8F6463B-DB81-FC4B-8627-A1D37EE2337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1714016" y="6063292"/>
            <a:ext cx="4999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r>
              <a:rPr lang="fi-FI" smtClean="0"/>
              <a:t>PRESENTAATION NIMI 2 | Juhani Parhiala </a:t>
            </a:r>
            <a:endParaRPr lang="fi-FI" dirty="0"/>
          </a:p>
        </p:txBody>
      </p:sp>
      <p:sp>
        <p:nvSpPr>
          <p:cNvPr id="4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6889276" y="6063292"/>
            <a:ext cx="1017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fld id="{64AEE3C9-FB53-0D43-81A0-34710E07AFAD}" type="datetime1">
              <a:rPr lang="fi-FI" smtClean="0"/>
              <a:t>8.10.2015</a:t>
            </a:fld>
            <a:endParaRPr lang="fi-FI"/>
          </a:p>
        </p:txBody>
      </p:sp>
      <p:sp>
        <p:nvSpPr>
          <p:cNvPr id="5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568325" y="674921"/>
            <a:ext cx="4618122" cy="4830529"/>
          </a:xfrm>
          <a:prstGeom prst="rect">
            <a:avLst/>
          </a:prstGeom>
        </p:spPr>
        <p:txBody>
          <a:bodyPr vert="horz"/>
          <a:lstStyle>
            <a:lvl1pPr>
              <a:defRPr sz="1800" baseline="0">
                <a:latin typeface="Gill Sans Light"/>
              </a:defRPr>
            </a:lvl1pPr>
            <a:lvl2pPr marL="742950" indent="-285750">
              <a:buFont typeface="Arial"/>
              <a:buChar char="•"/>
              <a:defRPr sz="1800" baseline="0">
                <a:latin typeface="Gill Sans Light"/>
              </a:defRPr>
            </a:lvl2pPr>
            <a:lvl3pPr>
              <a:defRPr sz="1800" baseline="0">
                <a:latin typeface="Gill Sans Light"/>
              </a:defRPr>
            </a:lvl3pPr>
            <a:lvl4pPr>
              <a:defRPr sz="1800" baseline="0">
                <a:latin typeface="Gill Sans Light"/>
              </a:defRPr>
            </a:lvl4pPr>
            <a:lvl5pPr>
              <a:defRPr sz="1800" baseline="0">
                <a:latin typeface="Gill Sans Light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4948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108265" y="6063292"/>
            <a:ext cx="907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fld id="{A8F6463B-DB81-FC4B-8627-A1D37EE2337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1714016" y="6063292"/>
            <a:ext cx="4999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r>
              <a:rPr lang="fi-FI" smtClean="0"/>
              <a:t>PRESENTAATION NIMI 2 | Juhani Parhiala </a:t>
            </a:r>
            <a:endParaRPr lang="fi-FI" dirty="0"/>
          </a:p>
        </p:txBody>
      </p:sp>
      <p:sp>
        <p:nvSpPr>
          <p:cNvPr id="4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6889276" y="6063292"/>
            <a:ext cx="1017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fld id="{0F4B7630-9A7C-1049-AA75-D8FC3A8C7480}" type="datetime1">
              <a:rPr lang="fi-FI" smtClean="0"/>
              <a:t>8.10.2015</a:t>
            </a:fld>
            <a:endParaRPr lang="fi-FI"/>
          </a:p>
        </p:txBody>
      </p:sp>
      <p:sp>
        <p:nvSpPr>
          <p:cNvPr id="5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568325" y="674921"/>
            <a:ext cx="4618122" cy="4830529"/>
          </a:xfrm>
          <a:prstGeom prst="rect">
            <a:avLst/>
          </a:prstGeom>
        </p:spPr>
        <p:txBody>
          <a:bodyPr vert="horz"/>
          <a:lstStyle>
            <a:lvl1pPr>
              <a:defRPr sz="1800" baseline="0">
                <a:latin typeface="Gill Sans Light"/>
              </a:defRPr>
            </a:lvl1pPr>
            <a:lvl2pPr marL="742950" indent="-285750">
              <a:buFont typeface="Arial"/>
              <a:buChar char="•"/>
              <a:defRPr sz="1800" baseline="0">
                <a:latin typeface="Gill Sans Light"/>
              </a:defRPr>
            </a:lvl2pPr>
            <a:lvl3pPr>
              <a:defRPr sz="1800" baseline="0">
                <a:latin typeface="Gill Sans Light"/>
              </a:defRPr>
            </a:lvl3pPr>
            <a:lvl4pPr>
              <a:defRPr sz="1800" baseline="0">
                <a:latin typeface="Gill Sans Light"/>
              </a:defRPr>
            </a:lvl4pPr>
            <a:lvl5pPr>
              <a:defRPr sz="1800" baseline="0">
                <a:latin typeface="Gill Sans Light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4948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88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idx="1"/>
          </p:nvPr>
        </p:nvSpPr>
        <p:spPr>
          <a:xfrm>
            <a:off x="457200" y="4315945"/>
            <a:ext cx="8229600" cy="1110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331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Tx/>
        <a:buNone/>
        <a:defRPr sz="2400" kern="1200" baseline="0">
          <a:solidFill>
            <a:schemeClr val="bg1"/>
          </a:solidFill>
          <a:latin typeface="Gill Sans"/>
          <a:ea typeface="+mn-ea"/>
          <a:cs typeface="+mn-cs"/>
        </a:defRPr>
      </a:lvl1pPr>
      <a:lvl2pPr marL="457200" indent="0" algn="ctr" defTabSz="457200" rtl="0" eaLnBrk="1" latinLnBrk="0" hangingPunct="1">
        <a:spcBef>
          <a:spcPct val="20000"/>
        </a:spcBef>
        <a:buFontTx/>
        <a:buNone/>
        <a:defRPr sz="2400" kern="1200" baseline="0">
          <a:solidFill>
            <a:schemeClr val="bg1"/>
          </a:solidFill>
          <a:latin typeface="Gill Sans"/>
          <a:ea typeface="+mn-ea"/>
          <a:cs typeface="+mn-cs"/>
        </a:defRPr>
      </a:lvl2pPr>
      <a:lvl3pPr marL="914400" indent="0" algn="ctr" defTabSz="457200" rtl="0" eaLnBrk="1" latinLnBrk="0" hangingPunct="1">
        <a:spcBef>
          <a:spcPct val="20000"/>
        </a:spcBef>
        <a:buFontTx/>
        <a:buNone/>
        <a:defRPr sz="2400" kern="1200" baseline="0">
          <a:solidFill>
            <a:schemeClr val="bg1"/>
          </a:solidFill>
          <a:latin typeface="Gill Sans"/>
          <a:ea typeface="+mn-ea"/>
          <a:cs typeface="+mn-cs"/>
        </a:defRPr>
      </a:lvl3pPr>
      <a:lvl4pPr marL="1371600" indent="0" algn="ctr" defTabSz="457200" rtl="0" eaLnBrk="1" latinLnBrk="0" hangingPunct="1">
        <a:spcBef>
          <a:spcPct val="20000"/>
        </a:spcBef>
        <a:buFontTx/>
        <a:buNone/>
        <a:defRPr sz="2400" kern="1200" baseline="0">
          <a:solidFill>
            <a:schemeClr val="bg1"/>
          </a:solidFill>
          <a:latin typeface="Gill Sans"/>
          <a:ea typeface="+mn-ea"/>
          <a:cs typeface="+mn-cs"/>
        </a:defRPr>
      </a:lvl4pPr>
      <a:lvl5pPr marL="1828800" indent="0" algn="ctr" defTabSz="457200" rtl="0" eaLnBrk="1" latinLnBrk="0" hangingPunct="1">
        <a:spcBef>
          <a:spcPct val="20000"/>
        </a:spcBef>
        <a:buFontTx/>
        <a:buNone/>
        <a:defRPr sz="2400" kern="1200" baseline="0">
          <a:solidFill>
            <a:schemeClr val="bg1"/>
          </a:solidFill>
          <a:latin typeface="Gill San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108265" y="6063292"/>
            <a:ext cx="907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fld id="{A8F6463B-DB81-FC4B-8627-A1D37EE2337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1714016" y="6063292"/>
            <a:ext cx="4999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r>
              <a:rPr lang="fi-FI" smtClean="0"/>
              <a:t>PRESENTAATION NIMI 2 | Juhani Parhiala </a:t>
            </a:r>
            <a:endParaRPr lang="fi-FI" dirty="0"/>
          </a:p>
        </p:txBody>
      </p:sp>
      <p:sp>
        <p:nvSpPr>
          <p:cNvPr id="11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6889276" y="6063292"/>
            <a:ext cx="1017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fld id="{F8F010FC-2C1C-9541-A5FE-AA1ED10D96A0}" type="datetime1">
              <a:rPr lang="fi-FI" smtClean="0"/>
              <a:t>8.10.2015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039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1pPr>
      <a:lvl2pPr marL="885600" indent="-284400" algn="l" defTabSz="457200" rtl="0" eaLnBrk="1" latinLnBrk="0" hangingPunct="1">
        <a:lnSpc>
          <a:spcPct val="100000"/>
        </a:lnSpc>
        <a:spcBef>
          <a:spcPts val="6000"/>
        </a:spcBef>
        <a:spcAft>
          <a:spcPts val="0"/>
        </a:spcAft>
        <a:buSzPct val="57000"/>
        <a:buFont typeface="Arial"/>
        <a:buChar char="•"/>
        <a:defRPr sz="1800" kern="1200" baseline="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Topik_PP_kuva_1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097" y="5"/>
            <a:ext cx="3488903" cy="5889600"/>
          </a:xfrm>
          <a:prstGeom prst="rect">
            <a:avLst/>
          </a:prstGeom>
        </p:spPr>
      </p:pic>
      <p:sp>
        <p:nvSpPr>
          <p:cNvPr id="11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108265" y="6063292"/>
            <a:ext cx="907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fld id="{A8F6463B-DB81-FC4B-8627-A1D37EE2337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1714016" y="6063292"/>
            <a:ext cx="4999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r>
              <a:rPr lang="fi-FI" smtClean="0"/>
              <a:t>PRESENTAATION NIMI 2 | Juhani Parhiala </a:t>
            </a:r>
            <a:endParaRPr lang="fi-FI" dirty="0"/>
          </a:p>
        </p:txBody>
      </p:sp>
      <p:sp>
        <p:nvSpPr>
          <p:cNvPr id="13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6889276" y="6063292"/>
            <a:ext cx="1017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fld id="{E81A348E-D53F-B549-8A23-FCF574DCE2C2}" type="datetime1">
              <a:rPr lang="fi-FI" smtClean="0"/>
              <a:t>8.10.2015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642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9" r:id="rId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Topik_PP_kuva_2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434" y="0"/>
            <a:ext cx="3499566" cy="5907600"/>
          </a:xfrm>
          <a:prstGeom prst="rect">
            <a:avLst/>
          </a:prstGeom>
        </p:spPr>
      </p:pic>
      <p:sp>
        <p:nvSpPr>
          <p:cNvPr id="5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108265" y="6063292"/>
            <a:ext cx="907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fld id="{A8F6463B-DB81-FC4B-8627-A1D37EE2337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1714016" y="6063292"/>
            <a:ext cx="4999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r>
              <a:rPr lang="fi-FI" smtClean="0"/>
              <a:t>PRESENTAATION NIMI 2 | Juhani Parhiala </a:t>
            </a:r>
            <a:endParaRPr lang="fi-FI" dirty="0"/>
          </a:p>
        </p:txBody>
      </p:sp>
      <p:sp>
        <p:nvSpPr>
          <p:cNvPr id="8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6889276" y="6063292"/>
            <a:ext cx="1017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fld id="{571A8288-DAB1-9648-B405-F0D2CC5C3965}" type="datetime1">
              <a:rPr lang="fi-FI" smtClean="0"/>
              <a:t>8.10.2015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316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0" r:id="rId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Topik_PP_kuva_3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169" y="5"/>
            <a:ext cx="3503831" cy="5914800"/>
          </a:xfrm>
          <a:prstGeom prst="rect">
            <a:avLst/>
          </a:prstGeom>
        </p:spPr>
      </p:pic>
      <p:sp>
        <p:nvSpPr>
          <p:cNvPr id="5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108265" y="6063292"/>
            <a:ext cx="907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fld id="{A8F6463B-DB81-FC4B-8627-A1D37EE2337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1714016" y="6063292"/>
            <a:ext cx="4999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r>
              <a:rPr lang="fi-FI" smtClean="0"/>
              <a:t>PRESENTAATION NIMI 2 | Juhani Parhiala </a:t>
            </a:r>
            <a:endParaRPr lang="fi-FI" dirty="0"/>
          </a:p>
        </p:txBody>
      </p:sp>
      <p:sp>
        <p:nvSpPr>
          <p:cNvPr id="8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6889276" y="6063292"/>
            <a:ext cx="1017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fld id="{C1C5C97F-D9FC-2146-8390-064908B88225}" type="datetime1">
              <a:rPr lang="fi-FI" smtClean="0"/>
              <a:t>8.10.2015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64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Topik_PP_kuva_4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097" y="0"/>
            <a:ext cx="3488903" cy="5889600"/>
          </a:xfrm>
          <a:prstGeom prst="rect">
            <a:avLst/>
          </a:prstGeom>
        </p:spPr>
      </p:pic>
      <p:sp>
        <p:nvSpPr>
          <p:cNvPr id="5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108265" y="6063292"/>
            <a:ext cx="907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fld id="{A8F6463B-DB81-FC4B-8627-A1D37EE2337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1714016" y="6063292"/>
            <a:ext cx="4999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r>
              <a:rPr lang="fi-FI" smtClean="0"/>
              <a:t>PRESENTAATION NIMI 2 | Juhani Parhiala </a:t>
            </a:r>
            <a:endParaRPr lang="fi-FI" dirty="0"/>
          </a:p>
        </p:txBody>
      </p:sp>
      <p:sp>
        <p:nvSpPr>
          <p:cNvPr id="8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6889276" y="6063292"/>
            <a:ext cx="1017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fld id="{2EE64F9E-066E-414A-9E74-F442EF859FA8}" type="datetime1">
              <a:rPr lang="fi-FI" smtClean="0"/>
              <a:t>8.10.2015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64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214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nlex.fi/linkit/sd/20030481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Toinen kotimainen kieli, ruotsi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fi-FI" baseline="0" dirty="0" smtClean="0"/>
              <a:t>Kieli- ja viestintäkoulutus</a:t>
            </a:r>
          </a:p>
        </p:txBody>
      </p:sp>
    </p:spTree>
    <p:extLst>
      <p:ext uri="{BB962C8B-B14F-4D97-AF65-F5344CB8AC3E}">
        <p14:creationId xmlns:p14="http://schemas.microsoft.com/office/powerpoint/2010/main" val="255402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463B-DB81-FC4B-8627-A1D37EE23371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Toinen kotimainen kieli, ruotsi 2 </a:t>
            </a:r>
            <a:r>
              <a:rPr lang="fi-FI" dirty="0" smtClean="0"/>
              <a:t>| 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71A8288-DAB1-9648-B405-F0D2CC5C3965}" type="datetime1">
              <a:rPr lang="fi-FI" smtClean="0"/>
              <a:t>8.10.2015</a:t>
            </a:fld>
            <a:endParaRPr lang="fi-FI"/>
          </a:p>
        </p:txBody>
      </p:sp>
      <p:sp>
        <p:nvSpPr>
          <p:cNvPr id="8" name="Tekstin paikkamerkki 4"/>
          <p:cNvSpPr>
            <a:spLocks noGrp="1"/>
          </p:cNvSpPr>
          <p:nvPr>
            <p:ph type="body" sz="quarter" idx="13"/>
          </p:nvPr>
        </p:nvSpPr>
        <p:spPr>
          <a:xfrm>
            <a:off x="418552" y="265018"/>
            <a:ext cx="4618122" cy="5260796"/>
          </a:xfrm>
        </p:spPr>
        <p:txBody>
          <a:bodyPr/>
          <a:lstStyle/>
          <a:p>
            <a:pPr marL="0" indent="0">
              <a:buNone/>
            </a:pPr>
            <a:r>
              <a:rPr lang="fi-FI" b="1" dirty="0" smtClean="0"/>
              <a:t>Hei sinä lukiolainen!</a:t>
            </a:r>
          </a:p>
          <a:p>
            <a:pPr marL="0" indent="0">
              <a:buNone/>
            </a:pPr>
            <a:endParaRPr lang="fi-FI" b="1" dirty="0" smtClean="0"/>
          </a:p>
          <a:p>
            <a:pPr marL="0" indent="0">
              <a:buNone/>
            </a:pPr>
            <a:r>
              <a:rPr lang="fi-FI" dirty="0" smtClean="0"/>
              <a:t>Tiesitkö, että toisen kotimaisen kielen,  (ruotsin tai suomen) kurssi kuuluu kielilain ja asetusten mukaan (</a:t>
            </a:r>
            <a:r>
              <a:rPr lang="fi-FI" u="sng" dirty="0" smtClean="0"/>
              <a:t>424/2003</a:t>
            </a:r>
            <a:r>
              <a:rPr lang="fi-FI" dirty="0" smtClean="0"/>
              <a:t>, </a:t>
            </a:r>
            <a:r>
              <a:rPr lang="fi-FI" u="sng" dirty="0" smtClean="0">
                <a:hlinkClick r:id="rId2"/>
              </a:rPr>
              <a:t>481/2003) </a:t>
            </a:r>
            <a:r>
              <a:rPr lang="fi-FI" dirty="0" smtClean="0"/>
              <a:t>kaikkiin koulutusohjelmiin yliopistoissa ja ammattikorkeakouluissa?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Jos suoritat suomenkielisen lukion jälkeen korkeakoulututkinnon, sinun tulee osata </a:t>
            </a:r>
            <a:r>
              <a:rPr lang="fi-FI" dirty="0"/>
              <a:t>käyttää ruotsia </a:t>
            </a:r>
            <a:r>
              <a:rPr lang="fi-FI" b="1" dirty="0"/>
              <a:t>suullisesti ja kirjallisesti </a:t>
            </a:r>
            <a:r>
              <a:rPr lang="fi-FI" dirty="0"/>
              <a:t>työelämän eri tilanteissa. </a:t>
            </a: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>
                <a:solidFill>
                  <a:srgbClr val="0070C0"/>
                </a:solidFill>
              </a:rPr>
              <a:t>Tällaisen </a:t>
            </a:r>
            <a:r>
              <a:rPr lang="fi-FI" dirty="0">
                <a:solidFill>
                  <a:srgbClr val="0070C0"/>
                </a:solidFill>
              </a:rPr>
              <a:t>kielitaidon saavuttaminen yhden lukukauden </a:t>
            </a:r>
            <a:r>
              <a:rPr lang="fi-FI" dirty="0" smtClean="0">
                <a:solidFill>
                  <a:srgbClr val="0070C0"/>
                </a:solidFill>
              </a:rPr>
              <a:t>kestävällä yliopiston kielikurssilla edellyttää riittävää ruotsin kielen lähtötasoa. </a:t>
            </a:r>
            <a:endParaRPr lang="fi-FI" dirty="0"/>
          </a:p>
          <a:p>
            <a:pPr marL="0" indent="0">
              <a:buNone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27169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Toinen kotimainen kieli, </a:t>
            </a:r>
            <a:r>
              <a:rPr lang="fi-FI" dirty="0" smtClean="0"/>
              <a:t>ruotsi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A31A495-857A-504A-B5B8-C32933D58FA2}" type="datetime1">
              <a:rPr lang="fi-FI" smtClean="0"/>
              <a:t>8.10.2015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F6463B-DB81-FC4B-8627-A1D37EE23371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>
          <a:xfrm>
            <a:off x="329784" y="108292"/>
            <a:ext cx="4856663" cy="4266640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 smtClean="0"/>
              <a:t>Siis miksi ja mikä on lähtötasovaatimus?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Yliopiston ruotsin kursseilla harjoitellaan alakohtaista kirjallista ja suullista viestintää. Näin sinua valmennetaan </a:t>
            </a:r>
            <a:r>
              <a:rPr lang="fi-FI" dirty="0"/>
              <a:t>käyttämään työelämässä </a:t>
            </a:r>
            <a:r>
              <a:rPr lang="fi-FI" dirty="0" smtClean="0"/>
              <a:t>tarvittavaa ruotsin kieltä.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Viime vuosina opiskelijoiden ruotsin taidot yliopistoon tullessa ovat olleet monella riittämättömät.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>
              <a:buFontTx/>
              <a:buChar char="-"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2322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463B-DB81-FC4B-8627-A1D37EE23371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Toinen kotimainen kieli, ruotsi </a:t>
            </a:r>
            <a:r>
              <a:rPr lang="fi-FI" dirty="0" smtClean="0"/>
              <a:t> | 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71A8288-DAB1-9648-B405-F0D2CC5C3965}" type="datetime1">
              <a:rPr lang="fi-FI" smtClean="0"/>
              <a:t>8.10.2015</a:t>
            </a:fld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>
          <a:xfrm>
            <a:off x="568325" y="195943"/>
            <a:ext cx="4288488" cy="5350418"/>
          </a:xfrm>
        </p:spPr>
        <p:txBody>
          <a:bodyPr/>
          <a:lstStyle/>
          <a:p>
            <a:pPr marL="0" indent="0">
              <a:buNone/>
            </a:pPr>
            <a:r>
              <a:rPr lang="fi-FI" b="1" dirty="0">
                <a:solidFill>
                  <a:srgbClr val="0070C0"/>
                </a:solidFill>
              </a:rPr>
              <a:t>Ruotsin lähtötasovaatimus on Oulun yliopistossa seuraava: </a:t>
            </a:r>
          </a:p>
          <a:p>
            <a:pPr marL="0" indent="0">
              <a:buNone/>
            </a:pPr>
            <a:r>
              <a:rPr lang="fi-FI" b="1" dirty="0"/>
              <a:t/>
            </a:r>
            <a:br>
              <a:rPr lang="fi-FI" b="1" dirty="0"/>
            </a:br>
            <a:r>
              <a:rPr lang="fi-FI" b="1" dirty="0" smtClean="0"/>
              <a:t>Lukion </a:t>
            </a:r>
            <a:r>
              <a:rPr lang="fi-FI" b="1" dirty="0"/>
              <a:t>B-ruotsin oppimäärä vähintään arvosanalla 7 </a:t>
            </a:r>
            <a:r>
              <a:rPr lang="fi-FI" b="1" dirty="0" smtClean="0"/>
              <a:t>TAI yo-arvosana </a:t>
            </a:r>
            <a:r>
              <a:rPr lang="fi-FI" b="1" dirty="0"/>
              <a:t>A-L TAI IB-lukion </a:t>
            </a:r>
            <a:r>
              <a:rPr lang="fi-FI" b="1" dirty="0" err="1"/>
              <a:t>Swedish</a:t>
            </a:r>
            <a:r>
              <a:rPr lang="fi-FI" b="1" dirty="0"/>
              <a:t> B SL vähintään arvosanalla 3 tai vastaavat tiedot JA varsinaisen kurssin alussa hyväksytysti suoritettu lähtötasotesti</a:t>
            </a:r>
            <a:r>
              <a:rPr lang="fi-FI" b="1" dirty="0" smtClean="0"/>
              <a:t>.</a:t>
            </a:r>
          </a:p>
          <a:p>
            <a:pPr marL="0" indent="0">
              <a:buNone/>
            </a:pPr>
            <a:r>
              <a:rPr lang="fi-FI" dirty="0" smtClean="0"/>
              <a:t>Mikäli lähtötasovaatimus ei täyty, </a:t>
            </a:r>
            <a:r>
              <a:rPr lang="fi-FI" dirty="0" smtClean="0">
                <a:sym typeface="Wingdings" panose="05000000000000000000" pitchFamily="2" charset="2"/>
              </a:rPr>
              <a:t>joudut suorittamaan </a:t>
            </a:r>
            <a:r>
              <a:rPr lang="fi-FI" dirty="0" smtClean="0"/>
              <a:t>ruotsin </a:t>
            </a:r>
            <a:r>
              <a:rPr lang="fi-FI" dirty="0"/>
              <a:t>valmentavia </a:t>
            </a:r>
            <a:r>
              <a:rPr lang="fi-FI" dirty="0" smtClean="0"/>
              <a:t>opintoja ennen varsinaista alakohtaista kielikurssia ja ruotsin kielen opintosi pitkittyvät. </a:t>
            </a:r>
            <a:endParaRPr lang="fi-FI" dirty="0"/>
          </a:p>
          <a:p>
            <a:pPr marL="0" indent="0">
              <a:buNone/>
            </a:pPr>
            <a:r>
              <a:rPr lang="fi-FI" dirty="0" smtClean="0"/>
              <a:t>Varmistathan siis jo lukioaikanasi, että saavutat riittävän ruotsin taidon korkeakouluja varten!</a:t>
            </a:r>
          </a:p>
        </p:txBody>
      </p:sp>
    </p:spTree>
    <p:extLst>
      <p:ext uri="{BB962C8B-B14F-4D97-AF65-F5344CB8AC3E}">
        <p14:creationId xmlns:p14="http://schemas.microsoft.com/office/powerpoint/2010/main" val="2875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F6463B-DB81-FC4B-8627-A1D37EE23371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Toinen kotimainen kieli, ruotsi </a:t>
            </a:r>
            <a:r>
              <a:rPr lang="fi-FI" dirty="0" smtClean="0"/>
              <a:t> | 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4AEE3C9-FB53-0D43-81A0-34710E07AFAD}" type="datetime1">
              <a:rPr lang="fi-FI" smtClean="0"/>
              <a:t>8.10.2015</a:t>
            </a:fld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>
          <a:xfrm>
            <a:off x="333194" y="85879"/>
            <a:ext cx="4618122" cy="4830529"/>
          </a:xfrm>
        </p:spPr>
        <p:txBody>
          <a:bodyPr/>
          <a:lstStyle/>
          <a:p>
            <a:pPr marL="0" indent="0">
              <a:buNone/>
            </a:pPr>
            <a:r>
              <a:rPr lang="fi-FI" b="1" dirty="0" smtClean="0"/>
              <a:t>Millaista on ruotsin opiskelu korkeakoulussa? </a:t>
            </a:r>
          </a:p>
          <a:p>
            <a:pPr marL="0" indent="0">
              <a:buNone/>
            </a:pPr>
            <a:endParaRPr lang="fi-FI" b="1" dirty="0" smtClean="0"/>
          </a:p>
          <a:p>
            <a:pPr marL="0" indent="0">
              <a:buNone/>
            </a:pPr>
            <a:r>
              <a:rPr lang="fi-FI" dirty="0" smtClean="0"/>
              <a:t>Opetuskieli on ruotsi.</a:t>
            </a: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Esimerkkejä kurssisisällöistä: 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Työelämän </a:t>
            </a:r>
            <a:r>
              <a:rPr lang="fi-FI" dirty="0"/>
              <a:t>viestintää: </a:t>
            </a:r>
            <a:r>
              <a:rPr lang="fi-FI" dirty="0" smtClean="0"/>
              <a:t>sähköpostit, puhelinkeskustelut, kokouskäytänteet, esiintymistekniikkaa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Alakohtaista: yritys- ja tuote-esittelyt, </a:t>
            </a:r>
            <a:r>
              <a:rPr lang="fi-FI" dirty="0" smtClean="0"/>
              <a:t>potilashaastattelut, artikkelit, </a:t>
            </a:r>
            <a:r>
              <a:rPr lang="fi-FI" dirty="0"/>
              <a:t>referaatit, </a:t>
            </a:r>
            <a:r>
              <a:rPr lang="fi-FI" dirty="0" smtClean="0"/>
              <a:t>novellit</a:t>
            </a:r>
            <a:r>
              <a:rPr lang="fi-FI" dirty="0"/>
              <a:t>, mielipidekirjoitukset, blogikirjoitukset, </a:t>
            </a:r>
            <a:r>
              <a:rPr lang="fi-FI" dirty="0" smtClean="0"/>
              <a:t>erilaiset raportit</a:t>
            </a:r>
          </a:p>
          <a:p>
            <a:pPr>
              <a:buFontTx/>
              <a:buChar char="-"/>
            </a:pPr>
            <a:endParaRPr lang="fi-FI" dirty="0" smtClean="0"/>
          </a:p>
          <a:p>
            <a:pPr>
              <a:buFontTx/>
              <a:buChar char="-"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131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F6463B-DB81-FC4B-8627-A1D37EE23371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Toinen kotimainen kieli, ruotsi </a:t>
            </a:r>
            <a:r>
              <a:rPr lang="fi-FI" dirty="0" smtClean="0"/>
              <a:t> | 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4B7630-9A7C-1049-AA75-D8FC3A8C7480}" type="datetime1">
              <a:rPr lang="fi-FI" smtClean="0"/>
              <a:t>8.10.2015</a:t>
            </a:fld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>
          <a:xfrm>
            <a:off x="568325" y="674921"/>
            <a:ext cx="4618122" cy="5055845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Hyväksytystä kirjallisesta </a:t>
            </a:r>
            <a:r>
              <a:rPr lang="fi-FI" dirty="0"/>
              <a:t>ja </a:t>
            </a:r>
            <a:r>
              <a:rPr lang="fi-FI" dirty="0" smtClean="0"/>
              <a:t>suullisesta taidosta annetaan erilliset arvosanat </a:t>
            </a:r>
            <a:r>
              <a:rPr lang="fi-FI" dirty="0"/>
              <a:t>(hyvä taito, tyydyttävä </a:t>
            </a:r>
            <a:r>
              <a:rPr lang="fi-FI" dirty="0" smtClean="0"/>
              <a:t>taito</a:t>
            </a:r>
            <a:r>
              <a:rPr lang="fi-FI" dirty="0"/>
              <a:t>)</a:t>
            </a:r>
            <a:r>
              <a:rPr lang="fi-FI" dirty="0" smtClean="0"/>
              <a:t>.</a:t>
            </a: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Suullisen </a:t>
            </a:r>
            <a:r>
              <a:rPr lang="fi-FI" dirty="0"/>
              <a:t>kielitaidon </a:t>
            </a:r>
            <a:r>
              <a:rPr lang="fi-FI" dirty="0" smtClean="0"/>
              <a:t>arviointi on jatkuvaa: </a:t>
            </a:r>
          </a:p>
          <a:p>
            <a:r>
              <a:rPr lang="fi-FI" dirty="0"/>
              <a:t>r</a:t>
            </a:r>
            <a:r>
              <a:rPr lang="fi-FI" dirty="0" smtClean="0"/>
              <a:t>yhmä/parikeskustelut oppitunneilla </a:t>
            </a:r>
          </a:p>
          <a:p>
            <a:r>
              <a:rPr lang="fi-FI" dirty="0" smtClean="0"/>
              <a:t>puheet </a:t>
            </a:r>
            <a:endParaRPr lang="fi-FI" dirty="0"/>
          </a:p>
          <a:p>
            <a:r>
              <a:rPr lang="fi-FI" dirty="0" smtClean="0"/>
              <a:t>esitykset kurssien lopuksi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Arviointikriteerit </a:t>
            </a:r>
            <a:r>
              <a:rPr lang="fi-FI" dirty="0"/>
              <a:t>ovat valtakunnallisesti yhtenäiset </a:t>
            </a:r>
            <a:r>
              <a:rPr lang="fi-FI" dirty="0" smtClean="0"/>
              <a:t>(korkeakouluopiskelijoiden ruotsin kielen taidon arviointi).</a:t>
            </a: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>
                <a:solidFill>
                  <a:srgbClr val="0070C0"/>
                </a:solidFill>
              </a:rPr>
              <a:t>Muistathan harjoittaa myös suullista taitoasi jo lukiossa! </a:t>
            </a:r>
          </a:p>
        </p:txBody>
      </p:sp>
    </p:spTree>
    <p:extLst>
      <p:ext uri="{BB962C8B-B14F-4D97-AF65-F5344CB8AC3E}">
        <p14:creationId xmlns:p14="http://schemas.microsoft.com/office/powerpoint/2010/main" val="240531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F6463B-DB81-FC4B-8627-A1D37EE23371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Toinen kotimainen kieli, ruotsi </a:t>
            </a:r>
            <a:r>
              <a:rPr lang="fi-FI" dirty="0" smtClean="0"/>
              <a:t> </a:t>
            </a:r>
            <a:r>
              <a:rPr lang="fi-FI" dirty="0"/>
              <a:t>| 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4B7630-9A7C-1049-AA75-D8FC3A8C7480}" type="datetime1">
              <a:rPr lang="fi-FI" smtClean="0"/>
              <a:t>8.10.2015</a:t>
            </a:fld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>
          <a:xfrm>
            <a:off x="568325" y="708961"/>
            <a:ext cx="4618122" cy="4830529"/>
          </a:xfrm>
        </p:spPr>
        <p:txBody>
          <a:bodyPr/>
          <a:lstStyle/>
          <a:p>
            <a:endParaRPr lang="fi-FI" dirty="0" smtClean="0"/>
          </a:p>
          <a:p>
            <a:pPr marL="0" indent="0">
              <a:buNone/>
            </a:pPr>
            <a:r>
              <a:rPr lang="fi-FI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TACK FÖR INTRESSET OCH VÄLKOMMEN TILL ULEÅBORGS UNIVERSITET! </a:t>
            </a:r>
          </a:p>
          <a:p>
            <a:pPr marL="0" indent="0">
              <a:buNone/>
            </a:pPr>
            <a:endParaRPr lang="fi-FI" dirty="0">
              <a:latin typeface="Lucida Handwriting" panose="03010101010101010101" pitchFamily="66" charset="0"/>
            </a:endParaRPr>
          </a:p>
          <a:p>
            <a:pPr marL="0" indent="0">
              <a:buNone/>
            </a:pPr>
            <a:endParaRPr lang="fi-FI" dirty="0">
              <a:latin typeface="Lucida Handwriting" panose="03010101010101010101" pitchFamily="66" charset="0"/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85" y="2273787"/>
            <a:ext cx="3261002" cy="244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55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265</Words>
  <Application>Microsoft Office PowerPoint</Application>
  <PresentationFormat>On-screen Show (4:3)</PresentationFormat>
  <Paragraphs>66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Arial</vt:lpstr>
      <vt:lpstr>Calibri</vt:lpstr>
      <vt:lpstr>Gill Sans</vt:lpstr>
      <vt:lpstr>Gill Sans Light</vt:lpstr>
      <vt:lpstr>Lucida Handwriting</vt:lpstr>
      <vt:lpstr>Wingdings</vt:lpstr>
      <vt:lpstr>Office-teema</vt:lpstr>
      <vt:lpstr>Mukautettu suunnittelumalli</vt:lpstr>
      <vt:lpstr>1_Mukautettu suunnittelumalli</vt:lpstr>
      <vt:lpstr>3_Mukautettu suunnittelumalli</vt:lpstr>
      <vt:lpstr>4_Mukautettu suunnittelumalli</vt:lpstr>
      <vt:lpstr>5_Mukautettu suunnittelumalli</vt:lpstr>
      <vt:lpstr>2_Mukautettu suunnittelumalli</vt:lpstr>
      <vt:lpstr>Toinen kotimainen kieli, ruotsi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Mainostoimisto Jabba Oy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Mirja Moilanen</dc:creator>
  <cp:lastModifiedBy>Ritva Himanen</cp:lastModifiedBy>
  <cp:revision>58</cp:revision>
  <dcterms:created xsi:type="dcterms:W3CDTF">2013-06-17T10:32:58Z</dcterms:created>
  <dcterms:modified xsi:type="dcterms:W3CDTF">2015-10-08T09:10:02Z</dcterms:modified>
</cp:coreProperties>
</file>