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1" r:id="rId6"/>
    <p:sldId id="262" r:id="rId7"/>
    <p:sldId id="264" r:id="rId8"/>
    <p:sldId id="260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0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673EE-4041-492F-BA0E-2F18D990949A}" type="datetimeFigureOut">
              <a:rPr lang="fi-FI" smtClean="0"/>
              <a:pPr/>
              <a:t>2.2.2016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http://www.dlc.fi/~esimonen/kertaus/kuvaakku.JPG" TargetMode="External"/><Relationship Id="rId7" Type="http://schemas.openxmlformats.org/officeDocument/2006/relationships/image" Target="http://www.dlc.fi/~esimonen/kertaus/kuvaparisto2.JPG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http://www.dlc.fi/~esimonen/kertaus/kuvaparisto.JPG" TargetMode="External"/><Relationship Id="rId10" Type="http://schemas.openxmlformats.org/officeDocument/2006/relationships/image" Target="../media/image16.jpeg"/><Relationship Id="rId4" Type="http://schemas.openxmlformats.org/officeDocument/2006/relationships/image" Target="../media/image13.jpeg"/><Relationship Id="rId9" Type="http://schemas.openxmlformats.org/officeDocument/2006/relationships/hyperlink" Target="http://www.google.com/url?sa=i&amp;rct=j&amp;q=generaattori&amp;source=images&amp;cd=&amp;cad=rja&amp;docid=3UsmWMa5Dy8zhM&amp;tbnid=o4xMDSYVqglinM:&amp;ved=0CAUQjRw&amp;url=https://www.toknet.fi/generaattorit/hyundai-generaattori-2200-w-jd2500/6438114968314/dp&amp;ei=YQE_UYLnKI_OsgbL-YCADA&amp;bvm=bv.43287494,d.Yms&amp;psig=AFQjCNEvg8KXGiYzmozk5fi3LBljm_wKJw&amp;ust=136317000938137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43608" y="764703"/>
            <a:ext cx="698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smtClean="0"/>
              <a:t>27. Jännite ja sähkövirta mitataan mittarilla</a:t>
            </a:r>
            <a:endParaRPr lang="fi-FI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71142"/>
            <a:ext cx="25622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78685" y="2408659"/>
            <a:ext cx="2733675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4044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0238" y="548680"/>
            <a:ext cx="5890606" cy="5271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918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9738" y="1009650"/>
            <a:ext cx="5724525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773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090613"/>
            <a:ext cx="541020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01894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lvi 8"/>
          <p:cNvSpPr/>
          <p:nvPr/>
        </p:nvSpPr>
        <p:spPr>
          <a:xfrm rot="185610">
            <a:off x="147460" y="2900877"/>
            <a:ext cx="6158594" cy="2617714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kehys 2"/>
          <p:cNvSpPr txBox="1"/>
          <p:nvPr/>
        </p:nvSpPr>
        <p:spPr>
          <a:xfrm>
            <a:off x="500034" y="332656"/>
            <a:ext cx="6076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- Jännitettä mitataan </a:t>
            </a:r>
            <a:r>
              <a:rPr lang="fi-FI" sz="2400" u="sng" dirty="0" smtClean="0"/>
              <a:t>jännite- eli volttimittarilla</a:t>
            </a:r>
            <a:r>
              <a:rPr lang="fi-FI" sz="2400" dirty="0" smtClean="0"/>
              <a:t>.</a:t>
            </a:r>
            <a:endParaRPr lang="fi-FI" sz="2400" dirty="0"/>
          </a:p>
        </p:txBody>
      </p:sp>
      <p:sp>
        <p:nvSpPr>
          <p:cNvPr id="4" name="Tekstikehys 3"/>
          <p:cNvSpPr txBox="1"/>
          <p:nvPr/>
        </p:nvSpPr>
        <p:spPr>
          <a:xfrm>
            <a:off x="658865" y="951111"/>
            <a:ext cx="3121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Mittaa pariston jännite.</a:t>
            </a:r>
            <a:endParaRPr lang="fi-FI" sz="2400" dirty="0"/>
          </a:p>
        </p:txBody>
      </p:sp>
      <p:sp>
        <p:nvSpPr>
          <p:cNvPr id="5" name="Tekstikehys 4"/>
          <p:cNvSpPr txBox="1"/>
          <p:nvPr/>
        </p:nvSpPr>
        <p:spPr>
          <a:xfrm>
            <a:off x="4813730" y="1124744"/>
            <a:ext cx="3718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Mittaa lampun jännitehäviö.</a:t>
            </a:r>
            <a:endParaRPr lang="fi-FI" sz="2400" dirty="0"/>
          </a:p>
        </p:txBody>
      </p:sp>
      <p:sp>
        <p:nvSpPr>
          <p:cNvPr id="6" name="Tekstikehys 5"/>
          <p:cNvSpPr txBox="1"/>
          <p:nvPr/>
        </p:nvSpPr>
        <p:spPr>
          <a:xfrm>
            <a:off x="866376" y="3284984"/>
            <a:ext cx="4857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/>
              <a:t>Mittari kytketään kahdella johdolla  mitattavan laitteen napoihin  eli se KYTKETÄÄN RINNAN laitteen kanssa.</a:t>
            </a:r>
          </a:p>
          <a:p>
            <a:pPr algn="ctr"/>
            <a:r>
              <a:rPr lang="fi-FI" sz="2400" b="1" dirty="0" smtClean="0"/>
              <a:t>+  =&gt;   +    ja   -   =&gt;   -</a:t>
            </a:r>
            <a:endParaRPr lang="fi-FI" sz="2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84784"/>
            <a:ext cx="11430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0827" y="1643559"/>
            <a:ext cx="142875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lvi 8"/>
          <p:cNvSpPr/>
          <p:nvPr/>
        </p:nvSpPr>
        <p:spPr>
          <a:xfrm rot="185610">
            <a:off x="142844" y="3071810"/>
            <a:ext cx="5500726" cy="2428892"/>
          </a:xfrm>
          <a:prstGeom prst="cloud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kehys 2"/>
          <p:cNvSpPr txBox="1"/>
          <p:nvPr/>
        </p:nvSpPr>
        <p:spPr>
          <a:xfrm>
            <a:off x="500034" y="260648"/>
            <a:ext cx="786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- Sähkövirran suuruutta mitataan </a:t>
            </a:r>
            <a:r>
              <a:rPr lang="fi-FI" sz="2400" u="sng" dirty="0" smtClean="0"/>
              <a:t>virta- eli ampeerimittarilla</a:t>
            </a:r>
            <a:r>
              <a:rPr lang="fi-FI" sz="2400" dirty="0" smtClean="0"/>
              <a:t>.</a:t>
            </a:r>
            <a:endParaRPr lang="fi-FI" sz="2400" dirty="0"/>
          </a:p>
        </p:txBody>
      </p:sp>
      <p:sp>
        <p:nvSpPr>
          <p:cNvPr id="4" name="Tekstikehys 3"/>
          <p:cNvSpPr txBox="1"/>
          <p:nvPr/>
        </p:nvSpPr>
        <p:spPr>
          <a:xfrm>
            <a:off x="642910" y="836712"/>
            <a:ext cx="3783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Mittaa virtapiirin sähkövirta. </a:t>
            </a:r>
            <a:endParaRPr lang="fi-FI" sz="2400" dirty="0"/>
          </a:p>
        </p:txBody>
      </p:sp>
      <p:sp>
        <p:nvSpPr>
          <p:cNvPr id="6" name="Tekstikehys 5"/>
          <p:cNvSpPr txBox="1"/>
          <p:nvPr/>
        </p:nvSpPr>
        <p:spPr>
          <a:xfrm>
            <a:off x="500034" y="3514555"/>
            <a:ext cx="4857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 smtClean="0"/>
              <a:t>Mittari kytketään peräkkäin eli SARJAAN laitteen kanssa.</a:t>
            </a:r>
          </a:p>
          <a:p>
            <a:pPr algn="ctr"/>
            <a:r>
              <a:rPr lang="fi-FI" sz="2400" b="1" dirty="0" smtClean="0"/>
              <a:t>+  =&gt;   +    ja   -   =&gt;   -</a:t>
            </a:r>
            <a:endParaRPr lang="fi-FI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412776"/>
            <a:ext cx="11906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kstikehys 16"/>
          <p:cNvSpPr txBox="1"/>
          <p:nvPr/>
        </p:nvSpPr>
        <p:spPr>
          <a:xfrm>
            <a:off x="652434" y="5574116"/>
            <a:ext cx="4857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 err="1" smtClean="0"/>
              <a:t>Huom</a:t>
            </a:r>
            <a:r>
              <a:rPr lang="fi-FI" sz="2400" dirty="0" smtClean="0"/>
              <a:t>! Alussa mahdollisimman suuri mittausalue, jota pienennetään tarvittaessa.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/>
      <p:bldP spid="4" grpId="0"/>
      <p:bldP spid="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kehys 1"/>
          <p:cNvSpPr txBox="1"/>
          <p:nvPr/>
        </p:nvSpPr>
        <p:spPr>
          <a:xfrm>
            <a:off x="571472" y="642918"/>
            <a:ext cx="12262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Tehtävä:</a:t>
            </a:r>
            <a:endParaRPr lang="fi-FI" sz="2400" dirty="0"/>
          </a:p>
        </p:txBody>
      </p:sp>
      <p:sp>
        <p:nvSpPr>
          <p:cNvPr id="3" name="Tekstikehys 2"/>
          <p:cNvSpPr txBox="1"/>
          <p:nvPr/>
        </p:nvSpPr>
        <p:spPr>
          <a:xfrm>
            <a:off x="571472" y="1038509"/>
            <a:ext cx="1849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Mikä mittari?</a:t>
            </a:r>
            <a:endParaRPr lang="fi-FI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0758" y="1857364"/>
            <a:ext cx="4032877" cy="257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kstikehys 6"/>
          <p:cNvSpPr txBox="1"/>
          <p:nvPr/>
        </p:nvSpPr>
        <p:spPr>
          <a:xfrm>
            <a:off x="1428728" y="5643578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</p:txBody>
      </p:sp>
      <p:sp>
        <p:nvSpPr>
          <p:cNvPr id="9" name="Tekstikehys 8"/>
          <p:cNvSpPr txBox="1"/>
          <p:nvPr/>
        </p:nvSpPr>
        <p:spPr>
          <a:xfrm>
            <a:off x="5143504" y="2714620"/>
            <a:ext cx="359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V</a:t>
            </a:r>
            <a:endParaRPr lang="fi-FI" sz="2400" dirty="0"/>
          </a:p>
        </p:txBody>
      </p:sp>
      <p:sp>
        <p:nvSpPr>
          <p:cNvPr id="10" name="Tekstikehys 9"/>
          <p:cNvSpPr txBox="1"/>
          <p:nvPr/>
        </p:nvSpPr>
        <p:spPr>
          <a:xfrm>
            <a:off x="3203200" y="3387542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A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itettu kulma 1"/>
          <p:cNvSpPr/>
          <p:nvPr/>
        </p:nvSpPr>
        <p:spPr>
          <a:xfrm>
            <a:off x="899592" y="5085184"/>
            <a:ext cx="6552728" cy="1152128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14313" y="260648"/>
            <a:ext cx="74676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sz="2800" dirty="0"/>
              <a:t>Paristojen kytkennät</a:t>
            </a:r>
          </a:p>
          <a:p>
            <a:pPr>
              <a:spcBef>
                <a:spcPct val="50000"/>
              </a:spcBef>
            </a:pPr>
            <a:r>
              <a:rPr lang="fi-FI" dirty="0"/>
              <a:t>1. Sarjaan</a:t>
            </a:r>
          </a:p>
          <a:p>
            <a:pPr>
              <a:spcBef>
                <a:spcPct val="50000"/>
              </a:spcBef>
            </a:pPr>
            <a:endParaRPr lang="fi-FI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483768" y="4149080"/>
            <a:ext cx="2667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dirty="0"/>
              <a:t>4,5V + 4,5V = 9V</a:t>
            </a:r>
          </a:p>
        </p:txBody>
      </p:sp>
      <p:sp>
        <p:nvSpPr>
          <p:cNvPr id="15" name="Suorakulmio 14"/>
          <p:cNvSpPr>
            <a:spLocks noChangeArrowheads="1"/>
          </p:cNvSpPr>
          <p:nvPr/>
        </p:nvSpPr>
        <p:spPr bwMode="auto">
          <a:xfrm>
            <a:off x="214313" y="1340768"/>
            <a:ext cx="81741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>
                <a:latin typeface="Book Antiqua" pitchFamily="18" charset="0"/>
              </a:rPr>
              <a:t>kytkennässä </a:t>
            </a:r>
            <a:r>
              <a:rPr lang="fi-FI" sz="2400" dirty="0">
                <a:latin typeface="Book Antiqua" pitchFamily="18" charset="0"/>
              </a:rPr>
              <a:t>yhdistetään erimerkkiset navat </a:t>
            </a:r>
            <a:r>
              <a:rPr lang="fi-FI" sz="2400" dirty="0" smtClean="0">
                <a:latin typeface="Book Antiqua" pitchFamily="18" charset="0"/>
              </a:rPr>
              <a:t>toisiinsa     </a:t>
            </a:r>
            <a:endParaRPr lang="fi-FI" sz="2400" dirty="0">
              <a:latin typeface="Book Antiqua" pitchFamily="18" charset="0"/>
            </a:endParaRPr>
          </a:p>
        </p:txBody>
      </p:sp>
      <p:sp>
        <p:nvSpPr>
          <p:cNvPr id="16" name="Suorakulmio 15"/>
          <p:cNvSpPr>
            <a:spLocks noChangeArrowheads="1"/>
          </p:cNvSpPr>
          <p:nvPr/>
        </p:nvSpPr>
        <p:spPr bwMode="auto">
          <a:xfrm>
            <a:off x="971600" y="5036983"/>
            <a:ext cx="604867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i-FI" sz="2400" dirty="0" smtClean="0">
                <a:latin typeface="Book Antiqua" pitchFamily="18" charset="0"/>
              </a:rPr>
              <a:t>Kokonaisjännite </a:t>
            </a:r>
            <a:r>
              <a:rPr lang="fi-FI" sz="2400" dirty="0">
                <a:latin typeface="Book Antiqua" pitchFamily="18" charset="0"/>
              </a:rPr>
              <a:t>on </a:t>
            </a:r>
            <a:endParaRPr lang="fi-FI" sz="2400" dirty="0" smtClean="0">
              <a:latin typeface="Book Antiqua" pitchFamily="18" charset="0"/>
            </a:endParaRPr>
          </a:p>
          <a:p>
            <a:pPr algn="ctr"/>
            <a:r>
              <a:rPr lang="fi-FI" sz="2400" dirty="0" smtClean="0">
                <a:latin typeface="Book Antiqua" pitchFamily="18" charset="0"/>
              </a:rPr>
              <a:t>sarjaan kytkettyjen paristojen</a:t>
            </a:r>
          </a:p>
          <a:p>
            <a:pPr algn="ctr"/>
            <a:r>
              <a:rPr lang="fi-FI" sz="2400" dirty="0" smtClean="0">
                <a:latin typeface="Book Antiqua" pitchFamily="18" charset="0"/>
              </a:rPr>
              <a:t>     jännitteiden summa. </a:t>
            </a:r>
            <a:endParaRPr lang="fi-FI" sz="2400" dirty="0">
              <a:latin typeface="Book Antiqua" pitchFamily="18" charset="0"/>
            </a:endParaRPr>
          </a:p>
        </p:txBody>
      </p:sp>
      <p:pic>
        <p:nvPicPr>
          <p:cNvPr id="18" name="Picture 4" descr="C:\Documents and Settings\mikko-pekka\Omat tiedostot\Omat kuvatiedostot\kokok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85881" y="1359818"/>
            <a:ext cx="7905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Suorakulmio 10"/>
          <p:cNvSpPr>
            <a:spLocks noChangeArrowheads="1"/>
          </p:cNvSpPr>
          <p:nvPr/>
        </p:nvSpPr>
        <p:spPr bwMode="auto">
          <a:xfrm>
            <a:off x="217613" y="1743199"/>
            <a:ext cx="39223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>
                <a:latin typeface="Book Antiqua" pitchFamily="18" charset="0"/>
              </a:rPr>
              <a:t>paristot ovat peräkkäin   </a:t>
            </a:r>
            <a:endParaRPr lang="fi-FI" sz="2400" dirty="0">
              <a:latin typeface="Book Antiqu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82627" y="2780928"/>
            <a:ext cx="1600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2047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55" grpId="0" autoUpdateAnimBg="0"/>
      <p:bldP spid="15" grpId="0"/>
      <p:bldP spid="16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42875" y="357188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/>
              <a:t>2. Rinnan </a:t>
            </a:r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4114800" y="59436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/>
              <a:t>    </a:t>
            </a:r>
          </a:p>
        </p:txBody>
      </p:sp>
      <p:sp>
        <p:nvSpPr>
          <p:cNvPr id="13" name="Suorakulmio 12"/>
          <p:cNvSpPr>
            <a:spLocks noChangeArrowheads="1"/>
          </p:cNvSpPr>
          <p:nvPr/>
        </p:nvSpPr>
        <p:spPr bwMode="auto">
          <a:xfrm>
            <a:off x="214313" y="928688"/>
            <a:ext cx="83181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i-FI" sz="2400" dirty="0" smtClean="0">
                <a:latin typeface="Book Antiqua" pitchFamily="18" charset="0"/>
              </a:rPr>
              <a:t>kytkennässä </a:t>
            </a:r>
            <a:r>
              <a:rPr lang="fi-FI" sz="2400" dirty="0">
                <a:latin typeface="Book Antiqua" pitchFamily="18" charset="0"/>
              </a:rPr>
              <a:t>yhdistetään samanmerkkiset </a:t>
            </a:r>
            <a:r>
              <a:rPr lang="fi-FI" sz="2400" dirty="0" smtClean="0">
                <a:latin typeface="Book Antiqua" pitchFamily="18" charset="0"/>
              </a:rPr>
              <a:t>navat toisiinsa </a:t>
            </a:r>
            <a:endParaRPr lang="fi-FI" sz="2400" dirty="0">
              <a:latin typeface="Book Antiqua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42874" y="1743199"/>
            <a:ext cx="34930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dirty="0"/>
              <a:t>- </a:t>
            </a:r>
            <a:r>
              <a:rPr lang="fi-FI" dirty="0" smtClean="0"/>
              <a:t>paristot </a:t>
            </a:r>
            <a:r>
              <a:rPr lang="fi-FI" dirty="0"/>
              <a:t>ovat rinnakkain </a:t>
            </a:r>
          </a:p>
        </p:txBody>
      </p:sp>
      <p:pic>
        <p:nvPicPr>
          <p:cNvPr id="16" name="Picture 3" descr="C:\Documents and Settings\mikko-pekka\Omat tiedostot\Omat kuvatiedostot\hfgpiua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213" y="1353716"/>
            <a:ext cx="13430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36912"/>
            <a:ext cx="18383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aitettu kulma 20"/>
          <p:cNvSpPr/>
          <p:nvPr/>
        </p:nvSpPr>
        <p:spPr>
          <a:xfrm>
            <a:off x="971600" y="4244894"/>
            <a:ext cx="6552728" cy="1272337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uorakulmio 21"/>
          <p:cNvSpPr>
            <a:spLocks noChangeArrowheads="1"/>
          </p:cNvSpPr>
          <p:nvPr/>
        </p:nvSpPr>
        <p:spPr bwMode="auto">
          <a:xfrm>
            <a:off x="1545357" y="4316903"/>
            <a:ext cx="51148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i-FI" sz="2400" dirty="0" smtClean="0">
                <a:latin typeface="Book Antiqua" pitchFamily="18" charset="0"/>
              </a:rPr>
              <a:t>Kokonaisjännite </a:t>
            </a:r>
            <a:r>
              <a:rPr lang="fi-FI" sz="2400" dirty="0">
                <a:latin typeface="Book Antiqua" pitchFamily="18" charset="0"/>
              </a:rPr>
              <a:t>on </a:t>
            </a:r>
            <a:endParaRPr lang="fi-FI" sz="2400" dirty="0" smtClean="0">
              <a:latin typeface="Book Antiqua" pitchFamily="18" charset="0"/>
            </a:endParaRPr>
          </a:p>
          <a:p>
            <a:pPr algn="ctr"/>
            <a:r>
              <a:rPr lang="fi-FI" sz="2400" dirty="0" smtClean="0">
                <a:latin typeface="Book Antiqua" pitchFamily="18" charset="0"/>
              </a:rPr>
              <a:t>sama kuin yhden pariston jännite. </a:t>
            </a:r>
          </a:p>
          <a:p>
            <a:pPr algn="ctr"/>
            <a:r>
              <a:rPr lang="fi-FI" sz="2400" dirty="0" smtClean="0">
                <a:latin typeface="Book Antiqua" pitchFamily="18" charset="0"/>
              </a:rPr>
              <a:t>Paristot kestävät kauemmin. </a:t>
            </a:r>
            <a:endParaRPr lang="fi-FI" sz="2400" dirty="0">
              <a:latin typeface="Book Antiqua" pitchFamily="18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3420244" y="196672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dirty="0"/>
              <a:t>   4,5V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762600" y="298771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dirty="0"/>
              <a:t>   4,5V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4212704" y="1988840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fi-FI" dirty="0"/>
              <a:t>   4,5V</a:t>
            </a:r>
          </a:p>
        </p:txBody>
      </p:sp>
    </p:spTree>
    <p:extLst>
      <p:ext uri="{BB962C8B-B14F-4D97-AF65-F5344CB8AC3E}">
        <p14:creationId xmlns:p14="http://schemas.microsoft.com/office/powerpoint/2010/main" xmlns="" val="251259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13" grpId="0"/>
      <p:bldP spid="15" grpId="0" autoUpdateAnimBg="0"/>
      <p:bldP spid="21" grpId="0" animBg="1"/>
      <p:bldP spid="22" grpId="0"/>
      <p:bldP spid="24" grpId="0" autoUpdateAnimBg="0"/>
      <p:bldP spid="25" grpId="0" autoUpdateAnimBg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80753"/>
            <a:ext cx="4629150" cy="300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539552" y="392452"/>
            <a:ext cx="8129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Pistorasian kohtioiden välinen jännite eli verkkojännite on 230 V.</a:t>
            </a:r>
            <a:endParaRPr lang="fi-FI" sz="2400" dirty="0"/>
          </a:p>
        </p:txBody>
      </p:sp>
      <p:sp>
        <p:nvSpPr>
          <p:cNvPr id="3" name="Tekstiruutu 2"/>
          <p:cNvSpPr txBox="1"/>
          <p:nvPr/>
        </p:nvSpPr>
        <p:spPr>
          <a:xfrm>
            <a:off x="1590521" y="4542219"/>
            <a:ext cx="6149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Kun pistotulppa työnnetään pistorasiaan, metallitapit menevät kohtioihin. Kuva s:lla 185.</a:t>
            </a:r>
            <a:endParaRPr lang="fi-FI" sz="2400" dirty="0"/>
          </a:p>
        </p:txBody>
      </p:sp>
      <p:sp>
        <p:nvSpPr>
          <p:cNvPr id="4" name="Tekstiruutu 3"/>
          <p:cNvSpPr txBox="1"/>
          <p:nvPr/>
        </p:nvSpPr>
        <p:spPr>
          <a:xfrm>
            <a:off x="539552" y="767392"/>
            <a:ext cx="4722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Verkkojännitteen piirrosmerkki </a:t>
            </a:r>
            <a:r>
              <a:rPr lang="fi-FI" sz="2400" dirty="0"/>
              <a:t>on </a:t>
            </a:r>
            <a:r>
              <a:rPr lang="fi-FI" sz="2400" dirty="0" smtClean="0"/>
              <a:t> </a:t>
            </a:r>
            <a:endParaRPr lang="fi-FI" sz="2400" dirty="0"/>
          </a:p>
        </p:txBody>
      </p:sp>
      <p:sp>
        <p:nvSpPr>
          <p:cNvPr id="6" name="Suorakulmio 5"/>
          <p:cNvSpPr/>
          <p:nvPr/>
        </p:nvSpPr>
        <p:spPr>
          <a:xfrm>
            <a:off x="5229742" y="809529"/>
            <a:ext cx="360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dirty="0"/>
              <a:t>~</a:t>
            </a:r>
          </a:p>
        </p:txBody>
      </p:sp>
      <p:cxnSp>
        <p:nvCxnSpPr>
          <p:cNvPr id="8" name="Suora yhdysviiva 7"/>
          <p:cNvCxnSpPr/>
          <p:nvPr/>
        </p:nvCxnSpPr>
        <p:spPr>
          <a:xfrm>
            <a:off x="4995083" y="103480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/>
        </p:nvCxnSpPr>
        <p:spPr>
          <a:xfrm>
            <a:off x="5571147" y="1034806"/>
            <a:ext cx="21602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kstiruutu 8"/>
          <p:cNvSpPr txBox="1"/>
          <p:nvPr/>
        </p:nvSpPr>
        <p:spPr>
          <a:xfrm>
            <a:off x="5437089" y="548680"/>
            <a:ext cx="314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dirty="0" smtClean="0"/>
              <a:t>.</a:t>
            </a:r>
            <a:endParaRPr lang="fi-FI" sz="4000" dirty="0"/>
          </a:p>
        </p:txBody>
      </p:sp>
      <p:sp>
        <p:nvSpPr>
          <p:cNvPr id="12" name="Tekstiruutu 11"/>
          <p:cNvSpPr txBox="1"/>
          <p:nvPr/>
        </p:nvSpPr>
        <p:spPr>
          <a:xfrm>
            <a:off x="5076056" y="548680"/>
            <a:ext cx="314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000" dirty="0" smtClean="0"/>
              <a:t>.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xmlns="" val="166360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9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6575651"/>
              </p:ext>
            </p:extLst>
          </p:nvPr>
        </p:nvGraphicFramePr>
        <p:xfrm>
          <a:off x="285750" y="692696"/>
          <a:ext cx="8572500" cy="2170330"/>
        </p:xfrm>
        <a:graphic>
          <a:graphicData uri="http://schemas.openxmlformats.org/drawingml/2006/table">
            <a:tbl>
              <a:tblPr/>
              <a:tblGrid>
                <a:gridCol w="3000375"/>
                <a:gridCol w="5572125"/>
              </a:tblGrid>
              <a:tr h="384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2400" b="1" dirty="0">
                          <a:latin typeface="Times New Roman"/>
                          <a:ea typeface="Times New Roman"/>
                          <a:cs typeface="Times New Roman"/>
                        </a:rPr>
                        <a:t>virtalähde</a:t>
                      </a: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 (laite)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i-FI" sz="2400" b="1">
                          <a:latin typeface="Times New Roman"/>
                          <a:ea typeface="Times New Roman"/>
                          <a:cs typeface="Times New Roman"/>
                        </a:rPr>
                        <a:t>energialähde</a:t>
                      </a:r>
                      <a:endParaRPr lang="fi-FI" sz="2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CC"/>
                    </a:solidFill>
                  </a:tcPr>
                </a:tc>
              </a:tr>
              <a:tr h="5437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>
                          <a:latin typeface="Times New Roman"/>
                          <a:ea typeface="Times New Roman"/>
                          <a:cs typeface="Times New Roman"/>
                        </a:rPr>
                        <a:t>paristo, akku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>
                          <a:latin typeface="Times New Roman"/>
                          <a:ea typeface="Times New Roman"/>
                          <a:cs typeface="Times New Roman"/>
                        </a:rPr>
                        <a:t>kemiallinen energia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57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generaattori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työ (vesi-, tuuli-, lämpö- ja </a:t>
                      </a:r>
                      <a:r>
                        <a:rPr lang="fi-FI" sz="2400" dirty="0" smtClean="0">
                          <a:latin typeface="Times New Roman"/>
                          <a:ea typeface="Times New Roman"/>
                          <a:cs typeface="Times New Roman"/>
                        </a:rPr>
                        <a:t>ydinvoimaloissa </a:t>
                      </a: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energia </a:t>
                      </a:r>
                      <a:r>
                        <a:rPr lang="fi-FI" sz="2400" smtClean="0">
                          <a:latin typeface="Times New Roman"/>
                          <a:ea typeface="Times New Roman"/>
                          <a:cs typeface="Times New Roman"/>
                        </a:rPr>
                        <a:t>muutetaan ensin liike-energiaksi</a:t>
                      </a: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84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>
                          <a:latin typeface="Times New Roman"/>
                          <a:ea typeface="Times New Roman"/>
                          <a:cs typeface="Times New Roman"/>
                        </a:rPr>
                        <a:t>aurinkokenno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2400" dirty="0">
                          <a:latin typeface="Times New Roman"/>
                          <a:ea typeface="Times New Roman"/>
                          <a:cs typeface="Times New Roman"/>
                        </a:rPr>
                        <a:t>valo</a:t>
                      </a:r>
                    </a:p>
                  </a:txBody>
                  <a:tcPr marL="9525" marR="9525" marT="9522" marB="95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71500" y="0"/>
            <a:ext cx="77724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i-FI" sz="36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Virtalähteet</a:t>
            </a:r>
            <a:endParaRPr lang="fi-FI" sz="4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6" descr="http://www.dlc.fi/%7Eesimonen/kertaus/kuvaakku.JPG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924944"/>
            <a:ext cx="1909986" cy="2099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http://www.dlc.fi/%7Eesimonen/kertaus/kuvaparisto.JPG"/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1630784" cy="1897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http://www.dlc.fi/%7Eesimonen/kertaus/kuvaparisto2.JPG"/>
          <p:cNvPicPr>
            <a:picLocks noChangeAspect="1" noChangeArrowheads="1"/>
          </p:cNvPicPr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4931862"/>
            <a:ext cx="832148" cy="1665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 descr="http://www.rypsienergia.fi/kuvat/baltur/aurinkokenn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140968"/>
            <a:ext cx="2317377" cy="1916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www.toknet.fi/productresources/pic1_big/6438114968314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22062" y="3848328"/>
            <a:ext cx="2730266" cy="2388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ikehys 19"/>
          <p:cNvSpPr txBox="1">
            <a:spLocks noChangeArrowheads="1"/>
          </p:cNvSpPr>
          <p:nvPr/>
        </p:nvSpPr>
        <p:spPr bwMode="auto">
          <a:xfrm>
            <a:off x="6094413" y="5765502"/>
            <a:ext cx="30495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fi-FI" dirty="0"/>
              <a:t>s. 182-186</a:t>
            </a:r>
          </a:p>
          <a:p>
            <a:r>
              <a:rPr lang="fi-FI" dirty="0"/>
              <a:t>Tee s. 186-187 (5 </a:t>
            </a:r>
            <a:r>
              <a:rPr lang="fi-FI" dirty="0" err="1"/>
              <a:t>teht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xmlns="" val="42011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1823" y="188640"/>
            <a:ext cx="5362575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7" y="5013176"/>
            <a:ext cx="6259065" cy="1623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6294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213</Words>
  <Application>Microsoft Office PowerPoint</Application>
  <PresentationFormat>Näytössä katseltava diaesitys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Office-teema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Jokiranta Opettaja</dc:creator>
  <cp:lastModifiedBy>Sander</cp:lastModifiedBy>
  <cp:revision>43</cp:revision>
  <dcterms:created xsi:type="dcterms:W3CDTF">2010-03-16T15:00:07Z</dcterms:created>
  <dcterms:modified xsi:type="dcterms:W3CDTF">2016-02-02T19:40:21Z</dcterms:modified>
</cp:coreProperties>
</file>