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93" r:id="rId6"/>
    <p:sldId id="290" r:id="rId7"/>
    <p:sldId id="276" r:id="rId8"/>
    <p:sldId id="281" r:id="rId9"/>
    <p:sldId id="277" r:id="rId10"/>
    <p:sldId id="274" r:id="rId11"/>
    <p:sldId id="289" r:id="rId12"/>
    <p:sldId id="292" r:id="rId13"/>
    <p:sldId id="278" r:id="rId14"/>
    <p:sldId id="291" r:id="rId15"/>
    <p:sldId id="279" r:id="rId16"/>
    <p:sldId id="284" r:id="rId17"/>
    <p:sldId id="280" r:id="rId18"/>
    <p:sldId id="285" r:id="rId19"/>
    <p:sldId id="267" r:id="rId20"/>
    <p:sldId id="268" r:id="rId21"/>
    <p:sldId id="269" r:id="rId22"/>
    <p:sldId id="275" r:id="rId23"/>
    <p:sldId id="272" r:id="rId24"/>
    <p:sldId id="273" r:id="rId2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Rockwell Condensed" panose="02060603050405020104" pitchFamily="18" charset="0"/>
      <p:regular r:id="rId31"/>
      <p:bold r:id="rId32"/>
    </p:embeddedFont>
    <p:embeddedFont>
      <p:font typeface="Rockwell" panose="02060603020205020403" pitchFamily="18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48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95" d="100"/>
          <a:sy n="195" d="100"/>
        </p:scale>
        <p:origin x="16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c6f73a04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c6f73a04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a4c6c3ddb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a4c6c3ddb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a4c6c3ddb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a4c6c3ddb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a4c6c3ddb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a4c6c3ddb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a4c6c3dd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a4c6c3dd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c6f73a04f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c6f73a04f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a5420f24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a5420f24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a5420f24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a5420f24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3243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51995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c6f73a04f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c6f73a04f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1755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c6f73a04f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c6f73a04f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a5bc5d575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a5bc5d575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90626" y="1010210"/>
            <a:ext cx="7667244" cy="60512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0626" y="3224773"/>
            <a:ext cx="7667244" cy="60512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90626" y="1113584"/>
            <a:ext cx="7667244" cy="20574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7236911" y="3051692"/>
            <a:ext cx="810678" cy="810677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074167"/>
            <a:ext cx="7475220" cy="2276856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3291840"/>
            <a:ext cx="5918454" cy="802386"/>
          </a:xfrm>
        </p:spPr>
        <p:txBody>
          <a:bodyPr>
            <a:normAutofit/>
          </a:bodyPr>
          <a:lstStyle>
            <a:lvl1pPr marL="0" indent="0" algn="l">
              <a:buNone/>
              <a:defRPr sz="1650">
                <a:solidFill>
                  <a:schemeClr val="tx1"/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94550" y="3217001"/>
            <a:ext cx="895401" cy="480060"/>
          </a:xfrm>
        </p:spPr>
        <p:txBody>
          <a:bodyPr/>
          <a:lstStyle>
            <a:lvl1pPr>
              <a:defRPr sz="2100"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0644849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0612690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00050"/>
            <a:ext cx="1914525" cy="4229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400050"/>
            <a:ext cx="5629275" cy="42291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7836894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7821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3704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4976310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688492"/>
            <a:ext cx="9144000" cy="1455008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918972"/>
            <a:ext cx="6960870" cy="264033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1" y="3765042"/>
            <a:ext cx="6789420" cy="800100"/>
          </a:xfrm>
        </p:spPr>
        <p:txBody>
          <a:bodyPr anchor="t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4704588"/>
            <a:ext cx="1983232" cy="273844"/>
          </a:xfrm>
        </p:spPr>
        <p:txBody>
          <a:bodyPr/>
          <a:lstStyle/>
          <a:p>
            <a:fld id="{C6F822A4-8DA6-4447-9B1F-C5DB58435268}" type="datetimeFigureOut">
              <a:rPr lang="en-US" dirty="0"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7031" y="4704588"/>
            <a:ext cx="4745736" cy="273844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73049" y="1744386"/>
            <a:ext cx="810678" cy="810677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776" y="1879600"/>
            <a:ext cx="891224" cy="540249"/>
          </a:xfrm>
        </p:spPr>
        <p:txBody>
          <a:bodyPr/>
          <a:lstStyle>
            <a:lvl1pPr>
              <a:defRPr sz="2100"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2810414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2386" y="1645920"/>
            <a:ext cx="3566160" cy="298323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3168" y="1645920"/>
            <a:ext cx="3566160" cy="298323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12/10/2018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0102420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1536192"/>
            <a:ext cx="3566160" cy="480060"/>
          </a:xfrm>
        </p:spPr>
        <p:txBody>
          <a:bodyPr anchor="ctr">
            <a:normAutofit/>
          </a:bodyPr>
          <a:lstStyle>
            <a:lvl1pPr marL="0" indent="0">
              <a:buNone/>
              <a:defRPr sz="1500" b="1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057400"/>
            <a:ext cx="3566160" cy="246888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168" y="1536192"/>
            <a:ext cx="3566160" cy="480060"/>
          </a:xfrm>
        </p:spPr>
        <p:txBody>
          <a:bodyPr anchor="ctr">
            <a:normAutofit/>
          </a:bodyPr>
          <a:lstStyle>
            <a:lvl1pPr marL="0" indent="0">
              <a:buNone/>
              <a:defRPr sz="1500" b="1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168" y="2057400"/>
            <a:ext cx="3566160" cy="246888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12/10/2018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3620050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12/10/2018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2952726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12/10/2018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83268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51434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514350"/>
            <a:ext cx="2400300" cy="1303020"/>
          </a:xfrm>
        </p:spPr>
        <p:txBody>
          <a:bodyPr anchor="b">
            <a:normAutofit/>
          </a:bodyPr>
          <a:lstStyle>
            <a:lvl1pPr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14350"/>
            <a:ext cx="5033772" cy="3765042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1817370"/>
            <a:ext cx="2400300" cy="24688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050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12/10/2018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8551294" y="4672261"/>
            <a:ext cx="342900" cy="3429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8729598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51434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514350"/>
            <a:ext cx="2400300" cy="1303020"/>
          </a:xfrm>
        </p:spPr>
        <p:txBody>
          <a:bodyPr anchor="b">
            <a:normAutofit/>
          </a:bodyPr>
          <a:lstStyle>
            <a:lvl1pPr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51435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1817370"/>
            <a:ext cx="2400300" cy="24688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050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12/10/2018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8551294" y="4672261"/>
            <a:ext cx="342900" cy="3429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9679930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2386" y="363474"/>
            <a:ext cx="7543800" cy="1207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1591056"/>
            <a:ext cx="7543800" cy="3038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3318" y="4704588"/>
            <a:ext cx="24551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6102" y="4704588"/>
            <a:ext cx="474573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8551294" y="4672261"/>
            <a:ext cx="342900" cy="3429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4704588"/>
            <a:ext cx="4800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rgbClr val="FFFFFF"/>
                </a:solidFill>
                <a:latin typeface="+mj-lt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78638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50" kern="1200" cap="all" baseline="0">
          <a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90000"/>
        </a:lnSpc>
        <a:spcBef>
          <a:spcPts val="9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koppa.jyu.fi/avoimet/hum/menetelmapolkuja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.fi/fmsera/issue/view/4667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helsinki.fi/kemma/data/kop-2009.pdf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peda.net/id/5c099652dc1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peda.net/id/1116be06f72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788670" y="1074167"/>
            <a:ext cx="7475220" cy="199222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OPEA615</a:t>
            </a:r>
            <a:endParaRPr sz="3000" dirty="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Tie­teel­li­sen tie­don ra­ken­tu­mi­nen: </a:t>
            </a:r>
            <a:r>
              <a:rPr lang="en" sz="3000" dirty="0" smtClean="0"/>
              <a:t/>
            </a:r>
            <a:br>
              <a:rPr lang="en" sz="3000" dirty="0" smtClean="0"/>
            </a:br>
            <a:r>
              <a:rPr lang="en" sz="3000" dirty="0" smtClean="0"/>
              <a:t>Tut­ki­va </a:t>
            </a:r>
            <a:r>
              <a:rPr lang="en" sz="3000" dirty="0"/>
              <a:t>opet­ta­juus 2</a:t>
            </a:r>
            <a:endParaRPr sz="3000" dirty="0"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Fysiikka</a:t>
            </a: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Kemia</a:t>
            </a: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Biologia</a:t>
            </a:r>
            <a:endParaRPr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82371"/>
            <a:ext cx="9144000" cy="1207008"/>
          </a:xfrm>
        </p:spPr>
        <p:txBody>
          <a:bodyPr/>
          <a:lstStyle/>
          <a:p>
            <a:pPr algn="ctr"/>
            <a:r>
              <a:rPr lang="fi-FI" dirty="0" smtClean="0"/>
              <a:t>Yksi huono ja Kolme hyvää tutkimusstrategiaa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3133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Luonnontieteellinen tutkimus</a:t>
            </a:r>
            <a:endParaRPr lang="fi-FI" dirty="0"/>
          </a:p>
        </p:txBody>
      </p:sp>
      <p:sp>
        <p:nvSpPr>
          <p:cNvPr id="4" name="Rounded Rectangle 3"/>
          <p:cNvSpPr/>
          <p:nvPr/>
        </p:nvSpPr>
        <p:spPr>
          <a:xfrm>
            <a:off x="106902" y="2243632"/>
            <a:ext cx="1562737" cy="149784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 smtClean="0"/>
              <a:t>Oppilas ei osaa tulkita nopeus-kuvaajia.</a:t>
            </a:r>
            <a:endParaRPr lang="fi-FI" sz="1600" dirty="0"/>
          </a:p>
        </p:txBody>
      </p:sp>
      <p:sp>
        <p:nvSpPr>
          <p:cNvPr id="6" name="Right Arrow 5"/>
          <p:cNvSpPr/>
          <p:nvPr/>
        </p:nvSpPr>
        <p:spPr>
          <a:xfrm>
            <a:off x="1922425" y="2202621"/>
            <a:ext cx="1622825" cy="157986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/>
              <a:t>o</a:t>
            </a:r>
            <a:r>
              <a:rPr lang="fi-FI" sz="1600" dirty="0" smtClean="0"/>
              <a:t>pettaja opettaa</a:t>
            </a:r>
            <a:endParaRPr lang="fi-FI" sz="1600" dirty="0"/>
          </a:p>
        </p:txBody>
      </p:sp>
      <p:sp>
        <p:nvSpPr>
          <p:cNvPr id="12" name="Rounded Rectangle 11"/>
          <p:cNvSpPr/>
          <p:nvPr/>
        </p:nvSpPr>
        <p:spPr>
          <a:xfrm>
            <a:off x="3798036" y="2243632"/>
            <a:ext cx="1552757" cy="149784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 smtClean="0"/>
              <a:t>Oppilas osaa tulkita nopeus-kuvaajaa.</a:t>
            </a:r>
            <a:endParaRPr lang="fi-FI" sz="1600" dirty="0"/>
          </a:p>
        </p:txBody>
      </p:sp>
      <p:sp>
        <p:nvSpPr>
          <p:cNvPr id="8" name="Rounded Rectangle 7"/>
          <p:cNvSpPr/>
          <p:nvPr/>
        </p:nvSpPr>
        <p:spPr>
          <a:xfrm>
            <a:off x="7479190" y="2243632"/>
            <a:ext cx="1552757" cy="149784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 smtClean="0"/>
              <a:t>Oppilas oppii tulkitsemaan nopeus-kuvaajaa, kun opettaja opettaa.</a:t>
            </a:r>
            <a:endParaRPr lang="fi-FI" sz="1400" dirty="0"/>
          </a:p>
        </p:txBody>
      </p:sp>
      <p:sp>
        <p:nvSpPr>
          <p:cNvPr id="9" name="Right Arrow 8"/>
          <p:cNvSpPr/>
          <p:nvPr/>
        </p:nvSpPr>
        <p:spPr>
          <a:xfrm>
            <a:off x="5603579" y="2202621"/>
            <a:ext cx="1696017" cy="157986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 smtClean="0"/>
              <a:t>johtopäätös</a:t>
            </a:r>
            <a:endParaRPr lang="fi-FI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6245744" y="1167272"/>
            <a:ext cx="1682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solidFill>
                  <a:schemeClr val="accent2"/>
                </a:solidFill>
              </a:rPr>
              <a:t>Minkälainen?</a:t>
            </a:r>
            <a:endParaRPr lang="fi-FI" dirty="0">
              <a:solidFill>
                <a:schemeClr val="accent2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124830" y="1488631"/>
            <a:ext cx="896529" cy="92069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833257" y="254838"/>
            <a:ext cx="1682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solidFill>
                  <a:schemeClr val="accent2"/>
                </a:solidFill>
              </a:rPr>
              <a:t>Mitä tarkoittaa?</a:t>
            </a:r>
            <a:endParaRPr lang="fi-FI" dirty="0">
              <a:solidFill>
                <a:schemeClr val="accent2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8509339" y="848185"/>
            <a:ext cx="34627" cy="155511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780940" y="3848877"/>
            <a:ext cx="1682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solidFill>
                  <a:schemeClr val="accent2"/>
                </a:solidFill>
              </a:rPr>
              <a:t>Johtuiko siitä?</a:t>
            </a:r>
            <a:endParaRPr lang="fi-FI" dirty="0">
              <a:solidFill>
                <a:schemeClr val="accent2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6314090" y="3462109"/>
            <a:ext cx="1613775" cy="58962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096277" y="4158197"/>
            <a:ext cx="1682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solidFill>
                  <a:schemeClr val="accent2"/>
                </a:solidFill>
              </a:rPr>
              <a:t>Riittääkö se?</a:t>
            </a:r>
            <a:endParaRPr lang="fi-FI" dirty="0">
              <a:solidFill>
                <a:schemeClr val="accent2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814720" y="294801"/>
            <a:ext cx="5319773" cy="1344353"/>
            <a:chOff x="507650" y="405619"/>
            <a:chExt cx="7926902" cy="4244979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507650" y="539181"/>
              <a:ext cx="7898524" cy="4004958"/>
            </a:xfrm>
            <a:prstGeom prst="line">
              <a:avLst/>
            </a:prstGeom>
            <a:ln w="76200">
              <a:solidFill>
                <a:srgbClr val="D3481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545487" y="405619"/>
              <a:ext cx="7889065" cy="4244979"/>
            </a:xfrm>
            <a:prstGeom prst="line">
              <a:avLst/>
            </a:prstGeom>
            <a:ln w="76200">
              <a:solidFill>
                <a:srgbClr val="D3481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5260166" y="4443751"/>
            <a:ext cx="2358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solidFill>
                  <a:schemeClr val="accent2"/>
                </a:solidFill>
              </a:rPr>
              <a:t>Minkälainen ope?</a:t>
            </a:r>
            <a:endParaRPr lang="fi-FI" dirty="0">
              <a:solidFill>
                <a:schemeClr val="accent2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69319" y="4727496"/>
            <a:ext cx="2358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solidFill>
                  <a:schemeClr val="accent2"/>
                </a:solidFill>
              </a:rPr>
              <a:t>Minkälainen suhde?</a:t>
            </a:r>
            <a:endParaRPr lang="fi-FI" dirty="0">
              <a:solidFill>
                <a:schemeClr val="accent2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6522183" y="3622916"/>
            <a:ext cx="1439403" cy="71437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7120977" y="3644989"/>
            <a:ext cx="1070786" cy="88254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7571797" y="3644990"/>
            <a:ext cx="796540" cy="114926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432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Luonnontieteellinen tutkimus vs. kasvatustieteellinen tutkimus</a:t>
            </a:r>
            <a:endParaRPr dirty="0"/>
          </a:p>
        </p:txBody>
      </p:sp>
      <p:sp>
        <p:nvSpPr>
          <p:cNvPr id="160" name="Google Shape;160;p2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Luonnontieteellisen tutkimuksen piirteitä, joita ei ole kasvatustieteellisessä tutkimuksessa</a:t>
            </a:r>
            <a:r>
              <a:rPr lang="en" sz="1600" dirty="0" smtClean="0"/>
              <a:t>:</a:t>
            </a:r>
            <a:br>
              <a:rPr lang="en" sz="1600" dirty="0" smtClean="0"/>
            </a:br>
            <a:endParaRPr sz="1600" dirty="0"/>
          </a:p>
          <a:p>
            <a:pPr lvl="0" algn="l" rtl="0">
              <a:spcAft>
                <a:spcPts val="600"/>
              </a:spcAft>
              <a:buSzPts val="1400"/>
              <a:buFont typeface="Arial" panose="020B0604020202020204" pitchFamily="34" charset="0"/>
              <a:buChar char="•"/>
            </a:pPr>
            <a:r>
              <a:rPr lang="en" sz="1600" dirty="0" smtClean="0"/>
              <a:t>Toistettavuus</a:t>
            </a:r>
            <a:endParaRPr sz="1600" dirty="0"/>
          </a:p>
          <a:p>
            <a:pPr lvl="0" algn="l" rtl="0">
              <a:spcAft>
                <a:spcPts val="600"/>
              </a:spcAft>
              <a:buSzPts val="1400"/>
              <a:buFont typeface="Arial" panose="020B0604020202020204" pitchFamily="34" charset="0"/>
              <a:buChar char="•"/>
            </a:pPr>
            <a:r>
              <a:rPr lang="en" sz="1600" dirty="0"/>
              <a:t>Mitä vs. miksi?</a:t>
            </a:r>
            <a:endParaRPr sz="1600" dirty="0"/>
          </a:p>
        </p:txBody>
      </p:sp>
      <p:sp>
        <p:nvSpPr>
          <p:cNvPr id="161" name="Google Shape;161;p28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Kasvatustieteellisen tutkimuksen piirteitä, joita ei ole luonnontieteellisessä tutkimuksessa</a:t>
            </a:r>
            <a:r>
              <a:rPr lang="en" sz="1600" dirty="0" smtClean="0"/>
              <a:t>:</a:t>
            </a:r>
            <a:br>
              <a:rPr lang="en" sz="1600" dirty="0" smtClean="0"/>
            </a:br>
            <a:endParaRPr sz="1600" dirty="0"/>
          </a:p>
          <a:p>
            <a:pPr lvl="0" algn="l" rtl="0">
              <a:spcAft>
                <a:spcPts val="600"/>
              </a:spcAft>
              <a:buSzPts val="1400"/>
              <a:buFont typeface="Arial" panose="020B0604020202020204" pitchFamily="34" charset="0"/>
              <a:buChar char="•"/>
            </a:pPr>
            <a:r>
              <a:rPr lang="en" sz="1600" dirty="0"/>
              <a:t>Paljon muuttujia</a:t>
            </a:r>
            <a:endParaRPr sz="1600" dirty="0"/>
          </a:p>
          <a:p>
            <a:pPr lvl="0" algn="l" rtl="0">
              <a:spcAft>
                <a:spcPts val="600"/>
              </a:spcAft>
              <a:buSzPts val="1400"/>
              <a:buFont typeface="Arial" panose="020B0604020202020204" pitchFamily="34" charset="0"/>
              <a:buChar char="•"/>
            </a:pPr>
            <a:r>
              <a:rPr lang="en" sz="1600" dirty="0"/>
              <a:t>Objektiivisuus?</a:t>
            </a:r>
            <a:endParaRPr sz="1600" dirty="0"/>
          </a:p>
          <a:p>
            <a:pPr lvl="1" algn="l" rtl="0">
              <a:spcBef>
                <a:spcPts val="0"/>
              </a:spcBef>
              <a:spcAft>
                <a:spcPts val="600"/>
              </a:spcAft>
              <a:buSzPts val="1200"/>
              <a:buFont typeface="Arial" panose="020B0604020202020204" pitchFamily="34" charset="0"/>
              <a:buChar char="•"/>
            </a:pPr>
            <a:r>
              <a:rPr lang="en" sz="1400" dirty="0"/>
              <a:t>Psykologiaa lähellä</a:t>
            </a:r>
            <a:endParaRPr sz="1400" dirty="0"/>
          </a:p>
          <a:p>
            <a:pPr lvl="0" algn="l" rtl="0">
              <a:spcAft>
                <a:spcPts val="600"/>
              </a:spcAft>
              <a:buSzPts val="1400"/>
              <a:buFont typeface="Arial" panose="020B0604020202020204" pitchFamily="34" charset="0"/>
              <a:buChar char="•"/>
            </a:pPr>
            <a:r>
              <a:rPr lang="en" sz="1600" dirty="0"/>
              <a:t>Mitä vs. miksi?</a:t>
            </a:r>
            <a:endParaRPr sz="1600" dirty="0"/>
          </a:p>
          <a:p>
            <a:pPr lvl="0" algn="l" rtl="0">
              <a:spcAft>
                <a:spcPts val="600"/>
              </a:spcAft>
              <a:buSzPts val="1400"/>
              <a:buFont typeface="Arial" panose="020B0604020202020204" pitchFamily="34" charset="0"/>
              <a:buChar char="•"/>
            </a:pPr>
            <a:r>
              <a:rPr lang="en" sz="1600" dirty="0"/>
              <a:t>Aineiston analyysin erot</a:t>
            </a:r>
            <a:endParaRPr sz="1600" dirty="0"/>
          </a:p>
          <a:p>
            <a:pPr lvl="0" algn="l" rtl="0">
              <a:spcAft>
                <a:spcPts val="600"/>
              </a:spcAft>
              <a:buSzPts val="1400"/>
              <a:buFont typeface="Arial" panose="020B0604020202020204" pitchFamily="34" charset="0"/>
              <a:buChar char="•"/>
            </a:pPr>
            <a:r>
              <a:rPr lang="en" sz="1600" dirty="0"/>
              <a:t>Eettiset seikat</a:t>
            </a:r>
            <a:endParaRPr sz="16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314684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sz="3600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1. Kokeellinen tutkimus </a:t>
            </a:r>
            <a:br>
              <a:rPr lang="en" sz="3600" dirty="0">
                <a:solidFill>
                  <a:schemeClr val="tx1"/>
                </a:solidFill>
                <a:ea typeface="Arial"/>
                <a:cs typeface="Arial"/>
                <a:sym typeface="Arial"/>
              </a:rPr>
            </a:br>
            <a:r>
              <a:rPr lang="en" sz="3600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(vrt. kokeellinen luonnontiede)</a:t>
            </a:r>
            <a:endParaRPr lang="fi-FI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386" y="1591055"/>
            <a:ext cx="7543800" cy="3274301"/>
          </a:xfrm>
        </p:spPr>
        <p:txBody>
          <a:bodyPr>
            <a:normAutofit lnSpcReduction="10000"/>
          </a:bodyPr>
          <a:lstStyle/>
          <a:p>
            <a:pPr marL="0" lvl="0" indent="0">
              <a:spcBef>
                <a:spcPts val="1000"/>
              </a:spcBef>
              <a:buNone/>
            </a:pPr>
            <a:r>
              <a:rPr lang="fi-FI" sz="1600" b="1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Mitataan yhden käsiteltävän muuttujan vaikutusta toiseen muuttujaan</a:t>
            </a:r>
            <a:r>
              <a:rPr lang="fi-FI" sz="1600" b="1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.</a:t>
            </a:r>
            <a:br>
              <a:rPr lang="fi-FI" sz="1600" b="1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</a:br>
            <a:endParaRPr lang="fi-FI" sz="1600" b="1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285750" lvl="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tietystä populaatiosta valitaan näyte (esim. koululuokka)</a:t>
            </a:r>
          </a:p>
          <a:p>
            <a:pPr marL="285750" lvl="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näytettä analysoidaan erilaisten koejärjestelyiden valossa, harkitusti ja systemaattisesti olosuhteita muunnellen (esim. opetetaan jollain tietyllä tavalla)</a:t>
            </a:r>
          </a:p>
          <a:p>
            <a:pPr marL="285750" lvl="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suunnitellaan, miten saadaan aikaan muutos yhdessä tai useammassa muuttujassa (opetus räätälöity jollekin osaamistavoitteelle)</a:t>
            </a:r>
          </a:p>
          <a:p>
            <a:pPr marL="285750" lvl="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mitataan muutokset numeerisesti (esim. kokeen pistemäärät)</a:t>
            </a:r>
          </a:p>
          <a:p>
            <a:pPr marL="285750" lvl="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kontrolloidaan muut muuttujat (mistä muutos voi johtua?)</a:t>
            </a:r>
          </a:p>
          <a:p>
            <a:pPr marL="285750" lvl="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sisältää tavallisesti hypoteesien testaamista (näin kannattaisi opettaa, jotta opitaan tämmöinen asia</a:t>
            </a:r>
            <a:r>
              <a:rPr lang="fi-FI" sz="160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)</a:t>
            </a:r>
            <a:endParaRPr lang="fi-FI" sz="160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915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Vertaisarvioinnin vaikutus luonnontieteiden oppimiseen</a:t>
            </a:r>
            <a:endParaRPr lang="fi-FI" dirty="0"/>
          </a:p>
        </p:txBody>
      </p:sp>
      <p:sp>
        <p:nvSpPr>
          <p:cNvPr id="4" name="Rounded Rectangle 3"/>
          <p:cNvSpPr/>
          <p:nvPr/>
        </p:nvSpPr>
        <p:spPr>
          <a:xfrm>
            <a:off x="94588" y="2169708"/>
            <a:ext cx="1310116" cy="128326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 smtClean="0"/>
              <a:t>Joukko 1</a:t>
            </a:r>
            <a:endParaRPr lang="fi-FI" sz="1600" dirty="0"/>
          </a:p>
        </p:txBody>
      </p:sp>
      <p:sp>
        <p:nvSpPr>
          <p:cNvPr id="5" name="Rounded Rectangle 4"/>
          <p:cNvSpPr/>
          <p:nvPr/>
        </p:nvSpPr>
        <p:spPr>
          <a:xfrm>
            <a:off x="94588" y="3573855"/>
            <a:ext cx="1310116" cy="146975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 smtClean="0"/>
              <a:t>Joukko 2</a:t>
            </a:r>
            <a:endParaRPr lang="fi-FI" sz="1600" dirty="0"/>
          </a:p>
        </p:txBody>
      </p:sp>
      <p:sp>
        <p:nvSpPr>
          <p:cNvPr id="6" name="Right Arrow 5"/>
          <p:cNvSpPr/>
          <p:nvPr/>
        </p:nvSpPr>
        <p:spPr>
          <a:xfrm>
            <a:off x="1556586" y="2684252"/>
            <a:ext cx="421554" cy="35026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/>
          </a:p>
        </p:txBody>
      </p:sp>
      <p:sp>
        <p:nvSpPr>
          <p:cNvPr id="7" name="Right Arrow 6"/>
          <p:cNvSpPr/>
          <p:nvPr/>
        </p:nvSpPr>
        <p:spPr>
          <a:xfrm>
            <a:off x="1556586" y="4175705"/>
            <a:ext cx="421554" cy="35026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/>
          </a:p>
        </p:txBody>
      </p:sp>
      <p:sp>
        <p:nvSpPr>
          <p:cNvPr id="8" name="Rounded Rectangle 7"/>
          <p:cNvSpPr/>
          <p:nvPr/>
        </p:nvSpPr>
        <p:spPr>
          <a:xfrm>
            <a:off x="2086627" y="2169708"/>
            <a:ext cx="1060086" cy="287390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 smtClean="0"/>
              <a:t>Alku-testi</a:t>
            </a:r>
            <a:endParaRPr lang="fi-FI" sz="1600" dirty="0"/>
          </a:p>
        </p:txBody>
      </p:sp>
      <p:sp>
        <p:nvSpPr>
          <p:cNvPr id="9" name="Right Arrow 8"/>
          <p:cNvSpPr/>
          <p:nvPr/>
        </p:nvSpPr>
        <p:spPr>
          <a:xfrm>
            <a:off x="3301944" y="2690452"/>
            <a:ext cx="421554" cy="35026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/>
          </a:p>
        </p:txBody>
      </p:sp>
      <p:sp>
        <p:nvSpPr>
          <p:cNvPr id="10" name="Right Arrow 9"/>
          <p:cNvSpPr/>
          <p:nvPr/>
        </p:nvSpPr>
        <p:spPr>
          <a:xfrm>
            <a:off x="3301944" y="4175705"/>
            <a:ext cx="421554" cy="35026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/>
          </a:p>
        </p:txBody>
      </p:sp>
      <p:sp>
        <p:nvSpPr>
          <p:cNvPr id="11" name="Rounded Rectangle 10"/>
          <p:cNvSpPr/>
          <p:nvPr/>
        </p:nvSpPr>
        <p:spPr>
          <a:xfrm>
            <a:off x="3828637" y="2169708"/>
            <a:ext cx="1578931" cy="128326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 smtClean="0"/>
              <a:t>Käytetään </a:t>
            </a:r>
            <a:r>
              <a:rPr lang="fi-FI" sz="1600" dirty="0" err="1" smtClean="0"/>
              <a:t>vertais</a:t>
            </a:r>
            <a:r>
              <a:rPr lang="fi-FI" sz="1600" dirty="0" smtClean="0"/>
              <a:t>-arviointia opiskelussa</a:t>
            </a:r>
            <a:endParaRPr lang="fi-FI" sz="1600" dirty="0"/>
          </a:p>
        </p:txBody>
      </p:sp>
      <p:sp>
        <p:nvSpPr>
          <p:cNvPr id="12" name="Rounded Rectangle 11"/>
          <p:cNvSpPr/>
          <p:nvPr/>
        </p:nvSpPr>
        <p:spPr>
          <a:xfrm>
            <a:off x="3828636" y="3709206"/>
            <a:ext cx="1578931" cy="128326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 smtClean="0"/>
              <a:t>Normaali opetus</a:t>
            </a:r>
            <a:endParaRPr lang="fi-FI" sz="1600" dirty="0"/>
          </a:p>
        </p:txBody>
      </p:sp>
      <p:sp>
        <p:nvSpPr>
          <p:cNvPr id="13" name="Right Arrow 12"/>
          <p:cNvSpPr/>
          <p:nvPr/>
        </p:nvSpPr>
        <p:spPr>
          <a:xfrm>
            <a:off x="5512705" y="2684252"/>
            <a:ext cx="421554" cy="35026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Right Arrow 13"/>
          <p:cNvSpPr/>
          <p:nvPr/>
        </p:nvSpPr>
        <p:spPr>
          <a:xfrm>
            <a:off x="5512705" y="4169505"/>
            <a:ext cx="421554" cy="35026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Rounded Rectangle 14"/>
          <p:cNvSpPr/>
          <p:nvPr/>
        </p:nvSpPr>
        <p:spPr>
          <a:xfrm>
            <a:off x="6039396" y="2169708"/>
            <a:ext cx="1060086" cy="287390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 smtClean="0"/>
              <a:t>Loppu-testi</a:t>
            </a:r>
            <a:endParaRPr lang="fi-FI" sz="1600" dirty="0"/>
          </a:p>
        </p:txBody>
      </p:sp>
      <p:sp>
        <p:nvSpPr>
          <p:cNvPr id="18" name="Rounded Rectangle 17"/>
          <p:cNvSpPr/>
          <p:nvPr/>
        </p:nvSpPr>
        <p:spPr>
          <a:xfrm>
            <a:off x="7567448" y="761731"/>
            <a:ext cx="1263863" cy="1405508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 smtClean="0"/>
              <a:t>Tulokset</a:t>
            </a:r>
            <a:endParaRPr lang="fi-FI" sz="1600" dirty="0"/>
          </a:p>
        </p:txBody>
      </p:sp>
      <p:cxnSp>
        <p:nvCxnSpPr>
          <p:cNvPr id="19" name="Curved Connector 18"/>
          <p:cNvCxnSpPr>
            <a:stCxn id="8" idx="0"/>
            <a:endCxn id="18" idx="1"/>
          </p:cNvCxnSpPr>
          <p:nvPr/>
        </p:nvCxnSpPr>
        <p:spPr>
          <a:xfrm rot="5400000" flipH="1" flipV="1">
            <a:off x="4739448" y="-658292"/>
            <a:ext cx="705223" cy="4950778"/>
          </a:xfrm>
          <a:prstGeom prst="curvedConnector2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>
            <a:stCxn id="15" idx="0"/>
            <a:endCxn id="18" idx="1"/>
          </p:cNvCxnSpPr>
          <p:nvPr/>
        </p:nvCxnSpPr>
        <p:spPr>
          <a:xfrm rot="5400000" flipH="1" flipV="1">
            <a:off x="6715832" y="1318093"/>
            <a:ext cx="705223" cy="998009"/>
          </a:xfrm>
          <a:prstGeom prst="curvedConnector2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935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sz="3600" dirty="0"/>
              <a:t>2. Survey -tutkimus</a:t>
            </a:r>
            <a:endParaRPr lang="fi-FI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>
              <a:spcBef>
                <a:spcPts val="1000"/>
              </a:spcBef>
              <a:buNone/>
            </a:pPr>
            <a:r>
              <a:rPr lang="fi-FI" sz="16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Tietystä ihmisjoukosta poimitaan otos yksilöitä</a:t>
            </a:r>
            <a:br>
              <a:rPr lang="fi-FI" sz="1600" dirty="0">
                <a:solidFill>
                  <a:srgbClr val="000000"/>
                </a:solidFill>
                <a:ea typeface="Arial"/>
                <a:cs typeface="Arial"/>
                <a:sym typeface="Arial"/>
              </a:rPr>
            </a:br>
            <a:endParaRPr lang="fi-FI" sz="160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285750" lvl="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kerätään aineisto</a:t>
            </a:r>
          </a:p>
          <a:p>
            <a:pPr marL="285750" lvl="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tavallisesti käytetään kyselylomaketta tai (puoli)strukturoitua haastattelua</a:t>
            </a:r>
          </a:p>
          <a:p>
            <a:pPr marL="285750" lvl="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kerätyn aineiston perusteella pyritään kuvailemaan, vertailemaan ja selittämään ilmiöitä tai esimerkiksi ennakkokäsityksiä</a:t>
            </a:r>
            <a:r>
              <a:rPr lang="fi-FI" sz="160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.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1541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Yläkoululaisten kokemuksia vertaisarvioinnista</a:t>
            </a:r>
            <a:endParaRPr lang="fi-FI" dirty="0"/>
          </a:p>
        </p:txBody>
      </p:sp>
      <p:sp>
        <p:nvSpPr>
          <p:cNvPr id="7" name="Right Arrow 6"/>
          <p:cNvSpPr/>
          <p:nvPr/>
        </p:nvSpPr>
        <p:spPr>
          <a:xfrm>
            <a:off x="2152099" y="2030545"/>
            <a:ext cx="421554" cy="35026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/>
          </a:p>
        </p:txBody>
      </p:sp>
      <p:sp>
        <p:nvSpPr>
          <p:cNvPr id="11" name="Rounded Rectangle 10"/>
          <p:cNvSpPr/>
          <p:nvPr/>
        </p:nvSpPr>
        <p:spPr>
          <a:xfrm>
            <a:off x="2710440" y="1853865"/>
            <a:ext cx="1350552" cy="70362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 smtClean="0"/>
              <a:t>Haastattelu</a:t>
            </a:r>
            <a:endParaRPr lang="fi-FI" sz="1600" dirty="0"/>
          </a:p>
        </p:txBody>
      </p:sp>
      <p:sp>
        <p:nvSpPr>
          <p:cNvPr id="16" name="Rounded Rectangle 15"/>
          <p:cNvSpPr/>
          <p:nvPr/>
        </p:nvSpPr>
        <p:spPr>
          <a:xfrm>
            <a:off x="4421159" y="2948045"/>
            <a:ext cx="1564608" cy="178592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 smtClean="0"/>
              <a:t>Kysely</a:t>
            </a:r>
            <a:endParaRPr lang="fi-FI" sz="1600" dirty="0"/>
          </a:p>
        </p:txBody>
      </p:sp>
      <p:sp>
        <p:nvSpPr>
          <p:cNvPr id="17" name="Right Arrow 16"/>
          <p:cNvSpPr/>
          <p:nvPr/>
        </p:nvSpPr>
        <p:spPr>
          <a:xfrm rot="2700000">
            <a:off x="4048100" y="2566634"/>
            <a:ext cx="421554" cy="350262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1600"/>
          </a:p>
        </p:txBody>
      </p:sp>
      <p:sp>
        <p:nvSpPr>
          <p:cNvPr id="5" name="Rounded Rectangle 4"/>
          <p:cNvSpPr/>
          <p:nvPr/>
        </p:nvSpPr>
        <p:spPr>
          <a:xfrm>
            <a:off x="567771" y="1853865"/>
            <a:ext cx="1447542" cy="287390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 smtClean="0"/>
              <a:t>Joukko</a:t>
            </a:r>
            <a:endParaRPr lang="fi-FI" sz="1600" dirty="0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611424" y="2557488"/>
            <a:ext cx="1360236" cy="0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ight Arrow 22"/>
          <p:cNvSpPr/>
          <p:nvPr/>
        </p:nvSpPr>
        <p:spPr>
          <a:xfrm>
            <a:off x="2239892" y="3166313"/>
            <a:ext cx="2018985" cy="1270197"/>
          </a:xfrm>
          <a:prstGeom prst="rightArrow">
            <a:avLst>
              <a:gd name="adj1" fmla="val 50000"/>
              <a:gd name="adj2" fmla="val 4287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/>
          </a:p>
        </p:txBody>
      </p:sp>
      <p:sp>
        <p:nvSpPr>
          <p:cNvPr id="12" name="Rounded Rectangle 11"/>
          <p:cNvSpPr/>
          <p:nvPr/>
        </p:nvSpPr>
        <p:spPr>
          <a:xfrm>
            <a:off x="7244255" y="2948045"/>
            <a:ext cx="1263863" cy="1779723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 smtClean="0"/>
              <a:t>Tulokset</a:t>
            </a:r>
            <a:endParaRPr lang="fi-FI" sz="1600" dirty="0"/>
          </a:p>
        </p:txBody>
      </p:sp>
      <p:sp>
        <p:nvSpPr>
          <p:cNvPr id="20" name="Right Arrow 19"/>
          <p:cNvSpPr/>
          <p:nvPr/>
        </p:nvSpPr>
        <p:spPr>
          <a:xfrm>
            <a:off x="6141795" y="3429365"/>
            <a:ext cx="946431" cy="823281"/>
          </a:xfrm>
          <a:prstGeom prst="rightArrow">
            <a:avLst>
              <a:gd name="adj1" fmla="val 50000"/>
              <a:gd name="adj2" fmla="val 42878"/>
            </a:avLst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/>
          </a:p>
        </p:txBody>
      </p:sp>
    </p:spTree>
    <p:extLst>
      <p:ext uri="{BB962C8B-B14F-4D97-AF65-F5344CB8AC3E}">
        <p14:creationId xmlns:p14="http://schemas.microsoft.com/office/powerpoint/2010/main" val="25691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sz="3600" dirty="0"/>
              <a:t>3. Tapaustutkimus</a:t>
            </a:r>
            <a:endParaRPr lang="fi-FI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Yksityiskohtaista, intensiivistä tietoa yksittäisestä tapauksesta tai pienestä joukosta toisiinsa suhteessa olevista tapauksista</a:t>
            </a:r>
          </a:p>
          <a:p>
            <a:pPr lvl="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valitaan yksittäinen tapaus, tilanne tai joukko tapauksia </a:t>
            </a:r>
            <a:endParaRPr lang="fi-FI" sz="1600" dirty="0" smtClea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lvl="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i-FI" sz="160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kohteena </a:t>
            </a:r>
            <a:r>
              <a:rPr lang="fi-FI" sz="16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yksilö, ryhmä tai yhteisö</a:t>
            </a:r>
          </a:p>
          <a:p>
            <a:pPr lvl="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kiinnostuksen kohteena useinkin työtavat, menetelmät ja prosessit. </a:t>
            </a:r>
            <a:endParaRPr lang="fi-FI" sz="1600" dirty="0" smtClea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lvl="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i-FI" sz="160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aineistoa </a:t>
            </a:r>
            <a:r>
              <a:rPr lang="fi-FI" sz="16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kerätään useita metodeja käyttämällä, mm. havainnoin, haastatteluin ja dokumentteja tutkien.</a:t>
            </a:r>
          </a:p>
          <a:p>
            <a:pPr lvl="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tavoitteena tyypillisimmin tapauksen tai siihen liittyvän ilmiön </a:t>
            </a:r>
            <a:r>
              <a:rPr lang="fi-FI" sz="160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kuvailu</a:t>
            </a:r>
            <a:endParaRPr lang="fi-FI" sz="160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235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Vertaisarvioinnin käyttäminen yläkoulun fysiikassa/kemiassa</a:t>
            </a:r>
            <a:endParaRPr lang="fi-FI" dirty="0"/>
          </a:p>
        </p:txBody>
      </p:sp>
      <p:sp>
        <p:nvSpPr>
          <p:cNvPr id="4" name="Rounded Rectangle 3"/>
          <p:cNvSpPr/>
          <p:nvPr/>
        </p:nvSpPr>
        <p:spPr>
          <a:xfrm>
            <a:off x="282218" y="2181775"/>
            <a:ext cx="1996077" cy="258069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Pieni joukko (tai vaikka vain yksi oppilas)</a:t>
            </a:r>
            <a:endParaRPr lang="fi-FI" dirty="0"/>
          </a:p>
        </p:txBody>
      </p:sp>
      <p:sp>
        <p:nvSpPr>
          <p:cNvPr id="6" name="Right Arrow 5"/>
          <p:cNvSpPr/>
          <p:nvPr/>
        </p:nvSpPr>
        <p:spPr>
          <a:xfrm>
            <a:off x="2453564" y="3256087"/>
            <a:ext cx="596654" cy="57660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Rounded Rectangle 10"/>
          <p:cNvSpPr/>
          <p:nvPr/>
        </p:nvSpPr>
        <p:spPr>
          <a:xfrm>
            <a:off x="3225487" y="2181774"/>
            <a:ext cx="2246654" cy="258069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/>
              <a:t>h</a:t>
            </a:r>
            <a:r>
              <a:rPr lang="fi-FI" sz="1600" dirty="0" smtClean="0"/>
              <a:t>avainnot, </a:t>
            </a:r>
          </a:p>
          <a:p>
            <a:pPr algn="ctr"/>
            <a:r>
              <a:rPr lang="fi-FI" sz="1600" dirty="0" smtClean="0"/>
              <a:t>kyselyt, </a:t>
            </a:r>
          </a:p>
          <a:p>
            <a:pPr algn="ctr"/>
            <a:r>
              <a:rPr lang="fi-FI" sz="1600" dirty="0" smtClean="0"/>
              <a:t>haastattelut, </a:t>
            </a:r>
          </a:p>
          <a:p>
            <a:pPr algn="ctr"/>
            <a:r>
              <a:rPr lang="fi-FI" sz="1600" dirty="0" smtClean="0"/>
              <a:t>äänidata, </a:t>
            </a:r>
          </a:p>
          <a:p>
            <a:pPr algn="ctr"/>
            <a:r>
              <a:rPr lang="fi-FI" sz="1600" dirty="0" smtClean="0"/>
              <a:t>videodata, </a:t>
            </a:r>
          </a:p>
          <a:p>
            <a:pPr algn="ctr"/>
            <a:r>
              <a:rPr lang="fi-FI" sz="1600" dirty="0" smtClean="0"/>
              <a:t>kokeet, </a:t>
            </a:r>
          </a:p>
          <a:p>
            <a:pPr algn="ctr"/>
            <a:r>
              <a:rPr lang="fi-FI" sz="1600" dirty="0" smtClean="0"/>
              <a:t>palautteet</a:t>
            </a:r>
          </a:p>
          <a:p>
            <a:pPr algn="ctr"/>
            <a:r>
              <a:rPr lang="fi-FI" sz="1600" dirty="0" smtClean="0"/>
              <a:t>…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5647410" y="3256087"/>
            <a:ext cx="596654" cy="576601"/>
          </a:xfrm>
          <a:prstGeom prst="rightArrow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Rounded Rectangle 11"/>
          <p:cNvSpPr/>
          <p:nvPr/>
        </p:nvSpPr>
        <p:spPr>
          <a:xfrm>
            <a:off x="6419333" y="2181774"/>
            <a:ext cx="2062515" cy="2580693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 smtClean="0"/>
              <a:t>Tulokset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374951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Avuksi Mehu-portaali</a:t>
            </a:r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 dirty="0">
                <a:solidFill>
                  <a:schemeClr val="hlink"/>
                </a:solidFill>
                <a:hlinkClick r:id="rId3"/>
              </a:rPr>
              <a:t>https://koppa.jyu.fi/avoimet/hum/menetelmapolkuja</a:t>
            </a:r>
            <a:endParaRPr sz="18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dirty="0"/>
              <a:t>Katso erityisesti:</a:t>
            </a:r>
            <a:endParaRPr sz="18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dirty="0" smtClean="0"/>
              <a:t>	Menetelmäpolku </a:t>
            </a:r>
            <a:r>
              <a:rPr lang="en" sz="1800" dirty="0" smtClean="0">
                <a:sym typeface="Wingdings" panose="05000000000000000000" pitchFamily="2" charset="2"/>
              </a:rPr>
              <a:t></a:t>
            </a:r>
            <a:r>
              <a:rPr lang="en" sz="1800" dirty="0" smtClean="0"/>
              <a:t> </a:t>
            </a:r>
            <a:r>
              <a:rPr lang="en" sz="1800" dirty="0"/>
              <a:t>Aineistonhankintamenetelmät</a:t>
            </a:r>
            <a:endParaRPr sz="18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dirty="0" smtClean="0"/>
              <a:t>	Menetelmäpolku </a:t>
            </a:r>
            <a:r>
              <a:rPr lang="en" sz="1800" dirty="0" smtClean="0">
                <a:sym typeface="Wingdings" panose="05000000000000000000" pitchFamily="2" charset="2"/>
              </a:rPr>
              <a:t></a:t>
            </a:r>
            <a:r>
              <a:rPr lang="en" sz="1800" dirty="0" smtClean="0"/>
              <a:t> Aineiston </a:t>
            </a:r>
            <a:r>
              <a:rPr lang="en" sz="1800" dirty="0"/>
              <a:t>analyysimenetelmät (laadullinen ja </a:t>
            </a:r>
            <a:r>
              <a:rPr lang="en" sz="1800" dirty="0" smtClean="0"/>
              <a:t>	määrällinen </a:t>
            </a:r>
            <a:r>
              <a:rPr lang="en" sz="1800" dirty="0"/>
              <a:t>analyysi)</a:t>
            </a:r>
            <a:endParaRPr sz="18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OPEA615</a:t>
            </a:r>
            <a:endParaRPr dirty="0"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>
            <a:off x="471900" y="1726324"/>
            <a:ext cx="8222100" cy="29029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212529"/>
                </a:solidFill>
              </a:rPr>
              <a:t>Opintojakson suoritettuaan </a:t>
            </a:r>
            <a:r>
              <a:rPr lang="en" sz="1600" dirty="0" smtClean="0">
                <a:solidFill>
                  <a:srgbClr val="212529"/>
                </a:solidFill>
              </a:rPr>
              <a:t>opiskelija</a:t>
            </a:r>
            <a:br>
              <a:rPr lang="en" sz="1600" dirty="0" smtClean="0">
                <a:solidFill>
                  <a:srgbClr val="212529"/>
                </a:solidFill>
              </a:rPr>
            </a:br>
            <a:endParaRPr lang="en" sz="1600" dirty="0">
              <a:solidFill>
                <a:srgbClr val="212529"/>
              </a:solidFill>
            </a:endParaRPr>
          </a:p>
          <a:p>
            <a:pPr marL="342900" lvl="0" algn="l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sz="1600" dirty="0" smtClean="0">
                <a:solidFill>
                  <a:srgbClr val="212529"/>
                </a:solidFill>
              </a:rPr>
              <a:t>ymmärtää </a:t>
            </a:r>
            <a:r>
              <a:rPr lang="en" sz="1600" dirty="0">
                <a:solidFill>
                  <a:srgbClr val="212529"/>
                </a:solidFill>
              </a:rPr>
              <a:t>tutkivan opettajuuden </a:t>
            </a:r>
            <a:r>
              <a:rPr lang="en" sz="1600" dirty="0" smtClean="0">
                <a:solidFill>
                  <a:srgbClr val="212529"/>
                </a:solidFill>
              </a:rPr>
              <a:t>periaatteet</a:t>
            </a:r>
            <a:endParaRPr lang="en" sz="1600" dirty="0">
              <a:solidFill>
                <a:srgbClr val="212529"/>
              </a:solidFill>
            </a:endParaRPr>
          </a:p>
          <a:p>
            <a:pPr marL="342900" lvl="0" algn="l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sz="1600" dirty="0" smtClean="0">
                <a:solidFill>
                  <a:srgbClr val="212529"/>
                </a:solidFill>
              </a:rPr>
              <a:t>tuntee </a:t>
            </a:r>
            <a:r>
              <a:rPr lang="en" sz="1600" dirty="0">
                <a:solidFill>
                  <a:srgbClr val="212529"/>
                </a:solidFill>
              </a:rPr>
              <a:t>keskeisiä kasvatus- ja opetustyön tutkimuksen laadullisia ja määrällisiä </a:t>
            </a:r>
            <a:r>
              <a:rPr lang="en" sz="1600" dirty="0" smtClean="0">
                <a:solidFill>
                  <a:srgbClr val="212529"/>
                </a:solidFill>
              </a:rPr>
              <a:t>lähestymistapoja</a:t>
            </a:r>
            <a:endParaRPr lang="en" sz="1600" dirty="0">
              <a:solidFill>
                <a:srgbClr val="212529"/>
              </a:solidFill>
            </a:endParaRPr>
          </a:p>
          <a:p>
            <a:pPr marL="342900" lvl="0" algn="l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sz="1600" dirty="0" smtClean="0">
                <a:solidFill>
                  <a:srgbClr val="212529"/>
                </a:solidFill>
              </a:rPr>
              <a:t>tietää </a:t>
            </a:r>
            <a:r>
              <a:rPr lang="en" sz="1600" dirty="0">
                <a:solidFill>
                  <a:srgbClr val="212529"/>
                </a:solidFill>
              </a:rPr>
              <a:t>opetustyön, oppimisen ja sen ohjaamisen tutkimuksen </a:t>
            </a:r>
            <a:r>
              <a:rPr lang="en" sz="1600" dirty="0" smtClean="0">
                <a:solidFill>
                  <a:srgbClr val="212529"/>
                </a:solidFill>
              </a:rPr>
              <a:t>metodeja</a:t>
            </a:r>
          </a:p>
          <a:p>
            <a:pPr marL="342900" lvl="0" algn="l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" sz="1600" dirty="0">
              <a:solidFill>
                <a:srgbClr val="212529"/>
              </a:solidFill>
            </a:endParaRPr>
          </a:p>
          <a:p>
            <a:pPr marL="342900" lvl="0" algn="l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sz="1600" dirty="0" smtClean="0">
                <a:solidFill>
                  <a:srgbClr val="212529"/>
                </a:solidFill>
              </a:rPr>
              <a:t>ymmärtää kielen roolin osana merkitysten rakentamista ja osaa pedagogisilla ratkaisuilla tukea oppimista, kielellistä kehitystä ja monikielisyyttä omassa oppiaineessaan. -&gt; kielitietoinen opetus/ Sanna Mustonen</a:t>
            </a:r>
            <a:endParaRPr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Triangulaatio</a:t>
            </a:r>
            <a:endParaRPr dirty="0"/>
          </a:p>
        </p:txBody>
      </p:sp>
      <p:sp>
        <p:nvSpPr>
          <p:cNvPr id="141" name="Google Shape;141;p2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Tutkimuksen luotettavuuden tutkiminen ja/tai lisääminen:</a:t>
            </a:r>
            <a:endParaRPr sz="180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34290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80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kerätään </a:t>
            </a:r>
            <a:r>
              <a:rPr lang="en" sz="18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useita aineistoja (aika, paikka)</a:t>
            </a:r>
            <a:endParaRPr sz="180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34290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80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käytetään </a:t>
            </a:r>
            <a:r>
              <a:rPr lang="en" sz="18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useita toisistaan riippumattomia tutkijoita</a:t>
            </a:r>
            <a:endParaRPr sz="180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342900" lvl="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käytetään useita teoreettisia lähtökohtia</a:t>
            </a:r>
            <a:endParaRPr sz="180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342900" lvl="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käytetään useita tiedonkeruumetodeja</a:t>
            </a:r>
            <a:endParaRPr sz="1800" dirty="0"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Tutkimusprosessi</a:t>
            </a:r>
            <a:endParaRPr dirty="0"/>
          </a:p>
        </p:txBody>
      </p:sp>
      <p:sp>
        <p:nvSpPr>
          <p:cNvPr id="147" name="Google Shape;147;p26"/>
          <p:cNvSpPr txBox="1">
            <a:spLocks noGrp="1"/>
          </p:cNvSpPr>
          <p:nvPr>
            <p:ph type="body" idx="1"/>
          </p:nvPr>
        </p:nvSpPr>
        <p:spPr>
          <a:xfrm>
            <a:off x="471900" y="1757855"/>
            <a:ext cx="8222100" cy="28714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 dirty="0"/>
              <a:t>Motivointi - miksi aihetta kannattaisi tutkia?</a:t>
            </a:r>
            <a:endParaRPr sz="1800" dirty="0"/>
          </a:p>
          <a:p>
            <a: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" sz="1600" dirty="0"/>
              <a:t>Oma kiinnostus? Yhteiskunnallinen merkitys?</a:t>
            </a:r>
            <a:endParaRPr sz="1600"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 dirty="0"/>
              <a:t>Miten aihetta on jo ennen tutkittu?</a:t>
            </a:r>
            <a:endParaRPr sz="1800" dirty="0"/>
          </a:p>
          <a:p>
            <a: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" sz="1600" dirty="0"/>
              <a:t>Mitä erilaista teen kun muut ennen? Mikä on oma tarkka tutkimuskysymykseni?</a:t>
            </a:r>
            <a:endParaRPr sz="1600"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 dirty="0"/>
              <a:t>Miten aihetta tulisi tutkia?</a:t>
            </a:r>
            <a:endParaRPr sz="1800" dirty="0"/>
          </a:p>
          <a:p>
            <a: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" sz="1600" dirty="0"/>
              <a:t>Mitkä metodit ovat sopivia tutkimuskysymykseen </a:t>
            </a:r>
            <a:r>
              <a:rPr lang="en" sz="1600" dirty="0" smtClean="0"/>
              <a:t>vastaamiseksi?</a:t>
            </a:r>
          </a:p>
          <a:p>
            <a: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" sz="1600" dirty="0" smtClean="0"/>
              <a:t>Kysely, haastattelu, havainnointi </a:t>
            </a:r>
            <a:r>
              <a:rPr lang="en" sz="1600" dirty="0"/>
              <a:t>vai joku muu?</a:t>
            </a:r>
            <a:endParaRPr sz="1600"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 dirty="0"/>
              <a:t>Tutkimuksen toteuttaminen</a:t>
            </a:r>
            <a:endParaRPr sz="1800"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 dirty="0"/>
              <a:t>Tutkimuksen raportointi</a:t>
            </a:r>
            <a:endParaRPr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 smtClean="0"/>
              <a:t>Raportin muoto (ks. </a:t>
            </a:r>
            <a:r>
              <a:rPr lang="fi-FI" sz="3600" dirty="0" err="1" smtClean="0"/>
              <a:t>pedanet</a:t>
            </a:r>
            <a:r>
              <a:rPr lang="fi-FI" sz="3600" dirty="0" smtClean="0"/>
              <a:t>)</a:t>
            </a:r>
            <a:endParaRPr lang="fi-FI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38" y="1384852"/>
            <a:ext cx="8355724" cy="3244298"/>
          </a:xfrm>
        </p:spPr>
        <p:txBody>
          <a:bodyPr numCol="3">
            <a:normAutofit fontScale="77500" lnSpcReduction="20000"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1600" b="1" dirty="0"/>
              <a:t>Kansilehti</a:t>
            </a:r>
            <a:endParaRPr lang="fi-FI" sz="1600" dirty="0"/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fi-FI" sz="1600" dirty="0"/>
              <a:t>Otsikko, pvm., tekijät ja ohjaajat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1600" b="1" dirty="0" smtClean="0"/>
              <a:t/>
            </a:r>
            <a:br>
              <a:rPr lang="fi-FI" sz="1600" b="1" dirty="0" smtClean="0"/>
            </a:br>
            <a:r>
              <a:rPr lang="fi-FI" sz="1600" b="1" dirty="0" smtClean="0"/>
              <a:t>Tiivistelmä</a:t>
            </a:r>
            <a:endParaRPr lang="fi-FI" sz="1600" dirty="0"/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fi-FI" sz="1600" dirty="0"/>
              <a:t>kirjoitetaan viimeiseksi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fi-FI" sz="1600" dirty="0"/>
              <a:t>kohta 6 lyhyesti: miksi, mitä, miten ja tulokset</a:t>
            </a: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1600" b="1" dirty="0" smtClean="0"/>
              <a:t/>
            </a:r>
            <a:br>
              <a:rPr lang="fi-FI" sz="1600" b="1" dirty="0" smtClean="0"/>
            </a:br>
            <a:r>
              <a:rPr lang="fi-FI" sz="1600" b="1" dirty="0" smtClean="0"/>
              <a:t>Johdanto </a:t>
            </a:r>
            <a:r>
              <a:rPr lang="fi-FI" sz="1600" dirty="0" smtClean="0"/>
              <a:t>(</a:t>
            </a:r>
            <a:r>
              <a:rPr lang="fi-FI" sz="1600" dirty="0"/>
              <a:t>ongelmanasettelu Mehu)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fi-FI" sz="1600" dirty="0"/>
              <a:t>tätä kirjoitetaan koko tutkimuksen ajan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fi-FI" sz="1600" dirty="0"/>
              <a:t>miksi ja miten tehty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fi-FI" sz="1600" dirty="0"/>
              <a:t>mitä aiheesta aikaisemmin on tehty (peilataan kohdassa 6)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fi-FI" sz="1600" dirty="0"/>
              <a:t>mitä hyötyä</a:t>
            </a:r>
            <a:br>
              <a:rPr lang="fi-FI" sz="1600" dirty="0"/>
            </a:br>
            <a:endParaRPr lang="fi-FI" sz="1600" dirty="0"/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1600" b="1" dirty="0" smtClean="0"/>
              <a:t>Teoriatausta </a:t>
            </a:r>
            <a:r>
              <a:rPr lang="fi-FI" sz="1600" dirty="0"/>
              <a:t>(otsikkona ilmiö, esim. ”tutkiva oppiminen”)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fi-FI" sz="1600" dirty="0"/>
              <a:t>tästä aloitetaan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fi-FI" sz="1600" dirty="0"/>
              <a:t>hyvät kirjallisuusviitteet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fi-FI" sz="1600" dirty="0"/>
              <a:t>käsitteet selviksi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fi-FI" sz="1600" dirty="0"/>
              <a:t>rajaus siten että tukee pohdintaosaa </a:t>
            </a:r>
            <a:br>
              <a:rPr lang="fi-FI" sz="1600" dirty="0"/>
            </a:br>
            <a:endParaRPr lang="fi-FI" sz="1600" dirty="0"/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1600" b="1" dirty="0"/>
              <a:t>Tutkimuksen toteutus</a:t>
            </a:r>
            <a:r>
              <a:rPr lang="fi-FI" sz="1600" dirty="0"/>
              <a:t> (strategia-analyysi Mehussa)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fi-FI" sz="1600" dirty="0"/>
              <a:t>tutkimushenkilöt ja konteksti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fi-FI" sz="1600" dirty="0"/>
              <a:t>tutkimusaineiston hankinta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fi-FI" sz="1600" dirty="0"/>
              <a:t>tutkimusmenetelmä ja analyysi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fi-FI" sz="1600" dirty="0"/>
              <a:t>luotettavuus ja eettisyys</a:t>
            </a:r>
            <a:br>
              <a:rPr lang="fi-FI" sz="1600" dirty="0"/>
            </a:br>
            <a:endParaRPr lang="fi-FI" sz="1600" dirty="0"/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1600" b="1" dirty="0" smtClean="0"/>
              <a:t>Tutkimustulokset</a:t>
            </a:r>
            <a:endParaRPr lang="fi-FI" sz="1600" dirty="0"/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fi-FI" sz="1600" dirty="0"/>
              <a:t>tutkimuskysymysten mukaisesti + yllättävät tulokset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fi-FI" sz="1600" dirty="0"/>
              <a:t>luvut lukuina, sitaatit lukijaystävällisesti (karsitaan)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fi-FI" sz="1600" dirty="0"/>
              <a:t>kuvia ja taulukoita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fi-FI" sz="1400" dirty="0"/>
              <a:t>isot liitteisiin</a:t>
            </a:r>
            <a:br>
              <a:rPr lang="fi-FI" sz="1400" dirty="0"/>
            </a:br>
            <a:endParaRPr lang="fi-FI" sz="1400" dirty="0"/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1600" b="1" dirty="0"/>
              <a:t>Pohdinta</a:t>
            </a:r>
            <a:endParaRPr lang="fi-FI" sz="1600" dirty="0"/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fi-FI" sz="1600" dirty="0"/>
              <a:t>tulosten yhteenveto (osista 3 ja 4)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fi-FI" sz="1600" dirty="0"/>
              <a:t>tulosten tarkastelu (vs. osa 1 ja 2)</a:t>
            </a:r>
          </a:p>
          <a:p>
            <a:pPr marL="136525" lvl="0" indent="-136525">
              <a:spcBef>
                <a:spcPts val="0"/>
              </a:spcBef>
              <a:spcAft>
                <a:spcPts val="600"/>
              </a:spcAft>
            </a:pPr>
            <a:r>
              <a:rPr lang="fi-FI" sz="1600" dirty="0"/>
              <a:t>Johtopäätöksiä ja jatkotutkimusaiheita (vs. osat 1 ja 2)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1600" b="1" dirty="0" smtClean="0"/>
              <a:t>Lähteet</a:t>
            </a:r>
            <a:endParaRPr lang="fi-FI" sz="16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i-FI" sz="1600" dirty="0"/>
              <a:t>Esim. APA tai APS</a:t>
            </a:r>
            <a:br>
              <a:rPr lang="fi-FI" sz="1600" dirty="0"/>
            </a:br>
            <a:r>
              <a:rPr lang="fi-FI" sz="1600" dirty="0"/>
              <a:t>Google </a:t>
            </a:r>
            <a:r>
              <a:rPr lang="fi-FI" sz="1600" dirty="0" err="1"/>
              <a:t>scholars</a:t>
            </a:r>
            <a:endParaRPr lang="fi-FI" sz="16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1600" b="1" dirty="0" smtClean="0"/>
              <a:t/>
            </a:r>
            <a:br>
              <a:rPr lang="fi-FI" sz="1600" b="1" dirty="0" smtClean="0"/>
            </a:br>
            <a:r>
              <a:rPr lang="fi-FI" sz="1600" b="1" dirty="0" smtClean="0"/>
              <a:t>Liitteet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375667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Kotitehtävä fyysikoille ja kemisteille </a:t>
            </a:r>
            <a:r>
              <a:rPr lang="en" dirty="0" smtClean="0"/>
              <a:t>perjantaille</a:t>
            </a:r>
            <a:endParaRPr dirty="0"/>
          </a:p>
        </p:txBody>
      </p:sp>
      <p:sp>
        <p:nvSpPr>
          <p:cNvPr id="167" name="Google Shape;167;p2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/>
              <a:t>Tutustu </a:t>
            </a:r>
            <a:r>
              <a:rPr lang="en" sz="1600" dirty="0"/>
              <a:t>yhteen vertaisarvioituun artikkeliin täältä: </a:t>
            </a:r>
            <a:r>
              <a:rPr lang="en" sz="1600" dirty="0" smtClean="0"/>
              <a:t>	</a:t>
            </a:r>
            <a:r>
              <a:rPr lang="en" sz="1600" u="sng" dirty="0" smtClean="0">
                <a:solidFill>
                  <a:schemeClr val="hlink"/>
                </a:solidFill>
                <a:ea typeface="Arial"/>
                <a:cs typeface="Arial"/>
                <a:sym typeface="Arial"/>
                <a:hlinkClick r:id="rId3"/>
              </a:rPr>
              <a:t>https</a:t>
            </a:r>
            <a:r>
              <a:rPr lang="en" sz="1600" u="sng" dirty="0">
                <a:solidFill>
                  <a:schemeClr val="hlink"/>
                </a:solidFill>
                <a:ea typeface="Arial"/>
                <a:cs typeface="Arial"/>
                <a:sym typeface="Arial"/>
                <a:hlinkClick r:id="rId3"/>
              </a:rPr>
              <a:t>://journal.fi/fmsera/issue/view/4667</a:t>
            </a:r>
            <a:r>
              <a:rPr lang="en" sz="1600" dirty="0"/>
              <a:t> (luonnontiede ja matematiikka) </a:t>
            </a:r>
            <a:r>
              <a:rPr lang="en" sz="1600" dirty="0" smtClean="0"/>
              <a:t/>
            </a:r>
            <a:br>
              <a:rPr lang="en" sz="1600" dirty="0" smtClean="0"/>
            </a:br>
            <a:r>
              <a:rPr lang="en" sz="1600" dirty="0" smtClean="0"/>
              <a:t>tai täältä:</a:t>
            </a:r>
            <a:r>
              <a:rPr lang="en" sz="1600" dirty="0"/>
              <a:t/>
            </a:r>
            <a:br>
              <a:rPr lang="en" sz="1600" dirty="0"/>
            </a:br>
            <a:r>
              <a:rPr lang="en" sz="1600" dirty="0" smtClean="0"/>
              <a:t>	</a:t>
            </a:r>
            <a:r>
              <a:rPr lang="en" sz="1600" u="sng" dirty="0" smtClean="0">
                <a:solidFill>
                  <a:schemeClr val="hlink"/>
                </a:solidFill>
                <a:ea typeface="Arial"/>
                <a:cs typeface="Arial"/>
                <a:sym typeface="Arial"/>
                <a:hlinkClick r:id="rId4"/>
              </a:rPr>
              <a:t>http://www.helsinki.fi/kemma/data/kop-2009.pdf</a:t>
            </a:r>
            <a:r>
              <a:rPr lang="en" sz="1600" dirty="0" smtClean="0"/>
              <a:t> (kemiaa)</a:t>
            </a:r>
            <a:endParaRPr sz="1600" dirty="0" smtClean="0"/>
          </a:p>
          <a:p>
            <a:pPr marL="0" lvl="0" indent="0" algn="l" rtl="0">
              <a:lnSpc>
                <a:spcPct val="100000"/>
              </a:lnSpc>
              <a:spcAft>
                <a:spcPts val="600"/>
              </a:spcAft>
              <a:buNone/>
            </a:pPr>
            <a:r>
              <a:rPr lang="en" sz="1600" dirty="0" smtClean="0"/>
              <a:t/>
            </a:r>
            <a:br>
              <a:rPr lang="en" sz="1600" dirty="0" smtClean="0"/>
            </a:br>
            <a:r>
              <a:rPr lang="en" sz="1600" dirty="0" smtClean="0"/>
              <a:t>Arvioi </a:t>
            </a:r>
            <a:r>
              <a:rPr lang="en" sz="1600" dirty="0"/>
              <a:t>artikkeli dialta </a:t>
            </a:r>
            <a:r>
              <a:rPr lang="en" sz="1600" dirty="0" smtClean="0"/>
              <a:t>5 </a:t>
            </a:r>
            <a:r>
              <a:rPr lang="en" sz="1600" dirty="0"/>
              <a:t>löytyvillä arviointikriteereillä. </a:t>
            </a:r>
            <a:endParaRPr lang="en" sz="1600" dirty="0" smtClean="0"/>
          </a:p>
          <a:p>
            <a:pPr marL="0" lvl="0" indent="-285750" algn="l" rtl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sz="1600" dirty="0" smtClean="0"/>
              <a:t>Miksi </a:t>
            </a:r>
            <a:r>
              <a:rPr lang="en" sz="1600" dirty="0"/>
              <a:t>valitsit tämän artikkelin? </a:t>
            </a:r>
            <a:endParaRPr lang="en" sz="1600" dirty="0" smtClean="0"/>
          </a:p>
          <a:p>
            <a:pPr marL="0" lvl="0" indent="-285750" algn="l" rtl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sz="1600" dirty="0" smtClean="0"/>
              <a:t>Voisitko </a:t>
            </a:r>
            <a:r>
              <a:rPr lang="en" sz="1600" dirty="0"/>
              <a:t>ajatella tekeväsi jotain samankaltaista tutkimusta tässä </a:t>
            </a:r>
            <a:r>
              <a:rPr lang="en" sz="1600" dirty="0" smtClean="0"/>
              <a:t>opintokokonaisuudessa? Miksi/miksi et? </a:t>
            </a:r>
          </a:p>
          <a:p>
            <a:pPr marL="0" lvl="0" indent="-285750" algn="l" rtl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600" dirty="0" smtClean="0"/>
              <a:t>Ovatko arviointikriteerit toimivat? Miksi/miksi ei?</a:t>
            </a:r>
            <a:endParaRPr sz="1600"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Kotitehtävä biologeille </a:t>
            </a:r>
            <a:r>
              <a:rPr lang="en" dirty="0" smtClean="0"/>
              <a:t>seuraavalle </a:t>
            </a:r>
            <a:r>
              <a:rPr lang="en" dirty="0"/>
              <a:t>demolle</a:t>
            </a:r>
            <a:endParaRPr dirty="0"/>
          </a:p>
        </p:txBody>
      </p:sp>
      <p:sp>
        <p:nvSpPr>
          <p:cNvPr id="173" name="Google Shape;173;p3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/>
              <a:t>Tutustu </a:t>
            </a:r>
            <a:r>
              <a:rPr lang="en" sz="1600" dirty="0"/>
              <a:t>yhteen artikkeliin täältä: </a:t>
            </a:r>
            <a:endParaRPr sz="16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 u="sng" dirty="0">
                <a:solidFill>
                  <a:schemeClr val="hlink"/>
                </a:solidFill>
                <a:hlinkClick r:id="rId3"/>
              </a:rPr>
              <a:t>https://peda.net/id/5c099652dc1</a:t>
            </a:r>
            <a:endParaRPr sz="16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 dirty="0" smtClean="0"/>
              <a:t>Arvioi </a:t>
            </a:r>
            <a:r>
              <a:rPr lang="en" sz="1600" dirty="0"/>
              <a:t>artikkeli dialta </a:t>
            </a:r>
            <a:r>
              <a:rPr lang="en" sz="1600" dirty="0" smtClean="0"/>
              <a:t>5 </a:t>
            </a:r>
            <a:r>
              <a:rPr lang="en" sz="1600" dirty="0"/>
              <a:t>löytyvillä arviointikriteereillä (myös Peda.netistä)</a:t>
            </a:r>
            <a:endParaRPr sz="16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 dirty="0" smtClean="0"/>
              <a:t>Aloita miettimään </a:t>
            </a:r>
            <a:r>
              <a:rPr lang="en" sz="1600" dirty="0"/>
              <a:t>omaa </a:t>
            </a:r>
            <a:r>
              <a:rPr lang="en" sz="1600" dirty="0" smtClean="0"/>
              <a:t>tutkimuskiinnostuksesi </a:t>
            </a:r>
            <a:r>
              <a:rPr lang="en" sz="1600" dirty="0"/>
              <a:t>kohdetta</a:t>
            </a:r>
            <a:endParaRPr sz="16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fi-FI" sz="1600" dirty="0" smtClean="0">
                <a:sym typeface="Wingdings" panose="05000000000000000000" pitchFamily="2" charset="2"/>
              </a:rPr>
              <a:t> </a:t>
            </a:r>
            <a:r>
              <a:rPr lang="fi-FI" sz="1600" dirty="0" smtClean="0"/>
              <a:t>Palaatte asiaan Anssin kanssa myöhemmin.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OPEA615 ja OPEA525</a:t>
            </a:r>
            <a:endParaRPr dirty="0"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Tämä kurssi integroituu syventävään harjoitteluun OPEA525 ja siinä toteutettavaan opetuskokeiluun (Norssilta tarkemmat ohjeet</a:t>
            </a:r>
            <a:r>
              <a:rPr lang="en" sz="1600" dirty="0" smtClean="0"/>
              <a:t>)</a:t>
            </a:r>
            <a:endParaRPr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spcBef>
                <a:spcPts val="1400"/>
              </a:spcBef>
            </a:pPr>
            <a:r>
              <a:rPr lang="en" sz="3600" dirty="0" smtClean="0">
                <a:solidFill>
                  <a:srgbClr val="000000"/>
                </a:solidFill>
                <a:ea typeface="Arial"/>
                <a:cs typeface="Arial"/>
                <a:sym typeface="Wingdings" panose="05000000000000000000" pitchFamily="2" charset="2"/>
              </a:rPr>
              <a:t> </a:t>
            </a:r>
            <a:r>
              <a:rPr lang="en" sz="360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Pieni tutkimus OPEA525:ssä </a:t>
            </a:r>
            <a:r>
              <a:rPr lang="en" sz="36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kerättävästä aineistosta</a:t>
            </a:r>
          </a:p>
        </p:txBody>
      </p:sp>
      <p:sp>
        <p:nvSpPr>
          <p:cNvPr id="86" name="Google Shape;86;p16"/>
          <p:cNvSpPr txBox="1">
            <a:spLocks noGrp="1"/>
          </p:cNvSpPr>
          <p:nvPr>
            <p:ph type="body" idx="1"/>
          </p:nvPr>
        </p:nvSpPr>
        <p:spPr>
          <a:xfrm>
            <a:off x="471900" y="1836683"/>
            <a:ext cx="8222100" cy="27925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Aft>
                <a:spcPts val="1800"/>
              </a:spcAft>
              <a:buNone/>
            </a:pPr>
            <a:r>
              <a:rPr lang="en" sz="1800" b="1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Opetuskokeilu </a:t>
            </a:r>
            <a:r>
              <a:rPr lang="en" sz="1800" b="1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(1 op)</a:t>
            </a:r>
            <a:endParaRPr sz="1800" b="1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Aft>
                <a:spcPts val="600"/>
              </a:spcAft>
              <a:buNone/>
            </a:pPr>
            <a:r>
              <a:rPr lang="en" sz="18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Opiskelija suunnittelee ohjaavan opettajan ja didaktiikan lehtorin kanssa opetuskokeilun, johon liittyy pienimuotoinen tutkimus ja sen raportointi. Opetuskokeilu esitellään ohjausryhmässä yhteisessä </a:t>
            </a:r>
            <a:r>
              <a:rPr lang="en" sz="180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tilaisuudessa,joissa </a:t>
            </a:r>
            <a:r>
              <a:rPr lang="en" sz="18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myös didaktikko on mukana. </a:t>
            </a:r>
            <a:r>
              <a:rPr lang="en" sz="180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Opiskelija </a:t>
            </a:r>
            <a:r>
              <a:rPr lang="en" sz="18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hyödyntää mm. OPEA615 Tutkimusmetodiikka ja -viestintä kurssin tietoa opetuskokeilunsa tutkimisessa. Kokeilun aihe sovitaan ohjaajan ja didaktikon kanssa. Didaktikko antaa opetuskokeilulle teoriatukea</a:t>
            </a:r>
            <a:r>
              <a:rPr lang="en" sz="160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.</a:t>
            </a:r>
            <a:endParaRPr sz="160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spcBef>
                <a:spcPts val="1400"/>
              </a:spcBef>
            </a:pPr>
            <a:r>
              <a:rPr lang="en" sz="360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Pieni </a:t>
            </a:r>
            <a:r>
              <a:rPr lang="en" sz="360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tutkimus OPEA525:ssä </a:t>
            </a:r>
            <a:r>
              <a:rPr lang="en" sz="36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kerättävästä aineistosta</a:t>
            </a:r>
          </a:p>
        </p:txBody>
      </p:sp>
      <p:sp>
        <p:nvSpPr>
          <p:cNvPr id="86" name="Google Shape;86;p16"/>
          <p:cNvSpPr txBox="1">
            <a:spLocks noGrp="1"/>
          </p:cNvSpPr>
          <p:nvPr>
            <p:ph type="body" idx="1"/>
          </p:nvPr>
        </p:nvSpPr>
        <p:spPr>
          <a:xfrm>
            <a:off x="471900" y="1836683"/>
            <a:ext cx="8222100" cy="27925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fi-FI" sz="180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Raportin pituus n. 10 sivua</a:t>
            </a:r>
          </a:p>
          <a:p>
            <a:pPr marL="285750" lvl="0" indent="-285750" algn="l" rtl="0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fi-FI" sz="160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Tehdään 2-3 hengen ryhmissä</a:t>
            </a:r>
            <a:endParaRPr sz="160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803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0945" y="1561654"/>
            <a:ext cx="9285890" cy="120700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i-FI" dirty="0" smtClean="0"/>
              <a:t>Tutkiva opettajuus?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1243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Tutkimuksen Arviointi</a:t>
            </a:r>
            <a:endParaRPr lang="fi-FI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0318688"/>
              </p:ext>
            </p:extLst>
          </p:nvPr>
        </p:nvGraphicFramePr>
        <p:xfrm>
          <a:off x="463824" y="1212044"/>
          <a:ext cx="8044073" cy="3918204"/>
        </p:xfrm>
        <a:graphic>
          <a:graphicData uri="http://schemas.openxmlformats.org/drawingml/2006/table">
            <a:tbl>
              <a:tblPr firstRow="1" firstCol="1" bandRow="1"/>
              <a:tblGrid>
                <a:gridCol w="6486941">
                  <a:extLst>
                    <a:ext uri="{9D8B030D-6E8A-4147-A177-3AD203B41FA5}">
                      <a16:colId xmlns:a16="http://schemas.microsoft.com/office/drawing/2014/main" val="3940819771"/>
                    </a:ext>
                  </a:extLst>
                </a:gridCol>
                <a:gridCol w="351183">
                  <a:extLst>
                    <a:ext uri="{9D8B030D-6E8A-4147-A177-3AD203B41FA5}">
                      <a16:colId xmlns:a16="http://schemas.microsoft.com/office/drawing/2014/main" val="684866055"/>
                    </a:ext>
                  </a:extLst>
                </a:gridCol>
                <a:gridCol w="337930">
                  <a:extLst>
                    <a:ext uri="{9D8B030D-6E8A-4147-A177-3AD203B41FA5}">
                      <a16:colId xmlns:a16="http://schemas.microsoft.com/office/drawing/2014/main" val="3790899638"/>
                    </a:ext>
                  </a:extLst>
                </a:gridCol>
                <a:gridCol w="318052">
                  <a:extLst>
                    <a:ext uri="{9D8B030D-6E8A-4147-A177-3AD203B41FA5}">
                      <a16:colId xmlns:a16="http://schemas.microsoft.com/office/drawing/2014/main" val="1588591856"/>
                    </a:ext>
                  </a:extLst>
                </a:gridCol>
                <a:gridCol w="298174">
                  <a:extLst>
                    <a:ext uri="{9D8B030D-6E8A-4147-A177-3AD203B41FA5}">
                      <a16:colId xmlns:a16="http://schemas.microsoft.com/office/drawing/2014/main" val="2540030740"/>
                    </a:ext>
                  </a:extLst>
                </a:gridCol>
                <a:gridCol w="251793">
                  <a:extLst>
                    <a:ext uri="{9D8B030D-6E8A-4147-A177-3AD203B41FA5}">
                      <a16:colId xmlns:a16="http://schemas.microsoft.com/office/drawing/2014/main" val="2686294607"/>
                    </a:ext>
                  </a:extLst>
                </a:gridCol>
              </a:tblGrid>
              <a:tr h="1882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i-FI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92" marR="51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i-FI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92" marR="51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fi-FI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92" marR="51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fi-FI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92" marR="51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fi-FI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92" marR="51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fi-FI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92" marR="51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0826485"/>
                  </a:ext>
                </a:extLst>
              </a:tr>
              <a:tr h="2026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Tutkimuksen</a:t>
                      </a:r>
                      <a:r>
                        <a:rPr lang="de-DE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tärkeys</a:t>
                      </a:r>
                      <a:r>
                        <a:rPr lang="de-DE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luonnontieteen</a:t>
                      </a:r>
                      <a:r>
                        <a:rPr lang="de-DE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opettamisen</a:t>
                      </a:r>
                      <a:r>
                        <a:rPr lang="de-DE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kehittämiseksi</a:t>
                      </a:r>
                      <a:endParaRPr lang="fi-FI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92" marR="51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92" marR="51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92" marR="51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92" marR="51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92" marR="51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92" marR="51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0394215"/>
                  </a:ext>
                </a:extLst>
              </a:tr>
              <a:tr h="1921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Tiivistelmä</a:t>
                      </a:r>
                      <a:r>
                        <a:rPr lang="fi-FI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Kertooko tiiviisti ja kattavasti, mitä on tehty ja saatu selville?</a:t>
                      </a:r>
                      <a:endParaRPr lang="fi-FI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92" marR="51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92" marR="51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92" marR="51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92" marR="51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92" marR="51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92" marR="51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9501952"/>
                  </a:ext>
                </a:extLst>
              </a:tr>
              <a:tr h="5532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Johdanto/Teoreettinen tarkastelu</a:t>
                      </a:r>
                      <a:r>
                        <a:rPr lang="fi-FI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fi-FI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fi-FI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Mikä on tutkimuksen tavoite? Tutkimuskysymykset? Mikä teoria on tutkimuksen taustalla? Soveltuuko teoria tutkimuksen tavoitteeseen? Kytkeytyykö tutkimus aikaisempiin tutkimustuloksiin?</a:t>
                      </a:r>
                      <a:endParaRPr lang="fi-FI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92" marR="51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92" marR="51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92" marR="51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92" marR="51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92" marR="51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92" marR="51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2474203"/>
                  </a:ext>
                </a:extLst>
              </a:tr>
              <a:tr h="5400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Aineiston</a:t>
                      </a:r>
                      <a:r>
                        <a:rPr lang="de-DE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keruu</a:t>
                      </a:r>
                      <a:r>
                        <a:rPr lang="de-DE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de-DE" sz="1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käsittely</a:t>
                      </a:r>
                      <a:r>
                        <a:rPr lang="de-DE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ja </a:t>
                      </a:r>
                      <a:r>
                        <a:rPr lang="de-DE" sz="1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analyysi</a:t>
                      </a:r>
                      <a:r>
                        <a:rPr lang="de-DE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de-DE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de-DE" sz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Mitä</a:t>
                      </a: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tutkimusmenetelmää</a:t>
                      </a: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on </a:t>
                      </a:r>
                      <a:r>
                        <a:rPr lang="de-DE" sz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käyetty</a:t>
                      </a: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r>
                        <a:rPr lang="fi-FI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Sopiiko tutkimusasetelma tutkimuksen tavoitteisiin? Sopiiko analyysi tutkimuskysymykseen vastaamiseen ja aineistoon? Onko saadut tulokset informatiivisia, käytettäviä ja </a:t>
                      </a:r>
                      <a:r>
                        <a:rPr lang="fi-FI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selkeitä?</a:t>
                      </a:r>
                      <a:endParaRPr lang="fi-FI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92" marR="51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92" marR="51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92" marR="51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92" marR="51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92" marR="51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92" marR="51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0532073"/>
                  </a:ext>
                </a:extLst>
              </a:tr>
              <a:tr h="5177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Tulokset</a:t>
                      </a:r>
                      <a:r>
                        <a:rPr lang="de-DE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fi-FI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Voidaanko tulokset perustella aineiston analyysillä? Onko tämä perusteltu selkeästi? Vastaako tulokset tutkimuskysymykseen?</a:t>
                      </a:r>
                      <a:endParaRPr lang="fi-FI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92" marR="51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92" marR="51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92" marR="51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92" marR="51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92" marR="51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92" marR="51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914081"/>
                  </a:ext>
                </a:extLst>
              </a:tr>
              <a:tr h="5622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Johtopäätökset: suhde käytettyyn teoriaan ja käytännön opetukseen</a:t>
                      </a:r>
                      <a:br>
                        <a:rPr lang="fi-FI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fi-FI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Ovatko johtopäätökset sellaisia, mitä haettiin? Miten ne suhtautuvat aiempiin tutkimuksiin? Mikä merkitys niillä on tieteelle (uudelle tiedolle) ja opettamiselle käytännössä?</a:t>
                      </a:r>
                      <a:endParaRPr lang="fi-FI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92" marR="51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92" marR="51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92" marR="51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92" marR="51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92" marR="51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92" marR="51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8879727"/>
                  </a:ext>
                </a:extLst>
              </a:tr>
              <a:tr h="3451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Kirjalisuusviitteet</a:t>
                      </a:r>
                      <a:r>
                        <a:rPr lang="fi-FI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fi-FI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Kattavuus, hyödyllisyys, hyvyys ja yhtenäinen viittaustapa</a:t>
                      </a:r>
                      <a:endParaRPr lang="fi-FI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92" marR="51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fi-FI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92" marR="51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fi-FI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92" marR="51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fi-FI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92" marR="51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fi-FI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92" marR="51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fi-FI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92" marR="51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0852836"/>
                  </a:ext>
                </a:extLst>
              </a:tr>
              <a:tr h="3451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fi-FI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Yleinen laatu</a:t>
                      </a:r>
                      <a:r>
                        <a:rPr lang="fi-FI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fi-FI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fi-FI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Onko raportista helppo lukea miksi, mitä ja miten on tehty?</a:t>
                      </a:r>
                      <a:endParaRPr lang="fi-FI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92" marR="51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92" marR="51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92" marR="51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92" marR="51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92" marR="51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92" marR="51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112354"/>
                  </a:ext>
                </a:extLst>
              </a:tr>
              <a:tr h="17259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Pisteet yhteensä</a:t>
                      </a:r>
                      <a:endParaRPr lang="fi-FI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92" marR="51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92" marR="51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6933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361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Tutkimuksen Arviointi: </a:t>
            </a:r>
            <a:r>
              <a:rPr lang="fi-FI" dirty="0" err="1" smtClean="0"/>
              <a:t>Pedanet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1600" dirty="0">
                <a:hlinkClick r:id="rId2"/>
              </a:rPr>
              <a:t>https://peda.net/id/1116be06f72</a:t>
            </a:r>
            <a:endParaRPr lang="fi-FI" sz="1600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9473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sz="3600" dirty="0"/>
              <a:t>Yleisiä aiheenvalintaan liittyviä näkökulmia</a:t>
            </a:r>
            <a:endParaRPr lang="fi-FI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lvl="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Ajankohtaisuus, esimerkiksi aiheesta käydään paljon julkista keskustelua (OPS, PISA, ...)</a:t>
            </a:r>
          </a:p>
          <a:p>
            <a:pPr marL="285750" lvl="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Henkilökohtainen kiinnostus: mistä haluat tietää enemmän?</a:t>
            </a:r>
          </a:p>
          <a:p>
            <a:pPr marL="285750" lvl="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Omat kokemukset, jolloin aihe on jo tuttu kokemuksen kautta ja johon haluat saada lisäselvitystä.</a:t>
            </a:r>
          </a:p>
          <a:p>
            <a:pPr marL="285750" lvl="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Aineiston saatavuuden helppous: </a:t>
            </a:r>
            <a:br>
              <a:rPr lang="fi-FI" sz="1800" dirty="0">
                <a:solidFill>
                  <a:srgbClr val="000000"/>
                </a:solidFill>
                <a:ea typeface="Arial"/>
                <a:cs typeface="Arial"/>
                <a:sym typeface="Arial"/>
              </a:rPr>
            </a:br>
            <a:r>
              <a:rPr lang="fi-FI" sz="18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Tämä tutkimus tai osa siitä on toteutettava Normaalikoulun harjoittelun puitteissa.</a:t>
            </a:r>
          </a:p>
          <a:p>
            <a:pPr marL="285750" lvl="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Aihealueen käytännön </a:t>
            </a:r>
            <a:r>
              <a:rPr lang="fi-FI" sz="180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hyöty</a:t>
            </a:r>
            <a:endParaRPr lang="fi-FI" sz="180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917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1956</TotalTime>
  <Words>612</Words>
  <Application>Microsoft Office PowerPoint</Application>
  <PresentationFormat>On-screen Show (16:9)</PresentationFormat>
  <Paragraphs>222</Paragraphs>
  <Slides>24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Calibri</vt:lpstr>
      <vt:lpstr>Wingdings</vt:lpstr>
      <vt:lpstr>Arial</vt:lpstr>
      <vt:lpstr>Times New Roman</vt:lpstr>
      <vt:lpstr>Rockwell Condensed</vt:lpstr>
      <vt:lpstr>Rockwell</vt:lpstr>
      <vt:lpstr>Wood Type</vt:lpstr>
      <vt:lpstr>OPEA615 Tie­teel­li­sen tie­don ra­ken­tu­mi­nen:  Tut­ki­va opet­ta­juus 2</vt:lpstr>
      <vt:lpstr>OPEA615</vt:lpstr>
      <vt:lpstr>OPEA615 ja OPEA525</vt:lpstr>
      <vt:lpstr> Pieni tutkimus OPEA525:ssä kerättävästä aineistosta</vt:lpstr>
      <vt:lpstr>Pieni tutkimus OPEA525:ssä kerättävästä aineistosta</vt:lpstr>
      <vt:lpstr>Tutkiva opettajuus?</vt:lpstr>
      <vt:lpstr>Tutkimuksen Arviointi</vt:lpstr>
      <vt:lpstr>Tutkimuksen Arviointi: Pedanet</vt:lpstr>
      <vt:lpstr>Yleisiä aiheenvalintaan liittyviä näkökulmia</vt:lpstr>
      <vt:lpstr>Yksi huono ja Kolme hyvää tutkimusstrategiaa</vt:lpstr>
      <vt:lpstr>Luonnontieteellinen tutkimus</vt:lpstr>
      <vt:lpstr>Luonnontieteellinen tutkimus vs. kasvatustieteellinen tutkimus</vt:lpstr>
      <vt:lpstr>1. Kokeellinen tutkimus  (vrt. kokeellinen luonnontiede)</vt:lpstr>
      <vt:lpstr>Vertaisarvioinnin vaikutus luonnontieteiden oppimiseen</vt:lpstr>
      <vt:lpstr>2. Survey -tutkimus</vt:lpstr>
      <vt:lpstr>Yläkoululaisten kokemuksia vertaisarvioinnista</vt:lpstr>
      <vt:lpstr>3. Tapaustutkimus</vt:lpstr>
      <vt:lpstr>Vertaisarvioinnin käyttäminen yläkoulun fysiikassa/kemiassa</vt:lpstr>
      <vt:lpstr>Avuksi Mehu-portaali</vt:lpstr>
      <vt:lpstr>Triangulaatio</vt:lpstr>
      <vt:lpstr>Tutkimusprosessi</vt:lpstr>
      <vt:lpstr>Raportin muoto (ks. pedanet)</vt:lpstr>
      <vt:lpstr>Kotitehtävä fyysikoille ja kemisteille perjantaille</vt:lpstr>
      <vt:lpstr>Kotitehtävä biologeille seuraavalle demolle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OPEA615 Tie­teel­li­sen tie­don ra­ken­tu­mi­nen:  Tut­ki­va opet­ta­juus 2</dc:title>
  <dc:creator>Ketonen, Laura</dc:creator>
  <cp:lastModifiedBy>Ketonen, Laura</cp:lastModifiedBy>
  <cp:revision>208</cp:revision>
  <dcterms:modified xsi:type="dcterms:W3CDTF">2018-12-10T11:59:58Z</dcterms:modified>
</cp:coreProperties>
</file>