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7"/>
  </p:notesMasterIdLst>
  <p:sldIdLst>
    <p:sldId id="256" r:id="rId5"/>
    <p:sldId id="273" r:id="rId6"/>
    <p:sldId id="279" r:id="rId7"/>
    <p:sldId id="278" r:id="rId8"/>
    <p:sldId id="276" r:id="rId9"/>
    <p:sldId id="280" r:id="rId10"/>
    <p:sldId id="281" r:id="rId11"/>
    <p:sldId id="277" r:id="rId12"/>
    <p:sldId id="283" r:id="rId13"/>
    <p:sldId id="284" r:id="rId14"/>
    <p:sldId id="282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60" d="100"/>
          <a:sy n="60" d="100"/>
        </p:scale>
        <p:origin x="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14.6.2023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ree Ilmainen kuvapankkikuva tunnisteilla afroamerikkalaiset naiset, asunto, epätoivo Stock Photo">
            <a:extLst>
              <a:ext uri="{FF2B5EF4-FFF2-40B4-BE49-F238E27FC236}">
                <a16:creationId xmlns:a16="http://schemas.microsoft.com/office/drawing/2014/main" id="{EBDDD85A-F8A7-9C81-4C99-C271831E2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r="-1" b="7854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fi-FI" sz="6600">
                <a:solidFill>
                  <a:schemeClr val="tx1"/>
                </a:solidFill>
                <a:ea typeface="+mj-lt"/>
                <a:cs typeface="+mj-lt"/>
              </a:rPr>
              <a:t>8. Kriisit ja niistä selviytyminen</a:t>
            </a:r>
            <a:endParaRPr lang="en-US" sz="6600">
              <a:solidFill>
                <a:schemeClr val="tx1"/>
              </a:solidFill>
              <a:ea typeface="+mj-lt"/>
              <a:cs typeface="+mj-l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solidFill>
                  <a:schemeClr val="tx1"/>
                </a:solidFill>
              </a:rPr>
              <a:t>© Sanoma Pro, Tekijät ● Mieli 4 tunteet ja mielenterveys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4D86F4-141F-A446-B634-17F31948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68" y="435510"/>
            <a:ext cx="9720072" cy="1499616"/>
          </a:xfrm>
        </p:spPr>
        <p:txBody>
          <a:bodyPr/>
          <a:lstStyle/>
          <a:p>
            <a:r>
              <a:rPr lang="fi-FI" dirty="0"/>
              <a:t>Kriisistä selviytyminen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7EC5E1-3FC7-0F4D-8FF8-F0AB5CDF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35126"/>
            <a:ext cx="10884338" cy="453557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Mahdollisimman varhaisessa vaiheessa saatu apu vähentää tehokkaasti myöhempää traumaperäistä oireilua</a:t>
            </a:r>
          </a:p>
          <a:p>
            <a:pPr marL="0" indent="0">
              <a:buNone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Shokkivaiheessa perustarpeista huolehtiminen ja psyykkisen ensiavun saaminen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b="1" dirty="0"/>
              <a:t>psyykkinen ensiapu</a:t>
            </a:r>
            <a:r>
              <a:rPr lang="fi-FI" sz="2000" dirty="0"/>
              <a:t>: aktiivista kuuntelua, myötätuntoista ja empaattista </a:t>
            </a:r>
            <a:r>
              <a:rPr lang="fi-FI" sz="2000" dirty="0" err="1"/>
              <a:t>läsnäolemista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 </a:t>
            </a:r>
            <a:r>
              <a:rPr lang="fi-FI" sz="2400" dirty="0"/>
              <a:t>Reaktiovaiheessa</a:t>
            </a:r>
            <a:r>
              <a:rPr lang="fi-FI" sz="2400" b="1" dirty="0"/>
              <a:t> </a:t>
            </a:r>
            <a:r>
              <a:rPr lang="fi-FI" sz="2400" dirty="0"/>
              <a:t>varhainen reaktioiden purkaminen ja normalisointi tehokasta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Kriisin käsittelemisessä tehokkaita keinoja: itsemyötätunto, tunnetaidot, tietoisuustaidot ja arvotyöskentely</a:t>
            </a:r>
          </a:p>
          <a:p>
            <a:pPr marL="0" indent="0">
              <a:buNone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 Sosiaalinen turvaverkosto </a:t>
            </a:r>
            <a:r>
              <a:rPr lang="fi-FI" sz="2400" dirty="0"/>
              <a:t>tärkeä kaikissa kriisin vaiheissa  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Vertaistuki, tarvittaessa ammattilaisen apu, mm. psykoterapia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7782E01-74FD-B443-8CD3-1CEBD563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</a:t>
            </a:r>
            <a:r>
              <a:rPr lang="fi-FI" dirty="0" err="1"/>
              <a:t>mielenter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5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Kriisi- ja traumaterapia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181" y="2248649"/>
            <a:ext cx="7352749" cy="4005851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800" dirty="0"/>
              <a:t> </a:t>
            </a:r>
            <a:r>
              <a:rPr lang="fi-FI" sz="2800" b="1" dirty="0"/>
              <a:t>Kriisiterapia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/>
              <a:t>lyhytkestoista psykoterapiaa, </a:t>
            </a:r>
            <a:r>
              <a:rPr lang="fi-FI" sz="2400" dirty="0">
                <a:ea typeface="+mn-lt"/>
                <a:cs typeface="+mn-lt"/>
              </a:rPr>
              <a:t>jossa keskitytään tyypillisesti yksittäiseen traumaattiseen tapahtumaan</a:t>
            </a:r>
            <a:endParaRPr lang="fi-FI" sz="2400" b="1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kesto viikoista kuukausiin</a:t>
            </a: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endParaRPr lang="fi-FI" sz="28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800" dirty="0"/>
              <a:t> </a:t>
            </a:r>
            <a:r>
              <a:rPr lang="fi-FI" sz="2800" b="1" dirty="0"/>
              <a:t>Traumaterapia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/>
              <a:t>pidempiaikaista psykoterapiaa, joka</a:t>
            </a:r>
            <a:r>
              <a:rPr lang="fi-FI" sz="2400" dirty="0">
                <a:ea typeface="+mn-lt"/>
                <a:cs typeface="+mn-lt"/>
              </a:rPr>
              <a:t> keskittyy yleisemmin traumaperäisten häiriöiden hoitoon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psyykkisestä traumasta koituvia haittoja pyritään vähentämään </a:t>
            </a: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sisä, henkilö, seinä&#10;&#10;Kuvaus luotu automaattisesti">
            <a:extLst>
              <a:ext uri="{FF2B5EF4-FFF2-40B4-BE49-F238E27FC236}">
                <a16:creationId xmlns:a16="http://schemas.microsoft.com/office/drawing/2014/main" id="{F2AFDB01-84D8-FD3A-C730-18D946501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1" r="22822" b="-261"/>
          <a:stretch/>
        </p:blipFill>
        <p:spPr>
          <a:xfrm>
            <a:off x="8308910" y="1884783"/>
            <a:ext cx="3412596" cy="41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F0BA37-A0A0-934D-9818-D05142C0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ED0D5E-F7F5-2740-967D-E49081D25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50656"/>
            <a:ext cx="9720073" cy="4741530"/>
          </a:xfrm>
        </p:spPr>
        <p:txBody>
          <a:bodyPr>
            <a:normAutofit lnSpcReduction="1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fi-FI" sz="2400" dirty="0"/>
              <a:t> Tuen ja avun tarjoamista äkillisissä ja pitkittyneissä kriisitilanteissa</a:t>
            </a:r>
          </a:p>
          <a:p>
            <a:pPr marL="0" indent="0" fontAlgn="base">
              <a:buNone/>
            </a:pPr>
            <a:endParaRPr lang="fi-FI" sz="24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400" dirty="0"/>
              <a:t> Kriisityön tavoitteita: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inhimillisen kärsimyksen vähentäminen, turvallisuudentunteen palauttaminen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työ- ja toimintakyvyn tukeminen</a:t>
            </a:r>
          </a:p>
          <a:p>
            <a:pPr marL="128016" lvl="1" indent="0" fontAlgn="base">
              <a:buNone/>
            </a:pPr>
            <a:endParaRPr lang="fi-FI" sz="20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400" b="1" dirty="0"/>
              <a:t> Kriisipäivystys</a:t>
            </a:r>
            <a:r>
              <a:rPr lang="fi-FI" sz="2400" dirty="0"/>
              <a:t>: kuntien ylläpitämää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Toimii vuorokauden ympäri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mm. kotikäynnit</a:t>
            </a:r>
          </a:p>
          <a:p>
            <a:pPr marL="128016" lvl="1" indent="0" fontAlgn="base">
              <a:buNone/>
            </a:pPr>
            <a:endParaRPr lang="fi-FI" sz="20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400" b="1" dirty="0"/>
              <a:t>Kriisikeskukset</a:t>
            </a:r>
            <a:r>
              <a:rPr lang="fi-FI" sz="2400" dirty="0"/>
              <a:t>: matalan kynnyksen periaatteella toimivia paikkoja, joihin voi tulla asiakkaaksi kuka tahansa (ei tarvitse lähetettä)</a:t>
            </a:r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F969350-E97E-FF47-B2B3-6CDF0971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3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Kriisit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2149980"/>
            <a:ext cx="6612481" cy="4023360"/>
          </a:xfrm>
        </p:spPr>
        <p:txBody>
          <a:bodyPr vert="horz" lIns="45720" tIns="45720" rIns="4572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400" b="1" dirty="0"/>
              <a:t>Kriisi:</a:t>
            </a:r>
            <a:r>
              <a:rPr lang="fi-FI" sz="2400" dirty="0"/>
              <a:t> äkillinen, raju tai hyvin kuormittava tilanne, josta selviytyminen voi aluksi tuntua mahdottomalta</a:t>
            </a:r>
          </a:p>
          <a:p>
            <a:pPr marL="0" indent="0">
              <a:buNone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Kriisiin liittyy usein mm.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kokemus siitä, että ei ymmärrä tai hallitse tilannetta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avuttomuuden tunne, hätä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voimavarojen äärirajoilla toimiminen</a:t>
            </a:r>
          </a:p>
          <a:p>
            <a:pPr marL="128016" lvl="1" indent="0">
              <a:buNone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Kriisissä käynnistyy </a:t>
            </a:r>
            <a:r>
              <a:rPr lang="fi-FI" sz="2400" b="1" dirty="0"/>
              <a:t>sopeutumisprosessi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ihmismielellä automaattinen pyrkimys pitää yllä psyykkistä tasapainoa </a:t>
            </a:r>
            <a:r>
              <a:rPr lang="fi-FI" sz="2000" b="1" dirty="0"/>
              <a:t>defenssien </a:t>
            </a:r>
            <a:r>
              <a:rPr lang="fi-FI" sz="2000" dirty="0"/>
              <a:t>avulla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2050" name="Picture 2" descr="Free Ilmainen kuvapankkikuva tunnisteilla afroamerikkalaiset naiset, asunto, epätoivo Stock Photo">
            <a:extLst>
              <a:ext uri="{FF2B5EF4-FFF2-40B4-BE49-F238E27FC236}">
                <a16:creationId xmlns:a16="http://schemas.microsoft.com/office/drawing/2014/main" id="{159B78B8-C19D-FC45-B75F-454CC7292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8" t="-1" r="24352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Kriisien jaottelu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2084832"/>
            <a:ext cx="6421095" cy="4224528"/>
          </a:xfrm>
        </p:spPr>
        <p:txBody>
          <a:bodyPr vert="horz" lIns="45720" tIns="45720" rIns="45720" bIns="45720" rtlCol="0"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>
                <a:ea typeface="+mn-lt"/>
                <a:cs typeface="+mn-lt"/>
              </a:rPr>
              <a:t> Traumaattinen 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äkillinen 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laukaisijana epänormaali, voimakas</a:t>
            </a:r>
            <a:r>
              <a:rPr lang="fi-FI" sz="2400" dirty="0"/>
              <a:t> tapahtuma</a:t>
            </a:r>
            <a:r>
              <a:rPr lang="fi-FI" sz="2400" dirty="0">
                <a:ea typeface="+mn-lt"/>
                <a:cs typeface="+mn-lt"/>
              </a:rPr>
              <a:t>,</a:t>
            </a:r>
            <a:r>
              <a:rPr lang="fi-FI" sz="2400" dirty="0"/>
              <a:t> johon ihminen ei ole pystynyt valmistautumaan psyykkisesti</a:t>
            </a:r>
          </a:p>
          <a:p>
            <a:pPr marL="128016" lvl="1" indent="0">
              <a:buNone/>
            </a:pPr>
            <a:endParaRPr lang="fi-FI" sz="2400" b="1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>
                <a:ea typeface="+mn-lt"/>
                <a:cs typeface="+mn-lt"/>
              </a:rPr>
              <a:t> Elämänkriisi</a:t>
            </a:r>
            <a:r>
              <a:rPr lang="fi-FI" sz="2800" b="1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laukaisijana</a:t>
            </a:r>
            <a:r>
              <a:rPr lang="fi-FI" sz="2400" b="1" dirty="0"/>
              <a:t> </a:t>
            </a:r>
            <a:r>
              <a:rPr lang="fi-FI" sz="2400" dirty="0"/>
              <a:t>muuttunut elämäntilanne tai tapahtuma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kehittyy yleensä hitaammin kuin traumaattinen kriisi</a:t>
            </a:r>
          </a:p>
          <a:p>
            <a:pPr marL="128016" lvl="1" indent="0">
              <a:buNone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 Kehityskriisi / ikäkriisi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ei selkeää tutkimusnäyttöä tiettyihin ikäkausiin liittyvistä kriiseistä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osa ihmisistä kokee kriisin, joka nivoutuu tiettyyn kehitys- tai ikävaiheeseen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1028" name="Picture 4" descr="Free Ilmainen kuvapankkikuva tunnisteilla ihmiset, kriisi, Praha Stock Photo">
            <a:extLst>
              <a:ext uri="{FF2B5EF4-FFF2-40B4-BE49-F238E27FC236}">
                <a16:creationId xmlns:a16="http://schemas.microsoft.com/office/drawing/2014/main" id="{3BB442A0-4DFB-6046-A394-387785642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0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0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Kriisin vaiheet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67" y="2037573"/>
            <a:ext cx="9980300" cy="4416467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/>
              <a:t> Kriisin vaiheet:</a:t>
            </a:r>
            <a:r>
              <a:rPr lang="fi-FI" sz="2400" dirty="0"/>
              <a:t> 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400" dirty="0"/>
              <a:t>Shokkivaihe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400" dirty="0"/>
              <a:t>Reaktiovaihe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400" dirty="0"/>
              <a:t>Käsittelyvaihe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400" dirty="0"/>
              <a:t>Uudelleen suuntautumisen vaihe</a:t>
            </a:r>
          </a:p>
          <a:p>
            <a:pPr marL="173736" lvl="1" indent="0">
              <a:buNone/>
            </a:pP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800" dirty="0">
                <a:ea typeface="+mn-lt"/>
                <a:cs typeface="+mn-lt"/>
              </a:rPr>
              <a:t> K</a:t>
            </a:r>
            <a:r>
              <a:rPr lang="fi-FI" sz="2400" dirty="0"/>
              <a:t>uvaavat tarkoituksenmukaisia reagointi- ja käsittelymalleja, joiden avulla ihminen selviytyy kriisistä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kyky tunteiden säätelyyn vaihtelee eri vaiheissa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kriisin etenemisessä myös yksilöllisiä eroja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686" y="244975"/>
            <a:ext cx="9720072" cy="1499616"/>
          </a:xfrm>
        </p:spPr>
        <p:txBody>
          <a:bodyPr/>
          <a:lstStyle/>
          <a:p>
            <a:r>
              <a:rPr lang="fi-FI" dirty="0"/>
              <a:t>Kriisin vaiheet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9042" y="250136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143CC2B-E049-44AB-84FC-38F50C333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5809"/>
          <a:stretch/>
        </p:blipFill>
        <p:spPr>
          <a:xfrm>
            <a:off x="2885439" y="1399399"/>
            <a:ext cx="8438235" cy="5334214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C11697-3A8B-D946-89C8-E363408E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367932" cy="1499616"/>
          </a:xfrm>
        </p:spPr>
        <p:txBody>
          <a:bodyPr>
            <a:normAutofit/>
          </a:bodyPr>
          <a:lstStyle/>
          <a:p>
            <a:r>
              <a:rPr lang="fi-FI" dirty="0"/>
              <a:t>Kriisin vaiheet: shokkivaihe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114B4E-B5C4-D747-8416-BB7D11AC7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69" y="2084832"/>
            <a:ext cx="6367932" cy="4224528"/>
          </a:xfrm>
        </p:spPr>
        <p:txBody>
          <a:bodyPr vert="horz" lIns="45720" tIns="45720" rIns="4572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Käynnistyy automaattisesti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400" b="1" dirty="0"/>
              <a:t>Mielen suojareaktio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suojaa mieltä kokemukselta ja tiedolta, jota ei heti pysty kestämään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400" b="1" dirty="0"/>
              <a:t>Tyypillisiä </a:t>
            </a:r>
            <a:r>
              <a:rPr lang="fi-FI" sz="2400" b="1" dirty="0" err="1"/>
              <a:t>defenssejä</a:t>
            </a:r>
            <a:r>
              <a:rPr lang="fi-FI" sz="2400" dirty="0"/>
              <a:t>: tunteiden eristäminen, kieltäminen, mahdollisesti lamaantuminen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Kesto yleensä muutamista tunneista muutamaan vuorokauteen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Shokkivaiheessa syntyneet mielikuvat voivat olla vahvoja ja palaavat mieleen kriisin myöhemmissä vaiheissa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A7F46A-E239-B749-88F0-CDFF0878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err="1"/>
          </a:p>
        </p:txBody>
      </p:sp>
      <p:pic>
        <p:nvPicPr>
          <p:cNvPr id="7" name="Kuva 7" descr="Kuva, joka sisältää kohteen ulko, luonto, tumma&#10;&#10;Kuvaus luotu automaattisesti">
            <a:extLst>
              <a:ext uri="{FF2B5EF4-FFF2-40B4-BE49-F238E27FC236}">
                <a16:creationId xmlns:a16="http://schemas.microsoft.com/office/drawing/2014/main" id="{3837B952-86B1-59BB-5F7C-5E1428A02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" r="6446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38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D5E898-984A-DA4C-91C9-65838C18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5" y="638379"/>
            <a:ext cx="6528137" cy="1499616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Kriisin vaiheet: reaktiovaihe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DA75B8-C72D-644A-92FF-A08112F6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2" y="2137995"/>
            <a:ext cx="6932022" cy="4300811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 Aletaan vähitellen ymmärtää tapahtunutta ja sen merkitystä itselle</a:t>
            </a:r>
          </a:p>
          <a:p>
            <a:pPr marL="0" indent="0">
              <a:buNone/>
            </a:pPr>
            <a:endParaRPr lang="fi-FI" sz="20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 Toimintakyky heikentyy reaktiovaiheessa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tapahtumaan liittyvät muistot nousevat toistuvasti mieleen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vaikeuksia kognitiivisissa toiminnoissa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voimakkaat ja vaihtelevat tunteet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painajaiset, uniongelmat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keholliset oireet, esim. päänsärky</a:t>
            </a:r>
          </a:p>
          <a:p>
            <a:pPr marL="128016" lvl="1" indent="0">
              <a:buNone/>
            </a:pPr>
            <a:endParaRPr lang="fi-FI" sz="20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 </a:t>
            </a:r>
            <a:r>
              <a:rPr lang="fi-FI" sz="2000" b="1" dirty="0">
                <a:solidFill>
                  <a:srgbClr val="FFFFFF"/>
                </a:solidFill>
              </a:rPr>
              <a:t>Tyypillinen defenssi</a:t>
            </a:r>
            <a:r>
              <a:rPr lang="fi-FI" sz="2000" dirty="0">
                <a:solidFill>
                  <a:srgbClr val="FFFFFF"/>
                </a:solidFill>
              </a:rPr>
              <a:t>: torjunta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</a:rPr>
              <a:t>tasapainon hakeminen kokemuksen käsittelyn ja sen aiheuttaman tuskalta suojautumisen välillä</a:t>
            </a:r>
          </a:p>
        </p:txBody>
      </p:sp>
      <p:pic>
        <p:nvPicPr>
          <p:cNvPr id="5" name="Kuva 5" descr="Kuva, joka sisältää kohteen vuode, sisä&#10;&#10;Kuvaus luotu automaattisesti">
            <a:extLst>
              <a:ext uri="{FF2B5EF4-FFF2-40B4-BE49-F238E27FC236}">
                <a16:creationId xmlns:a16="http://schemas.microsoft.com/office/drawing/2014/main" id="{964BFB45-8B3F-7074-6456-44FE7CF7B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6" r="2" b="2"/>
          <a:stretch/>
        </p:blipFill>
        <p:spPr>
          <a:xfrm>
            <a:off x="7552266" y="10"/>
            <a:ext cx="4639734" cy="685799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5372FA-F7DD-FB4D-B94E-5176FEF4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3377" y="6438807"/>
            <a:ext cx="3913051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>
                <a:solidFill>
                  <a:srgbClr val="FFFFFF"/>
                </a:solidFill>
              </a:rPr>
              <a:t>© Sanoma Pro, Tekijät ● Mieli 4 tunteet ja mielenterveys, kuva: </a:t>
            </a:r>
            <a:r>
              <a:rPr lang="fi-FI" dirty="0" err="1">
                <a:solidFill>
                  <a:srgbClr val="FFFFFF"/>
                </a:solidFill>
              </a:rPr>
              <a:t>pexels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6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EB7B9FD2-FEE0-52B6-C1FB-8A0B9E71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9" r="9091" b="129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68" y="585216"/>
            <a:ext cx="6960923" cy="1499616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000000"/>
                </a:solidFill>
              </a:rPr>
              <a:t>Kriisin vaiheet: käsittelyvaihe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26" y="2266088"/>
            <a:ext cx="6066816" cy="4023360"/>
          </a:xfrm>
        </p:spPr>
        <p:txBody>
          <a:bodyPr vert="horz" lIns="45720" tIns="45720" rIns="45720" bIns="45720" rtlCol="0">
            <a:normAutofit fontScale="85000" lnSpcReduction="10000"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800" dirty="0">
                <a:solidFill>
                  <a:srgbClr val="000000"/>
                </a:solidFill>
              </a:rPr>
              <a:t> Tärkeää käydä tapahtumaa ja sen seurauksia läpi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</a:rPr>
              <a:t>kokemuksen työstäminen hidastuu ja tasaantuu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</a:rPr>
              <a:t>järkyttävään kokemukseen saadaan etäisyyttä</a:t>
            </a:r>
          </a:p>
          <a:p>
            <a:pPr marL="127635" lvl="1" indent="0">
              <a:buNone/>
            </a:pPr>
            <a:endParaRPr lang="fi-FI" sz="2400" dirty="0">
              <a:solidFill>
                <a:srgbClr val="000000"/>
              </a:solidFill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800" dirty="0">
                <a:solidFill>
                  <a:srgbClr val="000000"/>
                </a:solidFill>
              </a:rPr>
              <a:t> Hyväksytään vähitellen kriisin aiheuttanut tapahtuma tapahtuneeksi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</a:rPr>
              <a:t>vaikeat tunteet voivat vaimentua ja välillä voimistua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</a:rPr>
              <a:t>työstäminen kuormittaa edelleen kognitiivisia toimintoja</a:t>
            </a:r>
          </a:p>
          <a:p>
            <a:pPr marL="127635" lvl="1" indent="0">
              <a:buNone/>
            </a:pPr>
            <a:endParaRPr lang="fi-FI" sz="2400" dirty="0">
              <a:solidFill>
                <a:srgbClr val="000000"/>
              </a:solidFill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i-FI" sz="2800" b="1" dirty="0">
                <a:solidFill>
                  <a:srgbClr val="000000"/>
                </a:solidFill>
                <a:ea typeface="+mn-lt"/>
                <a:cs typeface="+mn-lt"/>
              </a:rPr>
              <a:t>Tyypillinen defenssi</a:t>
            </a:r>
            <a:r>
              <a:rPr lang="fi-FI" sz="2800" dirty="0">
                <a:solidFill>
                  <a:srgbClr val="000000"/>
                </a:solidFill>
                <a:ea typeface="+mn-lt"/>
                <a:cs typeface="+mn-lt"/>
              </a:rPr>
              <a:t>: järkeistäminen</a:t>
            </a:r>
          </a:p>
          <a:p>
            <a:pPr>
              <a:buFont typeface="Arial" panose="020B0602020104020603" pitchFamily="34" charset="0"/>
              <a:buChar char="•"/>
            </a:pPr>
            <a:endParaRPr lang="fi-FI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9140" y="154965"/>
            <a:ext cx="3972840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>
                <a:solidFill>
                  <a:srgbClr val="000000"/>
                </a:solidFill>
              </a:rPr>
              <a:t>© Sanoma Pro, Tekijät ● Mieli 4 tunteet ja mielenterveys, Kuva: </a:t>
            </a:r>
            <a:r>
              <a:rPr lang="fi-FI" dirty="0" err="1">
                <a:solidFill>
                  <a:srgbClr val="000000"/>
                </a:solidFill>
              </a:rPr>
              <a:t>Pexels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1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Kriisin vaiheet: </a:t>
            </a:r>
            <a:br>
              <a:rPr lang="fi-FI" dirty="0"/>
            </a:br>
            <a:r>
              <a:rPr lang="fi-FI" dirty="0"/>
              <a:t>uudelleen suuntautumisen 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67" y="2450812"/>
            <a:ext cx="6590749" cy="4005851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 Vaihe, jossa kriisin laukaissut tapahtuma on vähitellen työstetty läpi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/>
              <a:t>tapahtunut muuttunut osaksi elämää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/>
              <a:t>hyväksytään osaksi elämäntarinaa</a:t>
            </a:r>
          </a:p>
          <a:p>
            <a:pPr marL="128016" lvl="1" indent="0">
              <a:buNone/>
            </a:pP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 Suhtautuminen ikäviin ja kielteisiin muistoihin aiempaa levollisempaa</a:t>
            </a:r>
          </a:p>
          <a:p>
            <a:pPr marL="0" indent="0">
              <a:buNone/>
            </a:pP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 Pystytään jälleen suunnittelemaan tulevaisuutta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ulko, ruoho, taivas, polkupyörä&#10;&#10;Kuvaus luotu automaattisesti">
            <a:extLst>
              <a:ext uri="{FF2B5EF4-FFF2-40B4-BE49-F238E27FC236}">
                <a16:creationId xmlns:a16="http://schemas.microsoft.com/office/drawing/2014/main" id="{839DD328-72DE-FE98-9635-F20911805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3" b="203"/>
          <a:stretch/>
        </p:blipFill>
        <p:spPr>
          <a:xfrm>
            <a:off x="7033727" y="2229240"/>
            <a:ext cx="4754781" cy="38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31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8B0123-5A17-4A61-A120-689741BCAE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16817-7e29-4aa7-b7a6-c483eebecbb8"/>
    <ds:schemaRef ds:uri="807aa635-cdf8-4f87-acc5-eeaafee58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13531</TotalTime>
  <Words>656</Words>
  <Application>Microsoft Office PowerPoint</Application>
  <PresentationFormat>Laajakuva</PresentationFormat>
  <Paragraphs>114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Arial</vt:lpstr>
      <vt:lpstr>Calibri</vt:lpstr>
      <vt:lpstr>Tw Cen MT</vt:lpstr>
      <vt:lpstr>Tw Cen MT Condensed</vt:lpstr>
      <vt:lpstr>Wingdings 3</vt:lpstr>
      <vt:lpstr>Integraali</vt:lpstr>
      <vt:lpstr>8. Kriisit ja niistä selviytyminen</vt:lpstr>
      <vt:lpstr>Kriisit</vt:lpstr>
      <vt:lpstr>Kriisien jaottelu</vt:lpstr>
      <vt:lpstr>Kriisin vaiheet</vt:lpstr>
      <vt:lpstr>Kriisin vaiheet</vt:lpstr>
      <vt:lpstr>Kriisin vaiheet: shokkivaihe</vt:lpstr>
      <vt:lpstr>Kriisin vaiheet: reaktiovaihe</vt:lpstr>
      <vt:lpstr>Kriisin vaiheet: käsittelyvaihe</vt:lpstr>
      <vt:lpstr>Kriisin vaiheet:  uudelleen suuntautumisen vaihe</vt:lpstr>
      <vt:lpstr>Kriisistä selviytyminen</vt:lpstr>
      <vt:lpstr>Kriisi- ja traumaterapia</vt:lpstr>
      <vt:lpstr>kriisityö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Nea Viljakainen</dc:creator>
  <cp:lastModifiedBy>Oinasmaa Noora</cp:lastModifiedBy>
  <cp:revision>775</cp:revision>
  <dcterms:created xsi:type="dcterms:W3CDTF">2021-05-18T05:21:46Z</dcterms:created>
  <dcterms:modified xsi:type="dcterms:W3CDTF">2023-06-14T07:23:27Z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