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13716000" cx="24384000"/>
  <p:notesSz cx="6794500" cy="9931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schemas.openxmlformats.org/officeDocument/2006/relationships/slide" Target="slides/slide8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i-F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" name="Google Shape;72;p1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" name="Google Shape;79;p2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3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4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8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Mukautettu asettelu">
  <p:cSld name="9_Mukautettu asettelu">
    <p:bg>
      <p:bgPr>
        <a:solidFill>
          <a:schemeClr val="dk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b="1" sz="9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b="1" sz="6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Image Half Full">
  <p:cSld name="18_Image Half Full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/>
          <p:nvPr>
            <p:ph idx="2" type="pic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Mukautettu asettelu">
  <p:cSld name="7_Mukautettu asettelu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 Half Full">
  <p:cSld name="4_Image Half Full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r>
              <a:t/>
            </a:r>
            <a:endParaRPr b="0" i="0" sz="30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 Half Full">
  <p:cSld name="8_Image Half Full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>
            <p:ph idx="2" type="pic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6"/>
          <p:cNvSpPr txBox="1"/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Image Half Full">
  <p:cSld name="14_Image Half Full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/>
          <p:nvPr>
            <p:ph idx="2" type="pic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7"/>
          <p:cNvSpPr/>
          <p:nvPr>
            <p:ph idx="4" type="pic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7"/>
          <p:cNvSpPr txBox="1"/>
          <p:nvPr>
            <p:ph idx="5" type="body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7"/>
          <p:cNvSpPr/>
          <p:nvPr>
            <p:ph idx="6" type="pic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7"/>
          <p:cNvSpPr txBox="1"/>
          <p:nvPr>
            <p:ph idx="7" type="body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7"/>
          <p:cNvSpPr/>
          <p:nvPr>
            <p:ph idx="8" type="pic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8" name="Google Shape;58;p7"/>
          <p:cNvSpPr txBox="1"/>
          <p:nvPr>
            <p:ph idx="11" type="ftr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Image Half Full">
  <p:cSld name="22_Image Half Full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2" type="body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3" type="body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4" type="body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66" name="Google Shape;66;p8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8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8"/>
          <p:cNvSpPr txBox="1"/>
          <p:nvPr>
            <p:ph idx="11" type="ftr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b="0" i="0" sz="88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b="0" i="0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80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3663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7. Renessanssi</a:t>
            </a:r>
            <a:br>
              <a:rPr lang="fi-FI"/>
            </a:br>
            <a:br>
              <a:rPr lang="fi-FI"/>
            </a:br>
            <a:r>
              <a:rPr lang="fi-FI"/>
              <a:t>TIETOISKU: RENESSANSSIN ARKKITEHTUURI</a:t>
            </a:r>
            <a:endParaRPr/>
          </a:p>
        </p:txBody>
      </p:sp>
      <p:sp>
        <p:nvSpPr>
          <p:cNvPr id="75" name="Google Shape;75;p9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4</a:t>
            </a:r>
            <a:endParaRPr/>
          </a:p>
        </p:txBody>
      </p:sp>
      <p:sp>
        <p:nvSpPr>
          <p:cNvPr id="76" name="Google Shape;76;p9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Forum Historia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>
            <p:ph idx="1" type="body"/>
          </p:nvPr>
        </p:nvSpPr>
        <p:spPr>
          <a:xfrm>
            <a:off x="1621943" y="3160738"/>
            <a:ext cx="10942861" cy="9094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127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0" i="0" lang="fi-FI" sz="6000" u="none" strike="noStrike">
                <a:solidFill>
                  <a:srgbClr val="000000"/>
                </a:solidFill>
              </a:rPr>
              <a:t>Tyypillisiä renessanssin </a:t>
            </a:r>
            <a:r>
              <a:rPr lang="fi-FI" sz="6000">
                <a:solidFill>
                  <a:srgbClr val="000000"/>
                </a:solidFill>
              </a:rPr>
              <a:t>piirteitä:</a:t>
            </a:r>
            <a:endParaRPr sz="60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kupoli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a</a:t>
            </a:r>
            <a:r>
              <a:rPr b="0" i="0" lang="fi-FI" sz="6000" u="none" strike="noStrike">
                <a:solidFill>
                  <a:srgbClr val="000000"/>
                </a:solidFill>
              </a:rPr>
              <a:t>ntiikin temppelifasadi 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pylväät</a:t>
            </a:r>
            <a:endParaRPr/>
          </a:p>
          <a:p>
            <a:pPr indent="-85725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patsaat</a:t>
            </a:r>
            <a:endParaRPr/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6000">
              <a:solidFill>
                <a:srgbClr val="000000"/>
              </a:solidFill>
            </a:endParaRPr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-533400" lvl="0" marL="9842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6000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0" i="0" lang="fi-FI" sz="2700" u="none" strike="noStrike">
                <a:solidFill>
                  <a:srgbClr val="000000"/>
                </a:solidFill>
              </a:rPr>
              <a:t>Kuva: AdobeStock</a:t>
            </a:r>
            <a:endParaRPr b="0" i="0" sz="2700" u="none" strike="noStrike">
              <a:solidFill>
                <a:srgbClr val="000000"/>
              </a:solidFill>
            </a:endParaRPr>
          </a:p>
          <a:p>
            <a:pPr indent="0" lvl="0" marL="127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0" i="0" sz="6000" u="none" strike="noStrike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2" name="Google Shape;82;p10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3" name="Google Shape;83;p10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84" name="Google Shape;84;p10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Pietarinkirkko (1600-l.)</a:t>
            </a:r>
            <a:endParaRPr/>
          </a:p>
        </p:txBody>
      </p:sp>
      <p:pic>
        <p:nvPicPr>
          <p:cNvPr descr="Kuva, joka sisältää kohteen ulko, rakennus, hallintorakennus, kivi&#10;&#10;Kuvaus luotu automaattisesti" id="85" name="Google Shape;85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572" r="22571" t="0"/>
          <a:stretch/>
        </p:blipFill>
        <p:spPr>
          <a:xfrm>
            <a:off x="13460186" y="0"/>
            <a:ext cx="10923814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/>
          <p:nvPr>
            <p:ph idx="1" type="body"/>
          </p:nvPr>
        </p:nvSpPr>
        <p:spPr>
          <a:xfrm>
            <a:off x="761999" y="485775"/>
            <a:ext cx="6524626" cy="13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5100"/>
              <a:t>	Michelangelon suunnittelema Pietarinkirkon kupoli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2300"/>
              <a:t>Kuva: Gettyimages.</a:t>
            </a:r>
            <a:endParaRPr/>
          </a:p>
        </p:txBody>
      </p:sp>
      <p:sp>
        <p:nvSpPr>
          <p:cNvPr id="91" name="Google Shape;91;p11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descr="Kuva, joka sisältää kohteen rakennus, alttari, kirkko, sisäkatto&#10;&#10;Kuvaus luotu automaattisesti" id="92" name="Google Shape;92;p11"/>
          <p:cNvPicPr preferRelativeResize="0"/>
          <p:nvPr/>
        </p:nvPicPr>
        <p:blipFill rotWithShape="1">
          <a:blip r:embed="rId3">
            <a:alphaModFix/>
          </a:blip>
          <a:srcRect b="-2083" l="10002" r="9778" t="-1"/>
          <a:stretch/>
        </p:blipFill>
        <p:spPr>
          <a:xfrm>
            <a:off x="7896224" y="0"/>
            <a:ext cx="16487776" cy="1400175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/>
          <p:nvPr>
            <p:ph idx="1" type="body"/>
          </p:nvPr>
        </p:nvSpPr>
        <p:spPr>
          <a:xfrm>
            <a:off x="1621943" y="3160738"/>
            <a:ext cx="6023997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84931"/>
              <a:buFont typeface="Calibri"/>
              <a:buNone/>
            </a:pPr>
            <a:r>
              <a:rPr lang="fi-FI" sz="7300"/>
              <a:t>	</a:t>
            </a:r>
            <a:r>
              <a:rPr lang="fi-FI" sz="12800"/>
              <a:t>Michelangelon</a:t>
            </a:r>
            <a:r>
              <a:rPr lang="fi-FI" sz="10700"/>
              <a:t> </a:t>
            </a:r>
            <a:r>
              <a:rPr lang="fi-FI" sz="12800"/>
              <a:t>uudelleen</a:t>
            </a:r>
            <a:r>
              <a:rPr lang="fi-FI" sz="10700"/>
              <a:t> </a:t>
            </a:r>
            <a:r>
              <a:rPr lang="fi-FI" sz="12800"/>
              <a:t>suunnittelema aukio Roomassa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32758"/>
              <a:buFont typeface="Calibri"/>
              <a:buNone/>
            </a:pPr>
            <a:r>
              <a:rPr lang="fi-FI" sz="5800"/>
              <a:t>Kuva: AdobeStock</a:t>
            </a:r>
            <a:endParaRPr sz="5800"/>
          </a:p>
        </p:txBody>
      </p:sp>
      <p:sp>
        <p:nvSpPr>
          <p:cNvPr id="99" name="Google Shape;99;p12"/>
          <p:cNvSpPr/>
          <p:nvPr>
            <p:ph idx="2" type="pic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02" name="Google Shape;102;p12"/>
          <p:cNvSpPr txBox="1"/>
          <p:nvPr>
            <p:ph type="title"/>
          </p:nvPr>
        </p:nvSpPr>
        <p:spPr>
          <a:xfrm>
            <a:off x="1621944" y="730251"/>
            <a:ext cx="6160184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/>
              <a:t>Capitolum</a:t>
            </a:r>
            <a:endParaRPr/>
          </a:p>
        </p:txBody>
      </p:sp>
      <p:pic>
        <p:nvPicPr>
          <p:cNvPr id="103" name="Google Shape;103;p12"/>
          <p:cNvPicPr preferRelativeResize="0"/>
          <p:nvPr/>
        </p:nvPicPr>
        <p:blipFill rotWithShape="1">
          <a:blip r:embed="rId3">
            <a:alphaModFix/>
          </a:blip>
          <a:srcRect b="0" l="10223" r="10223" t="0"/>
          <a:stretch/>
        </p:blipFill>
        <p:spPr>
          <a:xfrm>
            <a:off x="8229600" y="0"/>
            <a:ext cx="16154399" cy="1371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51260"/>
              <a:buFont typeface="Calibri"/>
              <a:buNone/>
            </a:pPr>
            <a:r>
              <a:rPr lang="fi-FI" sz="5100"/>
              <a:t>	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51260"/>
              <a:buFont typeface="Calibri"/>
              <a:buNone/>
            </a:pPr>
            <a:r>
              <a:t/>
            </a:r>
            <a:endParaRPr sz="51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t/>
            </a:r>
            <a:endParaRPr sz="2300"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rPr lang="fi-FI" sz="2300"/>
              <a:t>Kuva: Gettyimages.</a:t>
            </a:r>
            <a:endParaRPr/>
          </a:p>
        </p:txBody>
      </p:sp>
      <p:sp>
        <p:nvSpPr>
          <p:cNvPr id="109" name="Google Shape;109;p13"/>
          <p:cNvSpPr/>
          <p:nvPr>
            <p:ph idx="2" type="pic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3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1" name="Google Shape;111;p13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12" name="Google Shape;112;p13"/>
          <p:cNvSpPr txBox="1"/>
          <p:nvPr>
            <p:ph type="title"/>
          </p:nvPr>
        </p:nvSpPr>
        <p:spPr>
          <a:xfrm>
            <a:off x="1621944" y="730251"/>
            <a:ext cx="5732167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 sz="8800"/>
              <a:t>Palazzo dei Conservatori</a:t>
            </a:r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 rotWithShape="1">
          <a:blip r:embed="rId3">
            <a:alphaModFix/>
          </a:blip>
          <a:srcRect b="0" l="10721" r="10721" t="0"/>
          <a:stretch/>
        </p:blipFill>
        <p:spPr>
          <a:xfrm>
            <a:off x="8229600" y="-202665"/>
            <a:ext cx="16154400" cy="1371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85800" lvl="0" marL="9144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400"/>
              <a:buFont typeface="Arial"/>
              <a:buChar char="•"/>
            </a:pPr>
            <a:r>
              <a:rPr lang="fi-FI"/>
              <a:t>Julkisivu on Michelangelon suunnittelema.</a:t>
            </a:r>
            <a:endParaRPr/>
          </a:p>
          <a:p>
            <a:pPr indent="-685800" lvl="0" marL="9144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400"/>
              <a:buFont typeface="Arial"/>
              <a:buChar char="•"/>
            </a:pPr>
            <a:r>
              <a:rPr lang="fi-FI"/>
              <a:t>Renessanssille tyypillistä: patsaat, pylväsaiheet ja kolme kerrosta.</a:t>
            </a:r>
            <a:endParaRPr/>
          </a:p>
        </p:txBody>
      </p:sp>
      <p:pic>
        <p:nvPicPr>
          <p:cNvPr id="119" name="Google Shape;119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931" l="0" r="0" t="5931"/>
          <a:stretch/>
        </p:blipFill>
        <p:spPr>
          <a:xfrm>
            <a:off x="13460186" y="0"/>
            <a:ext cx="10923814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1" name="Google Shape;121;p1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22" name="Google Shape;122;p14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/>
              <a:t>Palazzo Senatorio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Calibri"/>
              <a:buNone/>
            </a:pPr>
            <a:r>
              <a:rPr lang="fi-FI" sz="6000"/>
              <a:t>Bramanten suunnittelema temppeli Roomassa valmistui noin vuonna 1502.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76214"/>
              <a:buFont typeface="Calibri"/>
              <a:buNone/>
            </a:pPr>
            <a:r>
              <a:rPr lang="fi-FI" sz="2300"/>
              <a:t>Kuva: Wikimedia Commons. CC-BY-SA.</a:t>
            </a:r>
            <a:endParaRPr/>
          </a:p>
        </p:txBody>
      </p:sp>
      <p:pic>
        <p:nvPicPr>
          <p:cNvPr descr="Kuva, joka sisältää kohteen rakennus, ulko, vanha, kivi&#10;&#10;Kuvaus luotu automaattisesti" id="128" name="Google Shape;128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98" l="0" r="0" t="297"/>
          <a:stretch/>
        </p:blipFill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0" name="Google Shape;130;p1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31" name="Google Shape;131;p15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/>
              <a:t>Il Tempietto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rPr lang="fi-FI"/>
              <a:t>Firenze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19066"/>
              <a:buFont typeface="Calibri"/>
              <a:buNone/>
            </a:pPr>
            <a:r>
              <a:rPr lang="fi-FI" sz="2900"/>
              <a:t>Kuva: AdobeStock</a:t>
            </a:r>
            <a:endParaRPr sz="2900"/>
          </a:p>
        </p:txBody>
      </p:sp>
      <p:pic>
        <p:nvPicPr>
          <p:cNvPr id="137" name="Google Shape;137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179" r="10179" t="0"/>
          <a:stretch/>
        </p:blipFill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9" name="Google Shape;139;p16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40" name="Google Shape;140;p16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/>
              <a:t>Santa Maria Novella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