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325BB8-7327-E1D0-D181-169D16A42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16ED4A-0C1F-B32E-ACBA-29422AE9E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E683ED-B8FA-71CE-F119-10EE4B7D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23BE1D-5882-387C-93EA-4CDECB3C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6DC38-8570-1D0A-20F5-BAF178F9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78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EE86D-5EAD-3BC7-C035-8BC9E52C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FFBE9F-1CEC-A8CA-BE7A-2377DD50C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EECF6B-BFA6-D655-C27E-98AD3786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A8B0B0-4024-8692-F481-FAA96D8A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8D6925-2556-2778-182C-1DE597BE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18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17B60B1-2929-CE78-B6AB-057B6FE6D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7CB23A3-9072-6C5C-6324-E2246B0C6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A4BB8D-CA3C-043C-7CA7-8B5B0DC9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ED8551-0F04-B849-71DA-00DB3876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FC4DCF-665D-39C3-B408-8DA7BDA1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21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33BC86-B742-DF74-A2D6-72750723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83B27C-0175-9D52-499B-1002F951F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7ED25-3B8A-3A83-670C-7F3A7B4A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5E29BE-DD37-AA20-5D3F-D61D135E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B39BAE-9D65-060E-F2A9-4E7650A9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27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363AF-2B5D-0F81-5B71-0CE31F5C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4D5598-F8C4-7C42-FCE5-3B4B52585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24EB3C-691E-7BE1-E9BA-A5EB7CA2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589FB5-AD92-C00F-68BF-98725448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E0571A-1664-B496-27EB-BB151432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54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85DC3-8AC4-4A22-B850-4C829B48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C40E54-34FF-CF00-65DA-D48A5EB67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DE4489-855D-C693-D62E-A3EF768A3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04D587-F1EC-1775-7388-7D5917E3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1C04CA-9D40-B9A6-F453-039FAA5A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1B6FD4-7C74-3D9E-2161-511AF90B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54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22AA7-A839-2BE3-A998-EA65A2F6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EE0B6E-4728-FB62-192E-73AFD33E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AA02F0-5E45-78CC-9B7F-F23426BB5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72BEEDF-0B9F-0793-2544-004302C92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5E52917-54A6-6D23-6502-DE4665807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05D038D-FFC4-E7C3-859A-C3311C50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D735E95-C0D6-9090-D947-9048DC58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893A4C1-26AC-E2A3-FFD2-17F6103C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96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8D1E3-270C-4A0D-548E-26ED2239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E11912-33E8-0110-3225-5DDC55A6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F2C7E4-9AC9-F7CE-62C7-2CC720C5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A5C2CF-824E-609D-9EA6-E92BFD5A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2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B25C0D5-91F9-93A3-741A-CF0BB994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46D4825-1191-9BAB-3417-B25A41CE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520E93-C0F4-A906-6CE8-5C23B6DC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57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CF8658-BD0C-CCDE-A800-D181D911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2B020D-8466-6E6D-3AA3-F9C28AE9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209670-7155-DFB0-57DA-21BC13671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E5488F-2D94-6853-1504-DB76C842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D887794-84BF-1F21-63AB-88CC8EAD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D29B6E-235A-B85A-B584-57D8B509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27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B50A7-E3B7-113F-F6D4-4D2DAA30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222B049-8D4A-2DCF-2B55-69837FC62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D2107F-76CA-EC86-C014-9D77D637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BFA479-86A7-0384-D6BB-8F1FDDC2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E17864-7B6C-B5BF-2D62-9BCA447B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E22BAE-4AC7-E4AB-FBC8-8583FDB2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53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DF54938-92C1-6EAA-ED02-19E07068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A9189D-9D96-A5A4-1432-46632197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E112D5-26DD-D729-BD35-4FDA1CC25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42727-BB4A-4BA7-991F-7A4D563502F9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0603EA-EEE6-3ED6-0A0E-D8955D96A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75CA29-D023-CA0B-593D-70E1671A6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AD026-FD84-48D6-A342-2DA0DDFD80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5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24CF-F7E1-152D-BAF2-BB486DD59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13" y="130141"/>
            <a:ext cx="11498093" cy="930174"/>
          </a:xfrm>
        </p:spPr>
        <p:txBody>
          <a:bodyPr>
            <a:normAutofit fontScale="90000"/>
          </a:bodyPr>
          <a:lstStyle/>
          <a:p>
            <a:r>
              <a:rPr lang="fi-FI" dirty="0"/>
              <a:t>VARAUKSEN LIIKE SÄHKÖKENTÄSSÄ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CD23D1-2F2C-15FD-8E88-4EF0E56B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28409"/>
            <a:ext cx="12192000" cy="5729591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Sähkökentän varattuun hiukkaseen kohdistaman voiman suunta riippuu varauksen etumerkistä.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B2880D8-8A89-9AC4-2E4F-CB55C983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1" y="2567597"/>
            <a:ext cx="5184842" cy="31619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32FDA6B-332B-AD8B-F454-6D9E329CB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89" y="2567597"/>
            <a:ext cx="5914417" cy="33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24CF-F7E1-152D-BAF2-BB486DD59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8" y="130141"/>
            <a:ext cx="9144000" cy="5468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Alaotsikko 2">
                <a:extLst>
                  <a:ext uri="{FF2B5EF4-FFF2-40B4-BE49-F238E27FC236}">
                    <a16:creationId xmlns:a16="http://schemas.microsoft.com/office/drawing/2014/main" id="{FECD23D1-2F2C-15FD-8E88-4EF0E56BF7B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239513"/>
                <a:ext cx="12192000" cy="661848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fi-FI" sz="4000" dirty="0"/>
                  <a:t>Sähkökenttä kohdistaa varaukseen voiman </a:t>
                </a:r>
                <a:r>
                  <a:rPr lang="fi-FI" sz="4000" b="1" dirty="0"/>
                  <a:t>F=QE</a:t>
                </a:r>
              </a:p>
              <a:p>
                <a:pPr algn="l"/>
                <a:r>
                  <a:rPr lang="fi-FI" sz="4000" dirty="0"/>
                  <a:t>Newtonin toisen lain mukaan </a:t>
                </a:r>
                <a:r>
                  <a:rPr lang="fi-FI" sz="4000" b="1" dirty="0"/>
                  <a:t>∑F=ma</a:t>
                </a:r>
              </a:p>
              <a:p>
                <a:pPr algn="l"/>
                <a:r>
                  <a:rPr lang="fi-FI" sz="4000" dirty="0"/>
                  <a:t>Kun painovoimaa ei huomioida, näistä saadaan yhtälö 						    </a:t>
                </a:r>
                <a:r>
                  <a:rPr lang="fi-FI" sz="4000" b="1" dirty="0"/>
                  <a:t>QE=ma    </a:t>
                </a:r>
                <a:r>
                  <a:rPr lang="fi-FI" sz="4000" dirty="0"/>
                  <a:t>eli…</a:t>
                </a:r>
              </a:p>
              <a:p>
                <a:pPr algn="l"/>
                <a:r>
                  <a:rPr lang="fi-FI" sz="4000" dirty="0"/>
                  <a:t>Hiukkasen kiihtyvyys sähkökentässä on…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i-FI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4000" b="1" i="1" smtClean="0">
                              <a:latin typeface="Cambria Math" panose="02040503050406030204" pitchFamily="18" charset="0"/>
                            </a:rPr>
                            <m:t>𝑸𝑬</m:t>
                          </m:r>
                        </m:num>
                        <m:den>
                          <m:r>
                            <a:rPr lang="fi-FI" sz="4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fi-FI" sz="4000" b="1" dirty="0"/>
              </a:p>
              <a:p>
                <a:pPr algn="l"/>
                <a:r>
                  <a:rPr lang="fi-FI" sz="4000" dirty="0"/>
                  <a:t> </a:t>
                </a:r>
              </a:p>
            </p:txBody>
          </p:sp>
        </mc:Choice>
        <mc:Fallback>
          <p:sp>
            <p:nvSpPr>
              <p:cNvPr id="3" name="Alaotsikko 2">
                <a:extLst>
                  <a:ext uri="{FF2B5EF4-FFF2-40B4-BE49-F238E27FC236}">
                    <a16:creationId xmlns:a16="http://schemas.microsoft.com/office/drawing/2014/main" id="{FECD23D1-2F2C-15FD-8E88-4EF0E56BF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239513"/>
                <a:ext cx="12192000" cy="6618488"/>
              </a:xfrm>
              <a:blipFill>
                <a:blip r:embed="rId2"/>
                <a:stretch>
                  <a:fillRect l="-1750" t="-2486" r="-6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uva 4">
            <a:extLst>
              <a:ext uri="{FF2B5EF4-FFF2-40B4-BE49-F238E27FC236}">
                <a16:creationId xmlns:a16="http://schemas.microsoft.com/office/drawing/2014/main" id="{273A5661-56FA-DA72-306E-0CD296A3D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6" y="3627738"/>
            <a:ext cx="4785198" cy="29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24CF-F7E1-152D-BAF2-BB486DD59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8" y="130141"/>
            <a:ext cx="9144000" cy="5468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CD23D1-2F2C-15FD-8E88-4EF0E56B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9513"/>
            <a:ext cx="12192000" cy="6618488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Varauksen liikkuessa sähkökentässä jännitteen U yli, tekee sähkökenttä työn  </a:t>
            </a:r>
            <a:r>
              <a:rPr lang="fi-FI" sz="4000" b="1" dirty="0"/>
              <a:t>W=QU</a:t>
            </a:r>
          </a:p>
          <a:p>
            <a:pPr algn="l"/>
            <a:r>
              <a:rPr lang="fi-FI" sz="4000" dirty="0"/>
              <a:t>Työ ilmenee varauksen liike-</a:t>
            </a:r>
          </a:p>
          <a:p>
            <a:pPr algn="l"/>
            <a:r>
              <a:rPr lang="fi-FI" sz="4000" dirty="0"/>
              <a:t>energian muutoksena.</a:t>
            </a:r>
          </a:p>
          <a:p>
            <a:pPr algn="l"/>
            <a:endParaRPr lang="fi-FI" sz="4000" dirty="0"/>
          </a:p>
          <a:p>
            <a:pPr algn="l"/>
            <a:r>
              <a:rPr lang="fi-FI" sz="4000" dirty="0"/>
              <a:t>Jos U=1V  ja Q=1e (alkeisvaraus)</a:t>
            </a:r>
          </a:p>
          <a:p>
            <a:pPr algn="l"/>
            <a:r>
              <a:rPr lang="fi-FI" sz="4000" dirty="0"/>
              <a:t>On työ W=QU=1e</a:t>
            </a:r>
            <a:r>
              <a:rPr lang="fi-FI" sz="4000" baseline="30000" dirty="0"/>
              <a:t>.</a:t>
            </a:r>
            <a:r>
              <a:rPr lang="fi-FI" sz="4000" dirty="0"/>
              <a:t>1V=1eV</a:t>
            </a:r>
          </a:p>
          <a:p>
            <a:pPr algn="l"/>
            <a:r>
              <a:rPr lang="fi-FI" sz="4000" dirty="0"/>
              <a:t>=1,602… </a:t>
            </a:r>
            <a:r>
              <a:rPr lang="fi-FI" sz="4000" baseline="30000" dirty="0"/>
              <a:t>.</a:t>
            </a:r>
            <a:r>
              <a:rPr lang="fi-FI" sz="4000" dirty="0"/>
              <a:t>10</a:t>
            </a:r>
            <a:r>
              <a:rPr lang="fi-FI" sz="4000" baseline="30000" dirty="0"/>
              <a:t>-19</a:t>
            </a:r>
            <a:r>
              <a:rPr lang="fi-FI" sz="4000" dirty="0"/>
              <a:t>J</a:t>
            </a:r>
          </a:p>
          <a:p>
            <a:pPr algn="l"/>
            <a:r>
              <a:rPr lang="fi-FI" sz="4000" dirty="0"/>
              <a:t>1eV on energian yksikkö hiukkasfysiikassa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7B28154-CA33-1CE9-049D-D3EE3BBD9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298" y="1094966"/>
            <a:ext cx="4317662" cy="41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24CF-F7E1-152D-BAF2-BB486DD59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8" y="130141"/>
            <a:ext cx="9144000" cy="5468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CD23D1-2F2C-15FD-8E88-4EF0E56B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9513"/>
            <a:ext cx="12192000" cy="6618488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/>
              <a:t>Työ-energiaperiaate sähkökentässä</a:t>
            </a:r>
          </a:p>
          <a:p>
            <a:pPr algn="l"/>
            <a:r>
              <a:rPr lang="fi-FI" sz="4000" dirty="0"/>
              <a:t>Sähkökentän tekemä työ muuttaa varauksen liike-energiaa tehdyn työn verran, eli</a:t>
            </a:r>
          </a:p>
          <a:p>
            <a:pPr algn="l"/>
            <a:endParaRPr lang="fi-FI" sz="4000" dirty="0"/>
          </a:p>
          <a:p>
            <a:pPr algn="l"/>
            <a:endParaRPr lang="fi-FI" sz="4000" dirty="0"/>
          </a:p>
          <a:p>
            <a:pPr algn="l"/>
            <a:endParaRPr lang="fi-FI" sz="4000" dirty="0"/>
          </a:p>
          <a:p>
            <a:pPr algn="l"/>
            <a:r>
              <a:rPr lang="fi-FI" sz="4000" dirty="0"/>
              <a:t>Työ on positiivinen, jos voima ja</a:t>
            </a:r>
          </a:p>
          <a:p>
            <a:pPr algn="l"/>
            <a:r>
              <a:rPr lang="fi-FI" sz="4000" dirty="0"/>
              <a:t>siirtymä ovat saman suuntaiset.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9A04DC-177B-65A8-FC42-1BDBFC665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95" y="2390267"/>
            <a:ext cx="3407416" cy="129896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468EC3D-5391-E6A8-8EC3-D4357A21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904" y="1517684"/>
            <a:ext cx="34766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24CF-F7E1-152D-BAF2-BB486DD59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8" y="130141"/>
            <a:ext cx="9144000" cy="5468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CD23D1-2F2C-15FD-8E88-4EF0E56B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9513"/>
            <a:ext cx="12192000" cy="6618488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Jos varattu hiukkanen tulee sähkökenttään poikittain, muuttaa sähkökenttä varauksen nopeuden suuruutta ja suuntaa.</a:t>
            </a:r>
          </a:p>
          <a:p>
            <a:pPr algn="l"/>
            <a:endParaRPr lang="fi-FI" sz="4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E16B55E-5738-63A8-C99F-191E928B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113"/>
            <a:ext cx="5067300" cy="29718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49C8D1-A46C-2EC9-B050-B7CD8507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218" y="2264113"/>
            <a:ext cx="4905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24CF-F7E1-152D-BAF2-BB486DD59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8" y="130141"/>
            <a:ext cx="9144000" cy="5468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CD23D1-2F2C-15FD-8E88-4EF0E56B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8517" y="152497"/>
            <a:ext cx="10624117" cy="5304719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Syklotroni  (ks. Kirjan animaatio)</a:t>
            </a:r>
          </a:p>
          <a:p>
            <a:pPr algn="l"/>
            <a:endParaRPr lang="fi-FI" sz="4000" dirty="0"/>
          </a:p>
        </p:txBody>
      </p:sp>
      <p:pic>
        <p:nvPicPr>
          <p:cNvPr id="1026" name="Picture 2" descr="17 Syklotroni -aiheista vektoria ja vektoritaidetta | Shutterstock">
            <a:extLst>
              <a:ext uri="{FF2B5EF4-FFF2-40B4-BE49-F238E27FC236}">
                <a16:creationId xmlns:a16="http://schemas.microsoft.com/office/drawing/2014/main" id="{4FDCADB0-735A-F327-7443-15962D62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67" y="1379652"/>
            <a:ext cx="5184843" cy="51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24CF-F7E1-152D-BAF2-BB486DD59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8" y="130141"/>
            <a:ext cx="9144000" cy="54685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CD23D1-2F2C-15FD-8E88-4EF0E56B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9513"/>
            <a:ext cx="12192000" cy="6618488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Massaspektrometri</a:t>
            </a:r>
          </a:p>
          <a:p>
            <a:pPr algn="l"/>
            <a:endParaRPr lang="fi-FI" sz="4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DA74F7-B398-BC8E-9AF9-77104D34C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" y="969574"/>
            <a:ext cx="8677073" cy="54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157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Cambria Math</vt:lpstr>
      <vt:lpstr>Office-teema</vt:lpstr>
      <vt:lpstr>VARAUKSEN LIIKE SÄHKÖKENTÄSSÄ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Mäkeläinen,Markku</dc:creator>
  <cp:lastModifiedBy>Mäkeläinen,Markku</cp:lastModifiedBy>
  <cp:revision>5</cp:revision>
  <dcterms:created xsi:type="dcterms:W3CDTF">2024-08-14T06:17:55Z</dcterms:created>
  <dcterms:modified xsi:type="dcterms:W3CDTF">2024-08-14T07:22:52Z</dcterms:modified>
</cp:coreProperties>
</file>