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DF57AF-B6E6-4C9E-8FE8-54D3BD9F3539}" v="485" dt="2020-10-06T08:32:45.3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877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467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854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6825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9593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590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1039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1803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364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941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683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184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294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471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483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705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96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31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2" r:id="rId14"/>
    <p:sldLayoutId id="2147483793" r:id="rId15"/>
    <p:sldLayoutId id="2147483794" r:id="rId16"/>
    <p:sldLayoutId id="21474837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260801-F7DF-4F41-A554-F5FCC99696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Tyylin analyysi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F25C6DB-777E-4B87-9C20-F7528B8564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4242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716199-F670-42A9-AA59-E2054DA36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i-FI" dirty="0"/>
            </a:br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9 retoriset keinot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0E1C6A-BAC6-47B4-ABFC-A71B20BC1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59386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716199-F670-42A9-AA59-E2054DA36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i-FI" dirty="0"/>
            </a:br>
            <a:br>
              <a:rPr lang="fi-FI" dirty="0"/>
            </a:br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1 sanavalinnat</a:t>
            </a:r>
            <a:br>
              <a:rPr lang="fi-FI" dirty="0">
                <a:solidFill>
                  <a:schemeClr val="tx1">
                    <a:lumMod val="95000"/>
                  </a:schemeClr>
                </a:solidFill>
              </a:rPr>
            </a:br>
            <a:endParaRPr lang="fi-FI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0E1C6A-BAC6-47B4-ABFC-A71B20BC1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900" dirty="0">
                <a:solidFill>
                  <a:schemeClr val="tx1">
                    <a:lumMod val="95000"/>
                  </a:schemeClr>
                </a:solidFill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alati		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900" dirty="0">
                <a:solidFill>
                  <a:schemeClr val="tx1">
                    <a:lumMod val="95000"/>
                  </a:schemeClr>
                </a:solidFill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 &gt;&gt; aina, jatkuvasti, koko ajan, aina vain, </a:t>
            </a:r>
            <a:r>
              <a:rPr lang="fi-FI" sz="1900" dirty="0" err="1">
                <a:solidFill>
                  <a:schemeClr val="tx1">
                    <a:lumMod val="95000"/>
                  </a:schemeClr>
                </a:solidFill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iänkaikkisesti</a:t>
            </a:r>
            <a:endParaRPr lang="fi-FI" sz="1900" dirty="0">
              <a:solidFill>
                <a:schemeClr val="tx1">
                  <a:lumMod val="9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dirty="0">
                <a:solidFill>
                  <a:schemeClr val="tx1">
                    <a:lumMod val="95000"/>
                  </a:schemeClr>
                </a:solidFill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armas		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800" dirty="0">
                <a:solidFill>
                  <a:schemeClr val="tx1">
                    <a:lumMod val="95000"/>
                  </a:schemeClr>
                </a:solidFill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&gt;&gt;&gt; rakas, kultainen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  <a:effectLst/>
              </a:rPr>
              <a:t>abi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  <a:effectLst/>
              </a:rPr>
              <a:t>&gt;&gt;&gt; abiturientti, lukiolainen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  <a:effectLst/>
              </a:rPr>
              <a:t>biisi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  <a:effectLst/>
              </a:rPr>
              <a:t>&gt;&gt;&gt; kappale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  <a:effectLst/>
              </a:rPr>
              <a:t>diskata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  <a:effectLst/>
              </a:rPr>
              <a:t>&gt;&gt;&gt; karsia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9141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716199-F670-42A9-AA59-E2054DA36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i-FI" dirty="0"/>
            </a:br>
            <a:br>
              <a:rPr lang="fi-FI" dirty="0"/>
            </a:br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2 Kielikuvat, vertaukset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0E1C6A-BAC6-47B4-ABFC-A71B20BC1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Elämässäni on turhan paljon vaihtelua.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&gt;&gt;&gt; </a:t>
            </a:r>
            <a:r>
              <a:rPr lang="fi-FI" i="1" dirty="0">
                <a:solidFill>
                  <a:schemeClr val="tx1">
                    <a:lumMod val="95000"/>
                  </a:schemeClr>
                </a:solidFill>
              </a:rPr>
              <a:t>Elämäni on yhtä vuoristorataa.</a:t>
            </a:r>
          </a:p>
          <a:p>
            <a:endParaRPr lang="fi-FI" dirty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Suunnistaja juoksi metsästä tielle kovalla vauhdilla.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&gt;&gt;&gt; </a:t>
            </a:r>
            <a:r>
              <a:rPr lang="fi-FI" i="1" dirty="0">
                <a:solidFill>
                  <a:schemeClr val="tx1">
                    <a:lumMod val="95000"/>
                  </a:schemeClr>
                </a:solidFill>
              </a:rPr>
              <a:t>Suunnistaja syöksyi metsästä tielle kuin hirvi metsästysaikaan.</a:t>
            </a:r>
          </a:p>
        </p:txBody>
      </p:sp>
    </p:spTree>
    <p:extLst>
      <p:ext uri="{BB962C8B-B14F-4D97-AF65-F5344CB8AC3E}">
        <p14:creationId xmlns:p14="http://schemas.microsoft.com/office/powerpoint/2010/main" val="2687597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716199-F670-42A9-AA59-E2054DA36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i-FI" dirty="0"/>
            </a:br>
            <a:br>
              <a:rPr lang="fi-FI" dirty="0"/>
            </a:br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3 sanajärjestys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0E1C6A-BAC6-47B4-ABFC-A71B20BC1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0" dirty="0">
                <a:solidFill>
                  <a:schemeClr val="tx1">
                    <a:lumMod val="95000"/>
                  </a:schemeClr>
                </a:solidFill>
                <a:effectLst/>
                <a:latin typeface="Noto Sans"/>
              </a:rPr>
              <a:t>Minä en lähde sinne. </a:t>
            </a:r>
          </a:p>
          <a:p>
            <a:r>
              <a:rPr lang="fi-FI" b="0" dirty="0">
                <a:solidFill>
                  <a:schemeClr val="tx1">
                    <a:lumMod val="95000"/>
                  </a:schemeClr>
                </a:solidFill>
                <a:effectLst/>
                <a:latin typeface="Noto Sans"/>
              </a:rPr>
              <a:t>Sinne minä en lähde. </a:t>
            </a:r>
          </a:p>
          <a:p>
            <a:r>
              <a:rPr lang="fi-FI" b="0" dirty="0">
                <a:solidFill>
                  <a:schemeClr val="tx1">
                    <a:lumMod val="95000"/>
                  </a:schemeClr>
                </a:solidFill>
                <a:effectLst/>
                <a:latin typeface="Noto Sans"/>
              </a:rPr>
              <a:t>En minä sinne lähde.</a:t>
            </a:r>
          </a:p>
          <a:p>
            <a:endParaRPr lang="fi-FI" dirty="0">
              <a:solidFill>
                <a:schemeClr val="tx1">
                  <a:lumMod val="95000"/>
                </a:schemeClr>
              </a:solidFill>
              <a:effectLst/>
              <a:latin typeface="Noto Sans"/>
            </a:endParaRP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  <a:effectLst/>
                <a:latin typeface="Noto Sans"/>
              </a:rPr>
              <a:t>Hän katseli tyynenä veden pintaa.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  <a:effectLst/>
                <a:latin typeface="Noto Sans"/>
              </a:rPr>
              <a:t>Tyynenä hän katseli veden pintaa.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  <a:effectLst/>
                <a:latin typeface="Noto Sans"/>
              </a:rPr>
              <a:t>Tyynenä veden pintaa katseli hän.</a:t>
            </a:r>
            <a:endParaRPr lang="fi-FI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414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716199-F670-42A9-AA59-E2054DA36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i-FI" dirty="0"/>
            </a:br>
            <a:br>
              <a:rPr lang="fi-FI" dirty="0"/>
            </a:br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4 virke- ja lauserakenne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0E1C6A-BAC6-47B4-ABFC-A71B20BC1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1800" dirty="0">
                <a:solidFill>
                  <a:schemeClr val="tx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Taivaalta tipahtelevat ensimmäiset sadepisarat saivat hänet havahtumaan takaisin todellisuuteen ja hänen vatsansa muljahti muutaman kerran ympäri. Mitä hän sanoisi hänelle, vai sanoisiko mitään? 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  <a:effectLst/>
              </a:rPr>
              <a:t>&gt;&gt;&gt; Alkaa sataa. Hän havahtuu takaisin todellisuuteen. Vatsassa muljahtaa. Mitä hän sanoisi? Sanoisiko mitään? </a:t>
            </a:r>
          </a:p>
          <a:p>
            <a:endParaRPr lang="fi-FI" b="1" dirty="0">
              <a:solidFill>
                <a:schemeClr val="tx1">
                  <a:lumMod val="95000"/>
                </a:schemeClr>
              </a:solidFill>
              <a:effectLst/>
            </a:endParaRPr>
          </a:p>
          <a:p>
            <a:r>
              <a:rPr lang="fi-FI" sz="1800" dirty="0">
                <a:solidFill>
                  <a:schemeClr val="tx1">
                    <a:lumMod val="9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olivat aina olleet yhtä, mutta nyt hänet oli henkisesti ryöstetty toisaalle. Aika tuntui loppuvan yhtä nopeasti kuin sadepisarat valuivat pitkin ikkunaa.</a:t>
            </a:r>
          </a:p>
          <a:p>
            <a:r>
              <a:rPr lang="fi-FI" dirty="0">
                <a:solidFill>
                  <a:schemeClr val="tx1">
                    <a:lumMod val="95000"/>
                  </a:schemeClr>
                </a:solidFill>
                <a:effectLst/>
              </a:rPr>
              <a:t>&gt;&gt;&gt; He olivat aina olleet yhtä. Nyt hänet oli henkisesti ryöstetty toisaalle. Aika tuntui loppuvan nopeasti. Sadepisarat valuivat pitkin ikkunaa. </a:t>
            </a:r>
          </a:p>
          <a:p>
            <a:endParaRPr lang="fi-FI" dirty="0">
              <a:effectLst/>
            </a:endParaRPr>
          </a:p>
          <a:p>
            <a:endParaRPr lang="fi-F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6075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716199-F670-42A9-AA59-E2054DA36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i-FI" dirty="0"/>
            </a:br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5 määritteiden käyttö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0E1C6A-BAC6-47B4-ABFC-A71B20BC1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Ilta oli kaunis.</a:t>
            </a:r>
          </a:p>
          <a:p>
            <a:r>
              <a:rPr lang="fi-FI" dirty="0"/>
              <a:t>Ilta oli erityisen kaunis.</a:t>
            </a:r>
          </a:p>
          <a:p>
            <a:r>
              <a:rPr lang="fi-FI" dirty="0"/>
              <a:t>Ilta oli aivan erityisen kaunis.</a:t>
            </a:r>
          </a:p>
          <a:p>
            <a:r>
              <a:rPr lang="fi-FI" dirty="0"/>
              <a:t>Ilta oli erityisen – aivan erityisen – kaunis.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54323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716199-F670-42A9-AA59-E2054DA36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i-FI" dirty="0"/>
            </a:br>
            <a:br>
              <a:rPr lang="fi-FI" dirty="0"/>
            </a:br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6 rytmi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0E1C6A-BAC6-47B4-ABFC-A71B20BC1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8868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716199-F670-42A9-AA59-E2054DA36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i-FI" dirty="0"/>
            </a:br>
            <a:br>
              <a:rPr lang="fi-FI" dirty="0"/>
            </a:br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7 jaksottelu, esittämisjärjestys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0E1C6A-BAC6-47B4-ABFC-A71B20BC1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2489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716199-F670-42A9-AA59-E2054DA36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i-FI" dirty="0"/>
            </a:br>
            <a:br>
              <a:rPr lang="fi-FI" dirty="0"/>
            </a:br>
            <a:r>
              <a:rPr lang="fi-FI" dirty="0">
                <a:solidFill>
                  <a:schemeClr val="tx1">
                    <a:lumMod val="95000"/>
                  </a:schemeClr>
                </a:solidFill>
              </a:rPr>
              <a:t>8 huumori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0E1C6A-BAC6-47B4-ABFC-A71B20BC1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02524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TM04033921[[fn=Damasti]]</Template>
  <TotalTime>48</TotalTime>
  <Words>266</Words>
  <Application>Microsoft Office PowerPoint</Application>
  <PresentationFormat>Laajakuva</PresentationFormat>
  <Paragraphs>42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8" baseType="lpstr">
      <vt:lpstr>Arial</vt:lpstr>
      <vt:lpstr>Baskerville Old Face</vt:lpstr>
      <vt:lpstr>Bookman Old Style</vt:lpstr>
      <vt:lpstr>Calibri</vt:lpstr>
      <vt:lpstr>Noto Sans</vt:lpstr>
      <vt:lpstr>Rockwell</vt:lpstr>
      <vt:lpstr>Times New Roman</vt:lpstr>
      <vt:lpstr>Damask</vt:lpstr>
      <vt:lpstr>Tyylin analyysi</vt:lpstr>
      <vt:lpstr>  1 sanavalinnat </vt:lpstr>
      <vt:lpstr>  2 Kielikuvat, vertaukset </vt:lpstr>
      <vt:lpstr>  3 sanajärjestys </vt:lpstr>
      <vt:lpstr>  4 virke- ja lauserakenne </vt:lpstr>
      <vt:lpstr> 5 määritteiden käyttö </vt:lpstr>
      <vt:lpstr>  6 rytmi </vt:lpstr>
      <vt:lpstr>  7 jaksottelu, esittämisjärjestys </vt:lpstr>
      <vt:lpstr>  8 huumori </vt:lpstr>
      <vt:lpstr> 9 retoriset keinot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Tyylin analyysi</dc:title>
  <dc:creator>Pajarinen Jaana</dc:creator>
  <cp:lastModifiedBy>Pajarinen Jaana</cp:lastModifiedBy>
  <cp:revision>3</cp:revision>
  <dcterms:created xsi:type="dcterms:W3CDTF">2020-10-06T06:56:08Z</dcterms:created>
  <dcterms:modified xsi:type="dcterms:W3CDTF">2020-10-06T08:33:08Z</dcterms:modified>
</cp:coreProperties>
</file>