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A65F5-D0A0-4504-981D-C407A6EB2554}" type="datetimeFigureOut">
              <a:rPr lang="fi-FI" smtClean="0"/>
              <a:t>6.1.2021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7373B3-8FAB-4E49-A61F-3C7BC5E73B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6337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A9CE99-4710-48B6-91F0-8F9ACFD36917}" type="datetimeFigureOut">
              <a:rPr lang="fi-FI" smtClean="0"/>
              <a:t>6.1.2021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B05077E-6F58-46BF-BA6E-77757FBD6E33}" type="slidenum">
              <a:rPr lang="fi-FI" smtClean="0"/>
              <a:t>‹#›</a:t>
            </a:fld>
            <a:endParaRPr lang="fi-FI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CE99-4710-48B6-91F0-8F9ACFD36917}" type="datetimeFigureOut">
              <a:rPr lang="fi-FI" smtClean="0"/>
              <a:t>6.1.2021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77E-6F58-46BF-BA6E-77757FBD6E33}" type="slidenum">
              <a:rPr lang="fi-FI" smtClean="0"/>
              <a:t>‹#›</a:t>
            </a:fld>
            <a:endParaRPr lang="fi-FI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CE99-4710-48B6-91F0-8F9ACFD36917}" type="datetimeFigureOut">
              <a:rPr lang="fi-FI" smtClean="0"/>
              <a:t>6.1.2021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77E-6F58-46BF-BA6E-77757FBD6E33}" type="slidenum">
              <a:rPr lang="fi-FI" smtClean="0"/>
              <a:t>‹#›</a:t>
            </a:fld>
            <a:endParaRPr lang="fi-FI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CE99-4710-48B6-91F0-8F9ACFD36917}" type="datetimeFigureOut">
              <a:rPr lang="fi-FI" smtClean="0"/>
              <a:t>6.1.2021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77E-6F58-46BF-BA6E-77757FBD6E33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CE99-4710-48B6-91F0-8F9ACFD36917}" type="datetimeFigureOut">
              <a:rPr lang="fi-FI" smtClean="0"/>
              <a:t>6.1.2021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77E-6F58-46BF-BA6E-77757FBD6E33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CE99-4710-48B6-91F0-8F9ACFD36917}" type="datetimeFigureOut">
              <a:rPr lang="fi-FI" smtClean="0"/>
              <a:t>6.1.2021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77E-6F58-46BF-BA6E-77757FBD6E33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CE99-4710-48B6-91F0-8F9ACFD36917}" type="datetimeFigureOut">
              <a:rPr lang="fi-FI" smtClean="0"/>
              <a:t>6.1.2021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77E-6F58-46BF-BA6E-77757FBD6E33}" type="slidenum">
              <a:rPr lang="fi-FI" smtClean="0"/>
              <a:t>‹#›</a:t>
            </a:fld>
            <a:endParaRPr lang="fi-FI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CE99-4710-48B6-91F0-8F9ACFD36917}" type="datetimeFigureOut">
              <a:rPr lang="fi-FI" smtClean="0"/>
              <a:t>6.1.2021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77E-6F58-46BF-BA6E-77757FBD6E33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CE99-4710-48B6-91F0-8F9ACFD36917}" type="datetimeFigureOut">
              <a:rPr lang="fi-FI" smtClean="0"/>
              <a:t>6.1.2021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77E-6F58-46BF-BA6E-77757FBD6E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CE99-4710-48B6-91F0-8F9ACFD36917}" type="datetimeFigureOut">
              <a:rPr lang="fi-FI" smtClean="0"/>
              <a:t>6.1.2021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77E-6F58-46BF-BA6E-77757FBD6E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CE99-4710-48B6-91F0-8F9ACFD36917}" type="datetimeFigureOut">
              <a:rPr lang="fi-FI" smtClean="0"/>
              <a:t>6.1.2021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77E-6F58-46BF-BA6E-77757FBD6E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CA9CE99-4710-48B6-91F0-8F9ACFD36917}" type="datetimeFigureOut">
              <a:rPr lang="fi-FI" smtClean="0"/>
              <a:t>6.1.2021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B05077E-6F58-46BF-BA6E-77757FBD6E33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I </a:t>
            </a:r>
            <a:r>
              <a:rPr lang="fi-FI" u="sng" dirty="0" smtClean="0"/>
              <a:t>Millainen oli Suomen sodan tausta?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Napoleon yritti kukistaa Englannin </a:t>
            </a:r>
            <a:r>
              <a:rPr lang="fi-FI" dirty="0" err="1" smtClean="0"/>
              <a:t>mannemaansulkemuksella</a:t>
            </a:r>
            <a:endParaRPr lang="fi-FI" dirty="0" smtClean="0"/>
          </a:p>
          <a:p>
            <a:pPr>
              <a:buFont typeface="Arial" charset="0"/>
              <a:buChar char="•"/>
            </a:pPr>
            <a:r>
              <a:rPr lang="fi-FI" dirty="0" err="1" smtClean="0"/>
              <a:t>Tilsitin</a:t>
            </a:r>
            <a:r>
              <a:rPr lang="fi-FI" dirty="0" smtClean="0"/>
              <a:t> sopimuksessa 1807 Napoleon ja Aleksanteri sopivat että Venäjä pakottaa Ruotsin </a:t>
            </a:r>
            <a:r>
              <a:rPr lang="fi-FI" dirty="0" err="1" smtClean="0"/>
              <a:t>mannermaansulkemukseen</a:t>
            </a:r>
            <a:r>
              <a:rPr lang="fi-FI" dirty="0" smtClean="0"/>
              <a:t> uhkaamalla valloittaa Suomen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Ruotsi kieltäytyi ja 1808 Venäjä hyökkäsi</a:t>
            </a:r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Suomen sota</a:t>
            </a:r>
            <a:r>
              <a:rPr lang="fi-FI" dirty="0" smtClean="0"/>
              <a:t> s. </a:t>
            </a:r>
            <a:r>
              <a:rPr lang="fi-FI" dirty="0" smtClean="0"/>
              <a:t>10-16</a:t>
            </a:r>
            <a:endParaRPr lang="fi-FI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260648"/>
            <a:ext cx="8291264" cy="58655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i-FI" dirty="0" smtClean="0"/>
              <a:t>II </a:t>
            </a:r>
            <a:r>
              <a:rPr lang="fi-FI" u="sng" dirty="0" smtClean="0"/>
              <a:t>Sotatapahtumat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Suomen puolustussuunnitelma: armeija vetäytyy Pohjanmaalle odottamaan apujoukkoja Ruotsista, joiden maihinnousun turvaavat Viapori ja </a:t>
            </a:r>
            <a:r>
              <a:rPr lang="fi-FI" dirty="0" err="1" smtClean="0"/>
              <a:t>Svartholma</a:t>
            </a:r>
            <a:endParaRPr lang="fi-FI" dirty="0" smtClean="0"/>
          </a:p>
          <a:p>
            <a:pPr>
              <a:buFont typeface="Arial" charset="0"/>
              <a:buChar char="•"/>
            </a:pPr>
            <a:r>
              <a:rPr lang="fi-FI" dirty="0" smtClean="0"/>
              <a:t>Venäläiset hyökkäsivät helmikuussa 1808 Kymijoella ja Savossa ja etenivät Pojanmaalle suomalaisten vetäytyessä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Siikajoella saavutetun voiton jälkeen suomalaiset ajoivat venäläiset Savoon asti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Sodan ratkaisu tuli toukokuussa kun Viapori ja </a:t>
            </a:r>
            <a:r>
              <a:rPr lang="fi-FI" dirty="0" err="1" smtClean="0"/>
              <a:t>Svartholma</a:t>
            </a:r>
            <a:r>
              <a:rPr lang="fi-FI" dirty="0" smtClean="0"/>
              <a:t> antautuivat venäläisille, jolloin Ruotsista oli mahdotonta saada apua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260648"/>
            <a:ext cx="8219256" cy="5865515"/>
          </a:xfrm>
        </p:spPr>
        <p:txBody>
          <a:bodyPr/>
          <a:lstStyle/>
          <a:p>
            <a:r>
              <a:rPr lang="fi-FI" dirty="0" smtClean="0"/>
              <a:t>14.9 tappio Oravaisissa ja uusi perääntyminen</a:t>
            </a:r>
          </a:p>
          <a:p>
            <a:r>
              <a:rPr lang="fi-FI" dirty="0" smtClean="0"/>
              <a:t>Aselepo Olkijoella marraskuussa 1808: Suomi venäläisille ja sotajoukot Ruotsin puolelle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260648"/>
            <a:ext cx="8219256" cy="5865515"/>
          </a:xfrm>
        </p:spPr>
        <p:txBody>
          <a:bodyPr/>
          <a:lstStyle/>
          <a:p>
            <a:pPr>
              <a:buNone/>
            </a:pPr>
            <a:r>
              <a:rPr lang="fi-FI" dirty="0" smtClean="0"/>
              <a:t>III </a:t>
            </a:r>
            <a:r>
              <a:rPr lang="fi-FI" u="sng" dirty="0" smtClean="0"/>
              <a:t>Sodan seuraukset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Porvoon valtiopäivät maaliskuussa 1809, jossa Aleksanteri I antoi hallitsijanvakuutuksen ja säädyt vannoivat keisarille uskollisuutta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Suomi sai autonomian eli sisäisen itsehallinnon</a:t>
            </a:r>
          </a:p>
          <a:p>
            <a:pPr>
              <a:buFont typeface="Arial" charset="0"/>
              <a:buChar char="•"/>
            </a:pPr>
            <a:r>
              <a:rPr lang="fi-FI" smtClean="0"/>
              <a:t>Suomea alettiin </a:t>
            </a:r>
            <a:r>
              <a:rPr lang="fi-FI" dirty="0" smtClean="0"/>
              <a:t>kutsua </a:t>
            </a:r>
            <a:r>
              <a:rPr lang="fi-FI" smtClean="0"/>
              <a:t>autonomiseksi suuriruhtinaskunnaksi</a:t>
            </a:r>
            <a:endParaRPr lang="fi-FI" dirty="0" smtClean="0"/>
          </a:p>
          <a:p>
            <a:pPr>
              <a:buFont typeface="Arial" charset="0"/>
              <a:buChar char="•"/>
            </a:pPr>
            <a:r>
              <a:rPr lang="fi-FI" dirty="0" smtClean="0"/>
              <a:t>Haminan rauha syyskuussa 1809 jossa Suomi luovutettiin Venäjälle  Tornion- ja Muonionjokea  sekä Ahvenanmaata myöten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Yli 600-vuotinen yhteys Suomen ja Ruotsin välillä katkesi</a:t>
            </a:r>
          </a:p>
          <a:p>
            <a:pPr>
              <a:buFont typeface="Arial" charset="0"/>
              <a:buChar char="•"/>
            </a:pP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260648"/>
            <a:ext cx="8219256" cy="5865515"/>
          </a:xfrm>
        </p:spPr>
        <p:txBody>
          <a:bodyPr/>
          <a:lstStyle/>
          <a:p>
            <a:pPr>
              <a:buNone/>
            </a:pPr>
            <a:r>
              <a:rPr lang="fi-FI" u="sng" dirty="0" smtClean="0"/>
              <a:t>IV Mikä Suomessa muuttui?</a:t>
            </a:r>
          </a:p>
          <a:p>
            <a:pPr marL="514350" indent="-514350">
              <a:buAutoNum type="alphaLcParenR"/>
            </a:pPr>
            <a:r>
              <a:rPr lang="fi-FI" u="sng" dirty="0" smtClean="0"/>
              <a:t>Taloudelliset muutokset</a:t>
            </a:r>
          </a:p>
          <a:p>
            <a:pPr marL="514350" indent="-514350">
              <a:buFont typeface="Arial" charset="0"/>
              <a:buChar char="•"/>
            </a:pPr>
            <a:r>
              <a:rPr lang="fi-FI" dirty="0" smtClean="0"/>
              <a:t>Verot Suomesta Suomen tarpeisiin</a:t>
            </a:r>
          </a:p>
          <a:p>
            <a:pPr marL="514350" indent="-514350">
              <a:buFont typeface="Arial" charset="0"/>
              <a:buChar char="•"/>
            </a:pPr>
            <a:r>
              <a:rPr lang="fi-FI" dirty="0" smtClean="0"/>
              <a:t>Tulliraja ulkomaita vastaan</a:t>
            </a:r>
          </a:p>
          <a:p>
            <a:pPr marL="514350" indent="-514350">
              <a:buFont typeface="Arial" charset="0"/>
              <a:buChar char="•"/>
            </a:pPr>
            <a:r>
              <a:rPr lang="fi-FI" dirty="0" smtClean="0"/>
              <a:t>Oma budjetti</a:t>
            </a:r>
          </a:p>
          <a:p>
            <a:pPr marL="514350" indent="-514350">
              <a:buFont typeface="Arial" charset="0"/>
              <a:buChar char="•"/>
            </a:pPr>
            <a:r>
              <a:rPr lang="fi-FI" dirty="0" smtClean="0"/>
              <a:t>Rupla rahaksi Ruotsin rahan rinnalle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260648"/>
            <a:ext cx="8291264" cy="5865515"/>
          </a:xfrm>
        </p:spPr>
        <p:txBody>
          <a:bodyPr/>
          <a:lstStyle/>
          <a:p>
            <a:pPr>
              <a:buNone/>
            </a:pPr>
            <a:r>
              <a:rPr lang="fi-FI" u="sng" dirty="0" smtClean="0"/>
              <a:t>b) Hallinnolliset muutokset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Oma keskushallinto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Valta suomalaisille virkamiehille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Ei asevelvollisuutta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Vanha Suomi liitettiin Suomeen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Helsingistä pääkaupunki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vakantinen">
  <a:themeElements>
    <a:clrScheme name="Kovakantinen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Kovakantinen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ovakantinen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32</TotalTime>
  <Words>200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Book Antiqua</vt:lpstr>
      <vt:lpstr>Calibri</vt:lpstr>
      <vt:lpstr>Wingdings</vt:lpstr>
      <vt:lpstr>Kovakantinen</vt:lpstr>
      <vt:lpstr>Suomen sota s. 10-16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Aajärven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Suomen sota s. 15-23</dc:title>
  <dc:creator>Opettaja</dc:creator>
  <cp:lastModifiedBy>Minna</cp:lastModifiedBy>
  <cp:revision>19</cp:revision>
  <cp:lastPrinted>2018-01-08T08:56:50Z</cp:lastPrinted>
  <dcterms:created xsi:type="dcterms:W3CDTF">2013-02-18T12:40:09Z</dcterms:created>
  <dcterms:modified xsi:type="dcterms:W3CDTF">2021-01-06T11:45:55Z</dcterms:modified>
</cp:coreProperties>
</file>