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274" r:id="rId2"/>
    <p:sldId id="321" r:id="rId3"/>
    <p:sldId id="323" r:id="rId4"/>
    <p:sldId id="324" r:id="rId5"/>
    <p:sldId id="326" r:id="rId6"/>
    <p:sldId id="327" r:id="rId7"/>
    <p:sldId id="325" r:id="rId8"/>
    <p:sldId id="328" r:id="rId9"/>
    <p:sldId id="322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DDDDDD"/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8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ACFB2F7-FA90-2B4C-A4AC-1BA2051827D8}" type="datetime1">
              <a:rPr lang="fi-FI"/>
              <a:pPr>
                <a:defRPr/>
              </a:pPr>
              <a:t>11.1.2016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E65FE53-44A9-2748-B469-2044864EFA5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742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3E6067C-BC87-5F4A-B5C5-6CED654974EE}" type="datetime1">
              <a:rPr lang="en-US"/>
              <a:pPr>
                <a:defRPr/>
              </a:pPr>
              <a:t>1/11/2016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AE3669C-44E0-F143-91BE-5CF633ED1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1800" b="1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5C606-61B7-4141-9DE8-CA23C9E3E720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96AE2-F87C-5F43-9A08-0B693EA5097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3BEC5-AEF8-B64E-BEDC-F99820208ABC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6A867-5723-3E4F-8413-9820512B6D3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088FDC5-B27D-154B-A5CF-8D9C051A0D1C}" type="datetime1">
              <a:rPr lang="fi-FI"/>
              <a:pPr>
                <a:defRPr/>
              </a:pPr>
              <a:t>11.1.2016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C2FFB5D-AA04-C24E-904C-7A7E7D08E25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8552D-5521-8C4F-9D7A-40D5D6522BFF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50FB3-2D3E-F44C-8B6F-86CD0B2692C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FB18-C7FD-4047-BACB-4FE4D29D9493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FBF94-4E3C-834C-9874-730AF2D53F3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620AF-6108-2344-9360-43040DA905FB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586BE-2BBA-0E43-A9F5-D27347B4FF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5933B-9E33-5641-BFB2-709C7F2A9E1C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48298-54B4-FD4E-9C78-DD640ABF72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30AD5-A96F-1445-96CC-788D32F9EE56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E5610-FDAA-9C45-A724-E2BDF6263E4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E45FA-77E8-054D-AF95-7FC0802A9F07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F69FA-08B9-314C-92ED-88CBA8833B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663E582A-48B8-164C-B0E1-E2309583C56D}" type="datetime1">
              <a:rPr lang="fi-FI"/>
              <a:pPr>
                <a:defRPr/>
              </a:pPr>
              <a:t>11.1.2016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F8DE043-E199-9848-9855-D0FFD9B51C2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84" charset="0"/>
        <a:buChar char="•"/>
        <a:defRPr sz="3200" kern="1200">
          <a:solidFill>
            <a:schemeClr val="tx1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84" charset="0"/>
        <a:buChar char="–"/>
        <a:defRPr sz="28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84" charset="0"/>
        <a:buChar char="•"/>
        <a:defRPr sz="24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84" charset="0"/>
        <a:buChar char="–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84" charset="0"/>
        <a:buChar char="»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184275"/>
            <a:ext cx="8229600" cy="1524000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/>
              <a:t>Värähdysliike on säännöllistä liikettä</a:t>
            </a:r>
          </a:p>
        </p:txBody>
      </p:sp>
      <p:sp>
        <p:nvSpPr>
          <p:cNvPr id="15363" name="Rectangle 4"/>
          <p:cNvSpPr>
            <a:spLocks noGrp="1"/>
          </p:cNvSpPr>
          <p:nvPr>
            <p:ph type="subTitle" idx="1"/>
          </p:nvPr>
        </p:nvSpPr>
        <p:spPr>
          <a:xfrm>
            <a:off x="3203575" y="3476625"/>
            <a:ext cx="5329238" cy="1752600"/>
          </a:xfrm>
        </p:spPr>
        <p:txBody>
          <a:bodyPr>
            <a:normAutofit fontScale="92500" lnSpcReduction="20000"/>
          </a:bodyPr>
          <a:lstStyle/>
          <a:p>
            <a:r>
              <a:rPr lang="fi-FI" sz="2400">
                <a:solidFill>
                  <a:srgbClr val="898989"/>
                </a:solidFill>
              </a:rPr>
              <a:t>Tavoitteet ja sisältö</a:t>
            </a:r>
          </a:p>
          <a:p>
            <a:r>
              <a:rPr lang="fi-FI" sz="2400">
                <a:solidFill>
                  <a:srgbClr val="898989"/>
                </a:solidFill>
              </a:rPr>
              <a:t>- värähdys- ja aaltoliike</a:t>
            </a:r>
          </a:p>
          <a:p>
            <a:pPr>
              <a:buFontTx/>
              <a:buChar char="-"/>
            </a:pPr>
            <a:r>
              <a:rPr lang="fi-FI" sz="2400">
                <a:solidFill>
                  <a:srgbClr val="898989"/>
                </a:solidFill>
              </a:rPr>
              <a:t> aaltoliikkeen lajit</a:t>
            </a:r>
          </a:p>
          <a:p>
            <a:pPr>
              <a:buFontTx/>
              <a:buChar char="-"/>
            </a:pPr>
            <a:r>
              <a:rPr lang="fi-FI" sz="2400">
                <a:solidFill>
                  <a:srgbClr val="898989"/>
                </a:solidFill>
              </a:rPr>
              <a:t> värähdysaika ja taajuus ja niihin liittyvä laskut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Aaltoliike ja värähdysliike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Värähdysliike on säännöllistä edestakaista </a:t>
            </a:r>
            <a:r>
              <a:rPr lang="fi-FI" sz="2800" dirty="0" smtClean="0"/>
              <a:t>liikettä</a:t>
            </a:r>
          </a:p>
          <a:p>
            <a:pPr lvl="1"/>
            <a:r>
              <a:rPr lang="fi-FI" sz="2600" dirty="0" smtClean="0"/>
              <a:t>Esim. sydämen lyönti, maapallon liike auringon ympäri, kitaran kielen värähtely</a:t>
            </a:r>
            <a:endParaRPr lang="fi-FI" sz="2600" dirty="0" smtClean="0"/>
          </a:p>
          <a:p>
            <a:r>
              <a:rPr lang="fi-FI" sz="2800" dirty="0" smtClean="0"/>
              <a:t>Värähdysaika </a:t>
            </a:r>
            <a:r>
              <a:rPr lang="fi-FI" sz="2800" dirty="0"/>
              <a:t>on yhteen värähdykseen kulunut aika</a:t>
            </a:r>
          </a:p>
          <a:p>
            <a:pPr lvl="1"/>
            <a:r>
              <a:rPr lang="fi-FI" sz="2400" dirty="0"/>
              <a:t>Yksikkö sekunti, 1 s</a:t>
            </a:r>
          </a:p>
          <a:p>
            <a:pPr lvl="1"/>
            <a:r>
              <a:rPr lang="fi-FI" sz="2400" dirty="0"/>
              <a:t>Lasketaan jakamalla värähdyksiin kulunut aika värähdysten lukumäärällä</a:t>
            </a:r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E70051-AB64-724B-8F48-933B93672F34}" type="datetime1">
              <a:rPr lang="fi-FI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11.1.2016</a:t>
            </a:fld>
            <a:endParaRPr lang="fi-FI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6097E-9C43-7249-8C44-D141CF6C0BC3}" type="slidenum">
              <a:rPr lang="fi-FI">
                <a:latin typeface="Arial" pitchFamily="-84" charset="0"/>
                <a:ea typeface="ＭＳ Ｐゴシック" pitchFamily="-84" charset="-128"/>
                <a:cs typeface="ＭＳ Ｐゴシック" pitchFamily="-84" charset="-128"/>
              </a:rPr>
              <a:pPr/>
              <a:t>2</a:t>
            </a:fld>
            <a:endParaRPr lang="fi-FI">
              <a:latin typeface="Arial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800" dirty="0"/>
              <a:t>Taajuus kuvaa, kuinka monta värähdystä tapahtuu yhdessä sekunnissa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Yksikkö hertsi, 1 Hz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Lasketaan jakamalla värähdysten lukumäärä värähdyksiin kuluneella </a:t>
            </a:r>
            <a:r>
              <a:rPr lang="fi-FI" sz="2800" dirty="0" smtClean="0"/>
              <a:t>ajalla</a:t>
            </a:r>
          </a:p>
          <a:p>
            <a:pPr>
              <a:lnSpc>
                <a:spcPct val="90000"/>
              </a:lnSpc>
            </a:pPr>
            <a:r>
              <a:rPr lang="fi-FI" sz="2800" dirty="0" smtClean="0"/>
              <a:t>Värähtelijä </a:t>
            </a:r>
            <a:r>
              <a:rPr lang="fi-FI" sz="2800" dirty="0"/>
              <a:t>synnyttää </a:t>
            </a:r>
            <a:r>
              <a:rPr lang="fi-FI" sz="2800" dirty="0" smtClean="0"/>
              <a:t>aaltoliikkeen</a:t>
            </a:r>
          </a:p>
          <a:p>
            <a:pPr>
              <a:lnSpc>
                <a:spcPct val="90000"/>
              </a:lnSpc>
            </a:pPr>
            <a:r>
              <a:rPr lang="fi-FI" sz="2800" dirty="0" smtClean="0"/>
              <a:t>Aaltoliike </a:t>
            </a:r>
            <a:r>
              <a:rPr lang="fi-FI" sz="2800" dirty="0"/>
              <a:t>voi olla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Poikittaista: värähtely tapahtuu poikittain aallon etenemissuuntaan </a:t>
            </a:r>
            <a:r>
              <a:rPr lang="fi-FI" sz="2400" dirty="0" smtClean="0"/>
              <a:t>nähden</a:t>
            </a:r>
          </a:p>
          <a:p>
            <a:pPr lvl="2">
              <a:lnSpc>
                <a:spcPct val="90000"/>
              </a:lnSpc>
            </a:pPr>
            <a:r>
              <a:rPr lang="fi-FI" sz="2000" dirty="0" smtClean="0"/>
              <a:t>Esim. meren aallot, valo</a:t>
            </a:r>
            <a:endParaRPr lang="fi-FI" sz="2000" dirty="0"/>
          </a:p>
          <a:p>
            <a:pPr lvl="1">
              <a:lnSpc>
                <a:spcPct val="90000"/>
              </a:lnSpc>
            </a:pPr>
            <a:r>
              <a:rPr lang="fi-FI" sz="2400" dirty="0"/>
              <a:t>Pitkittäistä: värähtely tapahtuu aallon </a:t>
            </a:r>
            <a:r>
              <a:rPr lang="fi-FI" sz="2400" dirty="0" smtClean="0"/>
              <a:t>etenemissuunnassa</a:t>
            </a:r>
          </a:p>
          <a:p>
            <a:pPr lvl="2">
              <a:lnSpc>
                <a:spcPct val="90000"/>
              </a:lnSpc>
            </a:pPr>
            <a:r>
              <a:rPr lang="fi-FI" sz="2000" dirty="0" smtClean="0"/>
              <a:t>Esim. ääni</a:t>
            </a:r>
            <a:endParaRPr lang="fi-FI" sz="2000" dirty="0"/>
          </a:p>
          <a:p>
            <a:pPr>
              <a:lnSpc>
                <a:spcPct val="90000"/>
              </a:lnSpc>
            </a:pP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-100013"/>
            <a:ext cx="4546600" cy="1143001"/>
          </a:xfrm>
        </p:spPr>
        <p:txBody>
          <a:bodyPr/>
          <a:lstStyle/>
          <a:p>
            <a:pPr algn="l"/>
            <a:r>
              <a:rPr lang="fi-FI" sz="3200"/>
              <a:t>Poikittainen aaltoliike:</a:t>
            </a:r>
          </a:p>
        </p:txBody>
      </p:sp>
      <p:pic>
        <p:nvPicPr>
          <p:cNvPr id="18435" name="Picture 4" descr="HztZ1NZfVDwgLjBFUwfyHQRQKRQRVtbGGZEFsL5GCiujmmEhAOULs8Phdho1EBM8LkoWw08_DTgVUrhPaHxyeaHZb1-9svz0qoLlZkMLM_JEhffWw5nssm-1l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92150"/>
            <a:ext cx="72009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5" descr="OTY6YAnvieS3mmC8v5qRDqQNl5Gva_O2PJ_Np3ataDvwNdLkgv-vTO_UnjcKbOa6zXyUv2S7lwAsETVY36ep7DvBJb_Q9dAUaNaE-euhMRQW6I0Wwkd4evVv7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3494088"/>
            <a:ext cx="7704137" cy="267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468313" y="28622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eaLnBrk="0" hangingPunct="0"/>
            <a:r>
              <a:rPr lang="fi-FI" sz="3200">
                <a:latin typeface="Calibri" pitchFamily="-84" charset="0"/>
              </a:rPr>
              <a:t>Pitkittäinen aaltoliike: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Laskuesimerkki 1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	Erään hyönteislajin siipien lyöntitaajuus on lennossa 300 Hz. Kuinka monta kertaa hyönteisen siivet lyövät</a:t>
            </a:r>
          </a:p>
          <a:p>
            <a:pPr>
              <a:lnSpc>
                <a:spcPct val="90000"/>
              </a:lnSpc>
            </a:pPr>
            <a:endParaRPr lang="fi-FI" sz="2400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a) 1 sekunnin aikana?</a:t>
            </a:r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b) 1 minuutin aikana?</a:t>
            </a:r>
          </a:p>
          <a:p>
            <a:pPr>
              <a:lnSpc>
                <a:spcPct val="90000"/>
              </a:lnSpc>
            </a:pPr>
            <a:endParaRPr lang="fi-FI" sz="2400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Ratkaisu: Kootaan ensin tehtävän tiedot:</a:t>
            </a:r>
          </a:p>
          <a:p>
            <a:pPr>
              <a:lnSpc>
                <a:spcPct val="90000"/>
              </a:lnSpc>
            </a:pPr>
            <a:endParaRPr lang="fi-FI" sz="2400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taajuus =  300 Hz</a:t>
            </a:r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a) aika = 1 s</a:t>
            </a:r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400" dirty="0"/>
              <a:t>b) aika = 1 min = 60 s</a:t>
            </a:r>
          </a:p>
          <a:p>
            <a:pPr>
              <a:lnSpc>
                <a:spcPct val="90000"/>
              </a:lnSpc>
            </a:pP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800" dirty="0"/>
              <a:t>a) Koska taajuus kuvaa värähdysliikkeiden määrän yhdessä sekunnissa, on vastaus 300 kertaa sekunnissa.</a:t>
            </a:r>
            <a:endParaRPr lang="fi-FI" sz="2800" b="1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endParaRPr lang="fi-FI" sz="2800" b="1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800" b="1" dirty="0"/>
              <a:t>Vastaus:</a:t>
            </a:r>
            <a:r>
              <a:rPr lang="fi-FI" sz="2800" dirty="0"/>
              <a:t> Siivet lyövät 300 kertaa sekunnissa.</a:t>
            </a:r>
          </a:p>
          <a:p>
            <a:pPr>
              <a:lnSpc>
                <a:spcPct val="90000"/>
              </a:lnSpc>
              <a:buFont typeface="Arial" pitchFamily="-84" charset="0"/>
              <a:buNone/>
            </a:pPr>
            <a:endParaRPr lang="fi-FI" sz="2800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800" dirty="0"/>
              <a:t>b) Koska minuutissa on 60 sekuntia, yhden minuutin aikana siivet lyövät 60·300=18 000kertaa.</a:t>
            </a:r>
          </a:p>
          <a:p>
            <a:pPr>
              <a:lnSpc>
                <a:spcPct val="90000"/>
              </a:lnSpc>
              <a:buFont typeface="Arial" pitchFamily="-84" charset="0"/>
              <a:buNone/>
            </a:pPr>
            <a:endParaRPr lang="fi-FI" sz="2800" b="1" dirty="0"/>
          </a:p>
          <a:p>
            <a:pPr>
              <a:lnSpc>
                <a:spcPct val="90000"/>
              </a:lnSpc>
              <a:buFont typeface="Arial" pitchFamily="-84" charset="0"/>
              <a:buNone/>
            </a:pPr>
            <a:r>
              <a:rPr lang="fi-FI" sz="2800" b="1" dirty="0"/>
              <a:t>Vastaus:</a:t>
            </a:r>
            <a:r>
              <a:rPr lang="fi-FI" sz="2800" dirty="0"/>
              <a:t> Siivet lyövät 18 000 kertaa minuutissa.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/>
              <a:t>Laskuesimerkki 2</a:t>
            </a:r>
          </a:p>
        </p:txBody>
      </p:sp>
      <p:sp>
        <p:nvSpPr>
          <p:cNvPr id="21508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8147050" cy="4525963"/>
          </a:xfrm>
        </p:spPr>
        <p:txBody>
          <a:bodyPr/>
          <a:lstStyle/>
          <a:p>
            <a:r>
              <a:rPr lang="fi-FI" sz="2800" dirty="0"/>
              <a:t>Fysiikan tunnilla tehdyssä jousitutkimuksessa jousi värähteli 10 kertaa 6,0 sekunnin aikana. Laske jousen värähdysaika ja taajuus.</a:t>
            </a:r>
          </a:p>
          <a:p>
            <a:endParaRPr lang="fi-FI" sz="2800" dirty="0"/>
          </a:p>
          <a:p>
            <a:r>
              <a:rPr lang="fi-FI" sz="2800" dirty="0"/>
              <a:t>Ratkaisu:</a:t>
            </a:r>
          </a:p>
          <a:p>
            <a:r>
              <a:rPr lang="fi-FI" sz="2800" dirty="0"/>
              <a:t>aika = 6,0 s</a:t>
            </a:r>
          </a:p>
          <a:p>
            <a:r>
              <a:rPr lang="fi-FI" sz="2800" dirty="0"/>
              <a:t>lukumäärä = 10 </a:t>
            </a:r>
          </a:p>
          <a:p>
            <a:r>
              <a:rPr lang="fi-FI" sz="2800" dirty="0"/>
              <a:t>värähdysaika = ?</a:t>
            </a:r>
          </a:p>
          <a:p>
            <a:r>
              <a:rPr lang="fi-FI" sz="2800" dirty="0"/>
              <a:t>taajuus = ?</a:t>
            </a:r>
          </a:p>
          <a:p>
            <a:endParaRPr lang="fi-FI" sz="2800" dirty="0"/>
          </a:p>
        </p:txBody>
      </p:sp>
      <p:graphicFrame>
        <p:nvGraphicFramePr>
          <p:cNvPr id="21506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4356100" y="4508500"/>
          <a:ext cx="36004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Kaava" r:id="rId3" imgW="1790640" imgH="393480" progId="Equation.3">
                  <p:embed/>
                </p:oleObj>
              </mc:Choice>
              <mc:Fallback>
                <p:oleObj name="Kaava" r:id="rId3" imgW="17906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508500"/>
                        <a:ext cx="3600450" cy="7921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253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endParaRPr lang="fi-FI" sz="2800" dirty="0"/>
          </a:p>
          <a:p>
            <a:endParaRPr lang="fi-FI" sz="2800" dirty="0"/>
          </a:p>
          <a:p>
            <a:endParaRPr lang="fi-FI" sz="2800" dirty="0"/>
          </a:p>
          <a:p>
            <a:r>
              <a:rPr lang="fi-FI" sz="2800" dirty="0"/>
              <a:t>Vastaus: Värähdysaika on 0,60 sekuntia ja taajuus on 1,7 hertsiä</a:t>
            </a:r>
          </a:p>
          <a:p>
            <a:endParaRPr lang="fi-FI" sz="2800" dirty="0"/>
          </a:p>
        </p:txBody>
      </p:sp>
      <p:graphicFrame>
        <p:nvGraphicFramePr>
          <p:cNvPr id="22530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547813" y="1773238"/>
          <a:ext cx="496887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Kaava" r:id="rId3" imgW="2197080" imgH="419040" progId="Equation.3">
                  <p:embed/>
                </p:oleObj>
              </mc:Choice>
              <mc:Fallback>
                <p:oleObj name="Kaava" r:id="rId3" imgW="219708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1773238"/>
                        <a:ext cx="4968875" cy="94773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B465299C-B1BC-6E4D-9CF5-5857A8109C30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9588</TotalTime>
  <Words>217</Words>
  <Application>Microsoft Office PowerPoint</Application>
  <PresentationFormat>Näytössä katseltava diaesitys (4:3)</PresentationFormat>
  <Paragraphs>55</Paragraphs>
  <Slides>9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Mukautettu suunnittelumalli</vt:lpstr>
      <vt:lpstr>Kaava</vt:lpstr>
      <vt:lpstr>Värähdysliike on säännöllistä liikettä</vt:lpstr>
      <vt:lpstr>Aaltoliike ja värähdysliike</vt:lpstr>
      <vt:lpstr>PowerPoint-esitys</vt:lpstr>
      <vt:lpstr>Poikittainen aaltoliike:</vt:lpstr>
      <vt:lpstr>Laskuesimerkki 1</vt:lpstr>
      <vt:lpstr>PowerPoint-esitys</vt:lpstr>
      <vt:lpstr>Laskuesimerkki 2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Kimmo Lehtinen</cp:lastModifiedBy>
  <cp:revision>79</cp:revision>
  <dcterms:created xsi:type="dcterms:W3CDTF">2013-08-21T19:17:23Z</dcterms:created>
  <dcterms:modified xsi:type="dcterms:W3CDTF">2016-01-11T07:17:57Z</dcterms:modified>
</cp:coreProperties>
</file>