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7" r:id="rId5"/>
    <p:sldId id="288" r:id="rId6"/>
    <p:sldId id="277" r:id="rId7"/>
    <p:sldId id="279" r:id="rId8"/>
    <p:sldId id="289" r:id="rId9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 userDrawn="1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300">
          <p15:clr>
            <a:srgbClr val="A4A3A4"/>
          </p15:clr>
        </p15:guide>
        <p15:guide id="6" orient="horz" pos="1117">
          <p15:clr>
            <a:srgbClr val="A4A3A4"/>
          </p15:clr>
        </p15:guide>
        <p15:guide id="7" pos="302">
          <p15:clr>
            <a:srgbClr val="A4A3A4"/>
          </p15:clr>
        </p15:guide>
        <p15:guide id="9" pos="7378" userDrawn="1">
          <p15:clr>
            <a:srgbClr val="A4A3A4"/>
          </p15:clr>
        </p15:guide>
        <p15:guide id="10" pos="665">
          <p15:clr>
            <a:srgbClr val="A4A3A4"/>
          </p15:clr>
        </p15:guide>
        <p15:guide id="11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A5B"/>
    <a:srgbClr val="00295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07" autoAdjust="0"/>
  </p:normalViewPr>
  <p:slideViewPr>
    <p:cSldViewPr showGuides="1">
      <p:cViewPr varScale="1">
        <p:scale>
          <a:sx n="81" d="100"/>
          <a:sy n="81" d="100"/>
        </p:scale>
        <p:origin x="120" y="666"/>
      </p:cViewPr>
      <p:guideLst>
        <p:guide orient="horz" pos="2160"/>
        <p:guide orient="horz" pos="3884"/>
        <p:guide orient="horz" pos="300"/>
        <p:guide orient="horz" pos="1117"/>
        <p:guide pos="302"/>
        <p:guide pos="7378"/>
        <p:guide pos="66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38" y="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5808B-E55E-495E-AD4D-B469E5CD22EF}" type="datetimeFigureOut">
              <a:rPr lang="fi-FI" sz="800" smtClean="0"/>
              <a:t>20.11.2023</a:t>
            </a:fld>
            <a:endParaRPr lang="fi-FI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AF4E2-CB80-489C-B09B-4F5EEF4552BF}" type="slidenum">
              <a:rPr lang="fi-FI" sz="800" smtClean="0"/>
              <a:t>‹#›</a:t>
            </a:fld>
            <a:endParaRPr lang="fi-FI" sz="800"/>
          </a:p>
        </p:txBody>
      </p:sp>
    </p:spTree>
    <p:extLst>
      <p:ext uri="{BB962C8B-B14F-4D97-AF65-F5344CB8AC3E}">
        <p14:creationId xmlns:p14="http://schemas.microsoft.com/office/powerpoint/2010/main" val="1579175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4BDF7DAC-3845-4961-8DB5-52D3C261C68E}" type="datetimeFigureOut">
              <a:rPr lang="fi-FI" smtClean="0"/>
              <a:pPr/>
              <a:t>20.11.2023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DA2CDBA3-8E53-4B38-8A28-94E4F9D9260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82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7FC8AB4-BAF4-4D42-8872-AFDC24CCDD75}" type="datetime1">
              <a:rPr lang="fi-FI" smtClean="0"/>
              <a:t>20.11.2023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2" name="Rectangle 21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84307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CE15D4-FA64-420B-9AFA-D27A5DC99D4A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571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3444F-85E1-4DC9-8EA2-A919F80CF21D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460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4174A7B-F398-422A-9274-A7A0A77AE029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42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4896296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4896544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6F59-3B3E-4434-8A80-1A363BC70A00}" type="datetime1">
              <a:rPr lang="fi-FI" smtClean="0"/>
              <a:t>20.11.2023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37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4" y="1773238"/>
            <a:ext cx="460895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4896296" cy="3744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8048" y="1773238"/>
            <a:ext cx="460826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4896297" cy="3744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82CA-7D08-4C64-A2BA-A286A40F9810}" type="datetime1">
              <a:rPr lang="fi-FI" smtClean="0"/>
              <a:t>20.11.2023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8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5" y="1773238"/>
            <a:ext cx="1036954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10656886" cy="3744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41A2-48E2-4BFE-BD0D-9B7D2B6441E4}" type="datetime1">
              <a:rPr lang="fi-FI" smtClean="0"/>
              <a:t>20.11.2023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2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72CC-29C7-4312-AA7D-FC0D130E2651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3024287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672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345362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5881-BBB2-4666-A10D-F4C42740CE29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79427" y="1773238"/>
            <a:ext cx="3024286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366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4608513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4896544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03482" y="0"/>
            <a:ext cx="6188518" cy="6669360"/>
          </a:xfrm>
          <a:custGeom>
            <a:avLst/>
            <a:gdLst/>
            <a:ahLst/>
            <a:cxnLst/>
            <a:rect l="l" t="t" r="r" b="b"/>
            <a:pathLst>
              <a:path w="6188518" h="6669360">
                <a:moveTo>
                  <a:pt x="1820710" y="0"/>
                </a:moveTo>
                <a:lnTo>
                  <a:pt x="6188518" y="0"/>
                </a:lnTo>
                <a:lnTo>
                  <a:pt x="6188518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3183C9-4B92-47A3-9B0C-4F7FFD5778B3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99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6481317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31674" y="0"/>
            <a:ext cx="4460326" cy="6669360"/>
          </a:xfrm>
          <a:custGeom>
            <a:avLst/>
            <a:gdLst/>
            <a:ahLst/>
            <a:cxnLst/>
            <a:rect l="l" t="t" r="r" b="b"/>
            <a:pathLst>
              <a:path w="4460326" h="6669360">
                <a:moveTo>
                  <a:pt x="1820710" y="0"/>
                </a:moveTo>
                <a:lnTo>
                  <a:pt x="4460326" y="0"/>
                </a:lnTo>
                <a:lnTo>
                  <a:pt x="4460326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798984" cy="216471"/>
          </a:xfrm>
        </p:spPr>
        <p:txBody>
          <a:bodyPr/>
          <a:lstStyle>
            <a:lvl1pPr algn="l">
              <a:defRPr/>
            </a:lvl1pPr>
          </a:lstStyle>
          <a:p>
            <a:fld id="{D172078D-D4CF-4F8B-89D4-683D8E317D99}" type="datetime1">
              <a:rPr lang="fi-FI" smtClean="0"/>
              <a:t>20.11.2023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81328"/>
            <a:ext cx="4392488" cy="216471"/>
          </a:xfr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425" y="6381551"/>
            <a:ext cx="431999" cy="215801"/>
          </a:xfrm>
        </p:spPr>
        <p:txBody>
          <a:bodyPr/>
          <a:lstStyle>
            <a:lvl1pPr algn="l">
              <a:defRPr/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28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9AA285B-F5FB-48E8-9E8F-9D20CFE3E443}" type="datetime1">
              <a:rPr lang="fi-FI" smtClean="0"/>
              <a:t>20.11.2023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2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4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739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6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426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6703-07DF-4528-8F0F-740BB826187F}" type="datetime1">
              <a:rPr lang="fi-FI" smtClean="0"/>
              <a:t>20.11.2023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6240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56240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728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6769100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B4B8D-95FF-4589-9B9A-3A6306CC07E9}" type="datetime1">
              <a:rPr lang="fi-FI" smtClean="0"/>
              <a:t>20.11.2023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56588" y="1773237"/>
            <a:ext cx="3455987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66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344767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0EBD-CCAD-42A7-BEF7-F6A4385AEC96}" type="datetime1">
              <a:rPr lang="fi-FI" smtClean="0"/>
              <a:t>20.11.2023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3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0593-6CFC-4FA8-9168-1F36779AADF9}" type="datetime1">
              <a:rPr lang="fi-FI" smtClean="0"/>
              <a:t>20.11.2023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425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56240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56240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08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F5A953-C7A8-4DC0-B83F-3DF5D37EDE88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55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6809-94E2-48DA-B120-4BBAD84AC78E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304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D9941DD-DFFB-4F5E-804F-172516824F1B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accent2"/>
              </a:buClr>
              <a:defRPr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77609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309320"/>
                </a:lnTo>
                <a:lnTo>
                  <a:pt x="12192000" y="6669088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0"/>
            <a:ext cx="6096000" cy="6858000"/>
          </a:xfrm>
          <a:solidFill>
            <a:schemeClr val="accent2">
              <a:alpha val="70000"/>
            </a:schemeClr>
          </a:solidFill>
        </p:spPr>
        <p:txBody>
          <a:bodyPr lIns="576000" tIns="2422800" rIns="1080000" bIns="10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4" y="1051892"/>
            <a:ext cx="4464496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5368543-CE59-49F8-867C-8A3FBAAD7A9F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357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14E90D-FE23-4FB2-9E95-A78C890E1071}" type="datetime1">
              <a:rPr lang="fi-FI" smtClean="0"/>
              <a:t>20.11.2023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984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BE958-3B47-436D-8DD1-2D5CAB1F4512}" type="datetime1">
              <a:rPr lang="fi-FI" smtClean="0"/>
              <a:t>20.11.2023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998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0CBC3C4-7E9F-4D5C-9AE6-9858016C1106}" type="datetime1">
              <a:rPr lang="fi-FI" smtClean="0"/>
              <a:t>20.11.2023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3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4" name="Rectangle 23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736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03B9F0-AC92-4F95-88F1-368CC87E5C5E}" type="datetime1">
              <a:rPr lang="fi-FI" smtClean="0"/>
              <a:t>20.11.2023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2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4583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35665-A412-4858-82BF-B092FC41CFF7}" type="datetime1">
              <a:rPr lang="fi-FI" smtClean="0"/>
              <a:t>20.11.2023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31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990C-8331-4DA1-97FF-1E3F516B1243}" type="datetime1">
              <a:rPr lang="fi-FI" smtClean="0"/>
              <a:t>20.11.2023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07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31D3040-EC68-41B6-B426-75D972819FB0}" type="datetime1">
              <a:rPr lang="fi-FI" smtClean="0"/>
              <a:t>20.11.2023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94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ra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562767B-731B-4464-9ABA-9ADF7EB493B6}" type="datetime1">
              <a:rPr lang="fi-FI" smtClean="0"/>
              <a:t>20.11.2023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759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B8B2A89-1602-4E9D-8AE2-C3B623ABF8B4}" type="datetime1">
              <a:rPr lang="fi-FI" smtClean="0"/>
              <a:t>20.11.2023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18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o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2BBFBBC-9947-494E-8801-827AD1579B09}" type="datetime1">
              <a:rPr lang="fi-FI" smtClean="0"/>
              <a:t>20.11.2023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tx2"/>
          </a:solidFill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78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2435E05-882E-487F-8F92-FA8A4A13627E}" type="datetime1">
              <a:rPr lang="fi-FI" smtClean="0"/>
              <a:t>20.11.2023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tx2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955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773239"/>
            <a:ext cx="11229363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347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5F2A8-0E19-4A6C-8620-E482DF92A49E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37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5DB4A7-9188-4095-84E1-E1DCB0ECE150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92847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FC9E98-C3B4-4609-BD80-85D9B3F8898B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3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401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C303AC-00DE-4A76-B195-7695749E5363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081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38" y="1773239"/>
            <a:ext cx="11233150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4472" y="6381328"/>
            <a:ext cx="936104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09E99790-A5AA-4C9F-86E4-F2AE5C5929B8}" type="datetime1">
              <a:rPr lang="fi-FI" smtClean="0"/>
              <a:t>20.11.2023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8"/>
            <a:ext cx="4248472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576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5" name="Rectangle 14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(c)" hidden="1"/>
          <p:cNvSpPr txBox="1"/>
          <p:nvPr userDrawn="1"/>
        </p:nvSpPr>
        <p:spPr>
          <a:xfrm>
            <a:off x="12031551" y="6877509"/>
            <a:ext cx="157094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ChangeAspect="1" noChangeArrowheads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37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74" r:id="rId6"/>
    <p:sldLayoutId id="2147483663" r:id="rId7"/>
    <p:sldLayoutId id="2147483651" r:id="rId8"/>
    <p:sldLayoutId id="2147483664" r:id="rId9"/>
    <p:sldLayoutId id="2147483667" r:id="rId10"/>
    <p:sldLayoutId id="2147483665" r:id="rId11"/>
    <p:sldLayoutId id="2147483666" r:id="rId12"/>
    <p:sldLayoutId id="2147483652" r:id="rId13"/>
    <p:sldLayoutId id="2147483653" r:id="rId14"/>
    <p:sldLayoutId id="2147483668" r:id="rId15"/>
    <p:sldLayoutId id="2147483670" r:id="rId16"/>
    <p:sldLayoutId id="2147483671" r:id="rId17"/>
    <p:sldLayoutId id="2147483672" r:id="rId18"/>
    <p:sldLayoutId id="2147483673" r:id="rId19"/>
    <p:sldLayoutId id="2147483669" r:id="rId20"/>
    <p:sldLayoutId id="2147483690" r:id="rId21"/>
    <p:sldLayoutId id="2147483691" r:id="rId22"/>
    <p:sldLayoutId id="2147483692" r:id="rId23"/>
    <p:sldLayoutId id="2147483683" r:id="rId24"/>
    <p:sldLayoutId id="2147483682" r:id="rId25"/>
    <p:sldLayoutId id="2147483684" r:id="rId26"/>
    <p:sldLayoutId id="2147483685" r:id="rId27"/>
    <p:sldLayoutId id="2147483679" r:id="rId28"/>
    <p:sldLayoutId id="2147483680" r:id="rId29"/>
    <p:sldLayoutId id="2147483681" r:id="rId30"/>
    <p:sldLayoutId id="2147483654" r:id="rId31"/>
    <p:sldLayoutId id="2147483655" r:id="rId32"/>
    <p:sldLayoutId id="2147483687" r:id="rId33"/>
    <p:sldLayoutId id="2147483689" r:id="rId34"/>
    <p:sldLayoutId id="2147483686" r:id="rId35"/>
    <p:sldLayoutId id="2147483688" r:id="rId3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Lato" panose="020F0502020204030203" pitchFamily="34" charset="0"/>
        <a:buChar char="–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DF0E-79CC-4AD4-9282-BDA7486609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KTKP050: kolmas opehuonetapaaminen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6DCE36-DFEA-49B5-9C94-1C08F4DFCF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Opehuone 3 / Matti Itkonen (Mikko Hiljanen)</a:t>
            </a:r>
          </a:p>
          <a:p>
            <a:r>
              <a:rPr lang="fi-FI" dirty="0"/>
              <a:t>20.11.2022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3BD7A-A09F-4D82-B119-CE3709359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8AB4-BAF4-4D42-8872-AFDC24CCDD75}" type="datetime1">
              <a:rPr lang="fi-FI" smtClean="0"/>
              <a:t>20.11.2023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F42CC-ED38-43FF-9EA2-1EE00D9D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9D064-1A71-4202-B860-A7740089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4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FF4BB5-4BAC-3E70-6A06-E73705CD3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Näkökulmia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luentoon</a:t>
            </a:r>
            <a:r>
              <a:rPr lang="en-US" dirty="0">
                <a:cs typeface="Calibri Light"/>
              </a:rPr>
              <a:t>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B3B36E-2965-4ED4-7FE0-64503C24E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Minua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innosti</a:t>
            </a:r>
            <a:r>
              <a:rPr lang="en-US" sz="2800" dirty="0">
                <a:ea typeface="+mn-lt"/>
                <a:cs typeface="+mn-lt"/>
              </a:rPr>
              <a:t> ja </a:t>
            </a:r>
            <a:r>
              <a:rPr lang="en-US" sz="2800" dirty="0" err="1">
                <a:ea typeface="+mn-lt"/>
                <a:cs typeface="+mn-lt"/>
              </a:rPr>
              <a:t>puhutteli</a:t>
            </a:r>
            <a:endParaRPr lang="en-US" sz="28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Oivalsin</a:t>
            </a:r>
            <a:r>
              <a:rPr lang="en-US" sz="2800" dirty="0">
                <a:ea typeface="+mn-lt"/>
                <a:cs typeface="+mn-lt"/>
              </a:rPr>
              <a:t> </a:t>
            </a:r>
            <a:endParaRPr lang="en-US" sz="2800" dirty="0">
              <a:cs typeface="Calibri"/>
            </a:endParaRPr>
          </a:p>
          <a:p>
            <a:pPr marL="0" indent="0">
              <a:buNone/>
            </a:pPr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Olisin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toivonut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enemmän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aikaa</a:t>
            </a:r>
            <a:r>
              <a:rPr lang="en-US" sz="2800" dirty="0">
                <a:ea typeface="+mn-lt"/>
                <a:cs typeface="+mn-lt"/>
              </a:rPr>
              <a:t> / </a:t>
            </a:r>
            <a:r>
              <a:rPr lang="en-US" sz="2800" dirty="0" err="1">
                <a:ea typeface="+mn-lt"/>
                <a:cs typeface="+mn-lt"/>
              </a:rPr>
              <a:t>olisin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halunnut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kuulla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lisää</a:t>
            </a:r>
            <a:r>
              <a:rPr lang="en-US" sz="2800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en-US" sz="2800" dirty="0">
                <a:ea typeface="+mn-lt"/>
                <a:cs typeface="+mn-lt"/>
              </a:rPr>
              <a:t>• Vien </a:t>
            </a:r>
            <a:r>
              <a:rPr lang="en-US" sz="2800" dirty="0" err="1">
                <a:ea typeface="+mn-lt"/>
                <a:cs typeface="+mn-lt"/>
              </a:rPr>
              <a:t>kuulemastani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viemisinä</a:t>
            </a:r>
            <a:r>
              <a:rPr lang="en-US" sz="2800" dirty="0">
                <a:ea typeface="+mn-lt"/>
                <a:cs typeface="+mn-lt"/>
              </a:rPr>
              <a:t> ”</a:t>
            </a:r>
            <a:r>
              <a:rPr lang="en-US" sz="2800" dirty="0" err="1">
                <a:ea typeface="+mn-lt"/>
                <a:cs typeface="+mn-lt"/>
              </a:rPr>
              <a:t>kotiin</a:t>
            </a:r>
            <a:r>
              <a:rPr lang="en-US" sz="2800" dirty="0">
                <a:ea typeface="+mn-lt"/>
                <a:cs typeface="+mn-lt"/>
              </a:rPr>
              <a:t>” </a:t>
            </a:r>
            <a:endParaRPr lang="en-US" sz="28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Tämä</a:t>
            </a:r>
            <a:r>
              <a:rPr lang="en-US" sz="2800" dirty="0">
                <a:ea typeface="+mn-lt"/>
                <a:cs typeface="+mn-lt"/>
              </a:rPr>
              <a:t> </a:t>
            </a:r>
            <a:r>
              <a:rPr lang="en-US" sz="2800" dirty="0" err="1">
                <a:ea typeface="+mn-lt"/>
                <a:cs typeface="+mn-lt"/>
              </a:rPr>
              <a:t>puudutti</a:t>
            </a:r>
            <a:r>
              <a:rPr lang="en-US" sz="2800" dirty="0">
                <a:ea typeface="+mn-lt"/>
                <a:cs typeface="+mn-lt"/>
              </a:rPr>
              <a:t>, </a:t>
            </a:r>
            <a:r>
              <a:rPr lang="en-US" sz="2800" dirty="0" err="1">
                <a:ea typeface="+mn-lt"/>
                <a:cs typeface="+mn-lt"/>
              </a:rPr>
              <a:t>pitkästytti</a:t>
            </a:r>
            <a:endParaRPr lang="en-US" sz="28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sz="2800" dirty="0">
                <a:ea typeface="+mn-lt"/>
                <a:cs typeface="+mn-lt"/>
              </a:rPr>
              <a:t>• </a:t>
            </a:r>
            <a:r>
              <a:rPr lang="en-US" sz="2800" dirty="0" err="1">
                <a:ea typeface="+mn-lt"/>
                <a:cs typeface="+mn-lt"/>
              </a:rPr>
              <a:t>Vapaa</a:t>
            </a:r>
            <a:r>
              <a:rPr lang="en-US" sz="2800" dirty="0">
                <a:ea typeface="+mn-lt"/>
                <a:cs typeface="+mn-lt"/>
              </a:rPr>
              <a:t> sana</a:t>
            </a:r>
            <a:endParaRPr lang="en-US" sz="2800" dirty="0">
              <a:cs typeface="Calibri" panose="020F0502020204030204"/>
            </a:endParaRPr>
          </a:p>
          <a:p>
            <a:pPr marL="0" indent="0">
              <a:buNone/>
            </a:pPr>
            <a:endParaRPr lang="fi-FI" sz="28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FBE083-DD13-F9B0-F50B-6844C8DE6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3B5B1B-DB40-D346-C381-418B103F7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A33F2C-785A-1CC6-262C-B1203D03A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32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A7EDC1-970B-460C-B830-42319F242F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Teematehtävän valmistelu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4E5EF41-D8C5-45F8-B4C8-DCA4CBEFE9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11926E-2B74-493F-9338-6E9710FD8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8AB4-BAF4-4D42-8872-AFDC24CCDD75}" type="datetime1">
              <a:rPr lang="fi-FI" smtClean="0"/>
              <a:t>20.11.2023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699B5D-A5CE-470C-AC03-83C8C5F0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BF4B3B-D94B-44B0-AB6A-8379AEF7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777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585E5A-D522-4E53-992F-D5FC221A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</p:spPr>
        <p:txBody>
          <a:bodyPr anchor="t">
            <a:normAutofit/>
          </a:bodyPr>
          <a:lstStyle/>
          <a:p>
            <a:r>
              <a:rPr lang="fi-FI" b="0" dirty="0"/>
              <a:t>R</a:t>
            </a:r>
            <a:r>
              <a:rPr lang="fi-FI" b="0" i="0" dirty="0">
                <a:effectLst/>
              </a:rPr>
              <a:t>yhmämme teema: </a:t>
            </a:r>
            <a:r>
              <a:rPr lang="fi-FI" b="0" dirty="0"/>
              <a:t>monikulttuurinen koulu</a:t>
            </a:r>
            <a:br>
              <a:rPr lang="fi-FI" b="0" i="0" dirty="0">
                <a:effectLst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46002E-D46E-4A03-9819-F5F8A7CD3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7572" y="2348880"/>
            <a:ext cx="8064648" cy="4897091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fi-FI" sz="1600" dirty="0"/>
              <a:t>Lyhyt paluu viime tapaamiskerran lopussa olleisiin pienryhmien keskusteluihin:</a:t>
            </a:r>
          </a:p>
          <a:p>
            <a:pPr lvl="1">
              <a:lnSpc>
                <a:spcPct val="110000"/>
              </a:lnSpc>
            </a:pPr>
            <a:r>
              <a:rPr lang="fi-FI" sz="1600" dirty="0"/>
              <a:t>Monikulttuurisuuden määritelmät</a:t>
            </a:r>
          </a:p>
          <a:p>
            <a:pPr lvl="1">
              <a:lnSpc>
                <a:spcPct val="110000"/>
              </a:lnSpc>
            </a:pPr>
            <a:r>
              <a:rPr lang="fi-FI" sz="1600" dirty="0"/>
              <a:t>Monikulttuuriset tilanteet</a:t>
            </a:r>
          </a:p>
          <a:p>
            <a:pPr lvl="1">
              <a:lnSpc>
                <a:spcPct val="110000"/>
              </a:lnSpc>
            </a:pPr>
            <a:r>
              <a:rPr lang="fi-FI" sz="1600" dirty="0"/>
              <a:t>Mitä monikulttuurisuus vaatii?</a:t>
            </a:r>
          </a:p>
          <a:p>
            <a:pPr lvl="1">
              <a:lnSpc>
                <a:spcPct val="110000"/>
              </a:lnSpc>
            </a:pPr>
            <a:r>
              <a:rPr lang="fi-FI" sz="1600" dirty="0"/>
              <a:t>Monikulttuurisuutta edistävät seikat</a:t>
            </a:r>
          </a:p>
          <a:p>
            <a:pPr>
              <a:lnSpc>
                <a:spcPct val="110000"/>
              </a:lnSpc>
            </a:pPr>
            <a:r>
              <a:rPr lang="fi-FI" sz="1600" dirty="0"/>
              <a:t>Suhteessa esimerkiksi lukemiinne artikkeleihin, onko valittuihin alateemoihin syytä tehdä jotakin muutoksia tai tarkennuksia?</a:t>
            </a:r>
          </a:p>
          <a:p>
            <a:pPr>
              <a:lnSpc>
                <a:spcPct val="110000"/>
              </a:lnSpc>
            </a:pPr>
            <a:r>
              <a:rPr lang="fi-FI" sz="1600" dirty="0"/>
              <a:t>Minkä näkökulman tunnette itseänne eniten kiinnostavaksi ja sellaiseksi, että pidätte tärkeänä esitellä sitä kaikille muille opehuoneille?</a:t>
            </a:r>
          </a:p>
          <a:p>
            <a:pPr lvl="1">
              <a:lnSpc>
                <a:spcPct val="110000"/>
              </a:lnSpc>
            </a:pPr>
            <a:r>
              <a:rPr lang="fi-FI" sz="1600" dirty="0"/>
              <a:t>Pienryhmät jatkavat työskentelyään valitsemansa alateeman mukaisesti</a:t>
            </a:r>
          </a:p>
          <a:p>
            <a:pPr marL="0" indent="0">
              <a:lnSpc>
                <a:spcPct val="110000"/>
              </a:lnSpc>
              <a:buNone/>
            </a:pPr>
            <a:endParaRPr lang="fi-FI" sz="1600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E51AF8-EBC5-4282-9B20-AC387327D1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4472" y="6381328"/>
            <a:ext cx="936104" cy="216471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E0D9521-BE67-4899-9D66-A6004EC8346E}" type="datetime1">
              <a:rPr lang="fi-FI" smtClean="0"/>
              <a:pPr>
                <a:spcAft>
                  <a:spcPts val="600"/>
                </a:spcAft>
              </a:pPr>
              <a:t>20.11.2023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89F157-847E-4EAC-9226-9036503E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381328"/>
            <a:ext cx="4248472" cy="216471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7805EC-F39F-4366-8B34-C14A3629E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0576" y="6381551"/>
            <a:ext cx="431998" cy="215801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E548902-A2E1-4711-A467-290FB9FE5D63}" type="slidenum">
              <a:rPr lang="fi-FI" smtClean="0"/>
              <a:pPr>
                <a:spcAft>
                  <a:spcPts val="600"/>
                </a:spcAft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23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DB236C-4A76-4702-8E0A-DB1FBBA28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Tehtävän valmistelu pienryhmissä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964123-C14C-B2D5-B59E-4EBAB3367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Pohtikaa, tarkentakaa ja rajatkaa omaa ideaanne edelleen</a:t>
            </a:r>
          </a:p>
          <a:p>
            <a:pPr lvl="1"/>
            <a:r>
              <a:rPr lang="fi-FI" dirty="0"/>
              <a:t>Mikä osailmiössä (alateemassa) on tulevien aineenopettajien kannalta kaikkein keskeisintä? Minkä näkökulman voi jättää ”myöhemmin opittavaksi”?</a:t>
            </a:r>
          </a:p>
          <a:p>
            <a:pPr lvl="1"/>
            <a:r>
              <a:rPr lang="fi-FI" dirty="0"/>
              <a:t>Miten sen voisi muille osallistujille esitellä/opettaa parhaalla mahdollisella tavalla?</a:t>
            </a:r>
          </a:p>
          <a:p>
            <a:pPr lvl="2"/>
            <a:r>
              <a:rPr lang="fi-FI" dirty="0"/>
              <a:t>Viime viikon suurryhmästä: ”</a:t>
            </a:r>
            <a:r>
              <a:rPr lang="fi-FI" dirty="0">
                <a:solidFill>
                  <a:srgbClr val="333333"/>
                </a:solidFill>
              </a:rPr>
              <a:t>Ottakaa huomioon, että osassa teemoja kaikki ovat jo katsoneet luennot, joista aiheisiin saa taustatietoa -&gt; mitä uutta/laajentavaa/syventävää voitte tuoda aiheeseen? Miten sitä voi käsitellä vuorovaikutteisesti?”</a:t>
            </a:r>
          </a:p>
          <a:p>
            <a:pPr lvl="2"/>
            <a:r>
              <a:rPr lang="fi-FI" dirty="0">
                <a:solidFill>
                  <a:srgbClr val="333333"/>
                </a:solidFill>
              </a:rPr>
              <a:t>Voisiko ryhmämme ilmiötä [</a:t>
            </a:r>
            <a:r>
              <a:rPr lang="fi-FI" i="1" dirty="0">
                <a:solidFill>
                  <a:srgbClr val="333333"/>
                </a:solidFill>
              </a:rPr>
              <a:t>monikulttuurinen koulu</a:t>
            </a:r>
            <a:r>
              <a:rPr lang="fi-FI" dirty="0">
                <a:solidFill>
                  <a:srgbClr val="333333"/>
                </a:solidFill>
              </a:rPr>
              <a:t>] tuoda ilmi myös valittavien toimintatapojen avulla</a:t>
            </a:r>
          </a:p>
          <a:p>
            <a:pPr lvl="1"/>
            <a:r>
              <a:rPr lang="fi-FI" dirty="0">
                <a:solidFill>
                  <a:srgbClr val="333333"/>
                </a:solidFill>
              </a:rPr>
              <a:t>Keskustelkaa myös koko opehuoneen messupisteestä:</a:t>
            </a:r>
          </a:p>
          <a:p>
            <a:pPr lvl="2"/>
            <a:r>
              <a:rPr lang="fi-FI" dirty="0">
                <a:solidFill>
                  <a:srgbClr val="333333"/>
                </a:solidFill>
              </a:rPr>
              <a:t>Mitä pisteessä on? Miltä se yleisesti näyttää? Mitä laitteita jne. tarvitsette (kyniä ja paperia, tietokone, videotykki, </a:t>
            </a:r>
            <a:r>
              <a:rPr lang="fi-FI" dirty="0" err="1">
                <a:solidFill>
                  <a:srgbClr val="333333"/>
                </a:solidFill>
              </a:rPr>
              <a:t>vr</a:t>
            </a:r>
            <a:r>
              <a:rPr lang="fi-FI" dirty="0">
                <a:solidFill>
                  <a:srgbClr val="333333"/>
                </a:solidFill>
              </a:rPr>
              <a:t>-lasit ym.) jne.</a:t>
            </a:r>
          </a:p>
          <a:p>
            <a:pPr lvl="2"/>
            <a:r>
              <a:rPr lang="fi-FI" dirty="0">
                <a:solidFill>
                  <a:srgbClr val="333333"/>
                </a:solidFill>
              </a:rPr>
              <a:t>Millainen olisi ryhmämme tuottama ennakkomateriaali (”mainospala”), johon muut opehuoneet tutustuvat ennen messuja?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E1F496-D3F0-B282-944D-CE2FD5C8D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20.11.2023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085CF3-145B-761D-02F0-7E7447D36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443DF0-336C-DDD9-A46F-A5FD7167A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420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O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.potx" id="{0DFE65F5-F1E1-403F-8A93-29D28E6C8532}" vid="{5D28690B-7111-41DF-9F1C-51C9F5A3512A}"/>
    </a:ext>
  </a:extLst>
</a:theme>
</file>

<file path=ppt/theme/theme2.xml><?xml version="1.0" encoding="utf-8"?>
<a:theme xmlns:a="http://schemas.openxmlformats.org/drawingml/2006/main" name="Office Theme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45C54CFA5725B41AF833EB2D01900BE" ma:contentTypeVersion="5" ma:contentTypeDescription="Luo uusi asiakirja." ma:contentTypeScope="" ma:versionID="0e4ef846f8075d56e91e7ad2eae5ec56">
  <xsd:schema xmlns:xsd="http://www.w3.org/2001/XMLSchema" xmlns:xs="http://www.w3.org/2001/XMLSchema" xmlns:p="http://schemas.microsoft.com/office/2006/metadata/properties" xmlns:ns2="5cbd0460-457c-4247-9905-b686aa5705d7" xmlns:ns3="9147fadf-6a35-4d5a-a1a7-6883be85a1de" targetNamespace="http://schemas.microsoft.com/office/2006/metadata/properties" ma:root="true" ma:fieldsID="84b0567c4c64054340826622de21906c" ns2:_="" ns3:_="">
    <xsd:import namespace="5cbd0460-457c-4247-9905-b686aa5705d7"/>
    <xsd:import namespace="9147fadf-6a35-4d5a-a1a7-6883be85a1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bd0460-457c-4247-9905-b686aa5705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47fadf-6a35-4d5a-a1a7-6883be85a1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68C913-FF73-4456-B809-0DA33027C9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bd0460-457c-4247-9905-b686aa5705d7"/>
    <ds:schemaRef ds:uri="9147fadf-6a35-4d5a-a1a7-6883be85a1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5C8C60-A975-4C3A-B884-101E13E5C9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529E38-6D89-40A6-8F5B-04057CE04BB1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9147fadf-6a35-4d5a-a1a7-6883be85a1de"/>
    <ds:schemaRef ds:uri="5cbd0460-457c-4247-9905-b686aa5705d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JYU Template</Template>
  <TotalTime>566</TotalTime>
  <Words>289</Words>
  <Application>Microsoft Office PowerPoint</Application>
  <PresentationFormat>Laajakuva</PresentationFormat>
  <Paragraphs>44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Aleo</vt:lpstr>
      <vt:lpstr>Lato</vt:lpstr>
      <vt:lpstr>Lato Black</vt:lpstr>
      <vt:lpstr>Wingdings</vt:lpstr>
      <vt:lpstr>JYO</vt:lpstr>
      <vt:lpstr>KTKP050: kolmas opehuonetapaaminen</vt:lpstr>
      <vt:lpstr>Näkökulmia luentoon:</vt:lpstr>
      <vt:lpstr>Teematehtävän valmistelu</vt:lpstr>
      <vt:lpstr>Ryhmämme teema: monikulttuurinen koulu </vt:lpstr>
      <vt:lpstr>Tehtävän valmistelu pienryhmissä 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Aikon perusopinnot: ensimmäinen kotiryhmä</dc:title>
  <dc:creator>Hiljanen, Mikko</dc:creator>
  <cp:lastModifiedBy>Matti Itkonen</cp:lastModifiedBy>
  <cp:revision>34</cp:revision>
  <cp:lastPrinted>2023-11-20T08:36:41Z</cp:lastPrinted>
  <dcterms:created xsi:type="dcterms:W3CDTF">2020-10-27T06:41:34Z</dcterms:created>
  <dcterms:modified xsi:type="dcterms:W3CDTF">2023-11-20T08:38:56Z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0x010100445C54CFA5725B41AF833EB2D01900BE</vt:lpwstr>
  </property>
</Properties>
</file>