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1"/>
    <p:sldMasterId id="2147483668" r:id="rId2"/>
  </p:sldMasterIdLst>
  <p:notesMasterIdLst>
    <p:notesMasterId r:id="rId8"/>
  </p:notes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35e16f726c_0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g135e16f726c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017" y="1143000"/>
            <a:ext cx="6012000" cy="3085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35e16f726c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35e16f726c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3fe0f230e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3fe0f230e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5e16f726c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35e16f726c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fe0f230e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fe0f230e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Mukautettu asettelu">
  <p:cSld name="9_Mukautettu asettelu">
    <p:bg>
      <p:bgPr>
        <a:solidFill>
          <a:schemeClr val="dk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title"/>
          </p:nvPr>
        </p:nvSpPr>
        <p:spPr>
          <a:xfrm>
            <a:off x="628650" y="2162587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1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1"/>
          </p:nvPr>
        </p:nvSpPr>
        <p:spPr>
          <a:xfrm>
            <a:off x="628650" y="664404"/>
            <a:ext cx="7886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Calibri"/>
              <a:buNone/>
              <a:defRPr sz="2500" b="1">
                <a:solidFill>
                  <a:schemeClr val="lt1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2"/>
          </p:nvPr>
        </p:nvSpPr>
        <p:spPr>
          <a:xfrm>
            <a:off x="628650" y="1071242"/>
            <a:ext cx="7886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  <a:defRPr sz="1800">
                <a:solidFill>
                  <a:schemeClr val="lt1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59" name="Google Shape;59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1670" y="4414529"/>
            <a:ext cx="676581" cy="372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Image Half Full">
  <p:cSld name="17_Image Half Full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312283" y="185185"/>
            <a:ext cx="85461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/>
          <p:nvPr/>
        </p:nvSpPr>
        <p:spPr>
          <a:xfrm>
            <a:off x="8666480" y="33220"/>
            <a:ext cx="413700" cy="1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5"/>
          <p:cNvSpPr txBox="1">
            <a:spLocks noGrp="1"/>
          </p:cNvSpPr>
          <p:nvPr>
            <p:ph type="body" idx="1"/>
          </p:nvPr>
        </p:nvSpPr>
        <p:spPr>
          <a:xfrm>
            <a:off x="301228" y="2955552"/>
            <a:ext cx="2575200" cy="13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>
            <a:spLocks noGrp="1"/>
          </p:cNvSpPr>
          <p:nvPr>
            <p:ph type="pic" idx="2"/>
          </p:nvPr>
        </p:nvSpPr>
        <p:spPr>
          <a:xfrm>
            <a:off x="301397" y="1005160"/>
            <a:ext cx="25752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5"/>
          <p:cNvSpPr txBox="1">
            <a:spLocks noGrp="1"/>
          </p:cNvSpPr>
          <p:nvPr>
            <p:ph type="body" idx="3"/>
          </p:nvPr>
        </p:nvSpPr>
        <p:spPr>
          <a:xfrm>
            <a:off x="3292078" y="2965077"/>
            <a:ext cx="2575200" cy="13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>
            <a:spLocks noGrp="1"/>
          </p:cNvSpPr>
          <p:nvPr>
            <p:ph type="pic" idx="4"/>
          </p:nvPr>
        </p:nvSpPr>
        <p:spPr>
          <a:xfrm>
            <a:off x="3292247" y="1014685"/>
            <a:ext cx="25752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5"/>
          <p:cNvSpPr txBox="1">
            <a:spLocks noGrp="1"/>
          </p:cNvSpPr>
          <p:nvPr>
            <p:ph type="body" idx="5"/>
          </p:nvPr>
        </p:nvSpPr>
        <p:spPr>
          <a:xfrm>
            <a:off x="6282928" y="2965077"/>
            <a:ext cx="2575200" cy="13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>
            <a:spLocks noGrp="1"/>
          </p:cNvSpPr>
          <p:nvPr>
            <p:ph type="pic" idx="6"/>
          </p:nvPr>
        </p:nvSpPr>
        <p:spPr>
          <a:xfrm>
            <a:off x="6283097" y="1014685"/>
            <a:ext cx="25752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778869" y="462411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ftr" idx="11"/>
          </p:nvPr>
        </p:nvSpPr>
        <p:spPr>
          <a:xfrm>
            <a:off x="312283" y="460997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Image Half Full">
  <p:cSld name="18_Image Half Full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8666480" y="33220"/>
            <a:ext cx="413700" cy="1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608229" y="1185277"/>
            <a:ext cx="4103700" cy="31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>
            <a:spLocks noGrp="1"/>
          </p:cNvSpPr>
          <p:nvPr>
            <p:ph type="pic" idx="2"/>
          </p:nvPr>
        </p:nvSpPr>
        <p:spPr>
          <a:xfrm>
            <a:off x="5047570" y="0"/>
            <a:ext cx="40965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609080" y="462411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8F8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ftr" idx="11"/>
          </p:nvPr>
        </p:nvSpPr>
        <p:spPr>
          <a:xfrm>
            <a:off x="608229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608229" y="273844"/>
            <a:ext cx="4124100" cy="7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7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Mukautettu asettelu">
  <p:cSld name="7_Mukautettu asettelu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628650" y="1398942"/>
            <a:ext cx="7886700" cy="30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sz="2300"/>
            </a:lvl1pPr>
            <a:lvl2pPr marL="91440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6457950" y="462411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ftr" idx="11"/>
          </p:nvPr>
        </p:nvSpPr>
        <p:spPr>
          <a:xfrm>
            <a:off x="608229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7"/>
          <p:cNvSpPr txBox="1"/>
          <p:nvPr/>
        </p:nvSpPr>
        <p:spPr>
          <a:xfrm>
            <a:off x="361475" y="4503375"/>
            <a:ext cx="46692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000">
                <a:latin typeface="Calibri"/>
                <a:ea typeface="Calibri"/>
                <a:cs typeface="Calibri"/>
                <a:sym typeface="Calibri"/>
              </a:rPr>
              <a:t>Forum Historia 6, Luku 18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 Half Full">
  <p:cSld name="4_Image Half Full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xfrm>
            <a:off x="618445" y="273844"/>
            <a:ext cx="8049000" cy="6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/>
          <p:nvPr/>
        </p:nvSpPr>
        <p:spPr>
          <a:xfrm>
            <a:off x="8666480" y="33220"/>
            <a:ext cx="413700" cy="1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3151764" y="1530032"/>
            <a:ext cx="1478100" cy="26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1"/>
          </p:nvPr>
        </p:nvSpPr>
        <p:spPr>
          <a:xfrm>
            <a:off x="628650" y="1147894"/>
            <a:ext cx="3776100" cy="31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sz="2300"/>
            </a:lvl1pPr>
            <a:lvl2pPr marL="91440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body" idx="2"/>
          </p:nvPr>
        </p:nvSpPr>
        <p:spPr>
          <a:xfrm>
            <a:off x="4890431" y="1147894"/>
            <a:ext cx="3776100" cy="312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sz="2300"/>
            </a:lvl1pPr>
            <a:lvl2pPr marL="914400" lvl="1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sldNum" idx="12"/>
          </p:nvPr>
        </p:nvSpPr>
        <p:spPr>
          <a:xfrm>
            <a:off x="6609080" y="459581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ftr" idx="11"/>
          </p:nvPr>
        </p:nvSpPr>
        <p:spPr>
          <a:xfrm>
            <a:off x="608229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 Half Full">
  <p:cSld name="8_Image Half Full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>
            <a:spLocks noGrp="1"/>
          </p:cNvSpPr>
          <p:nvPr>
            <p:ph type="pic" idx="2"/>
          </p:nvPr>
        </p:nvSpPr>
        <p:spPr>
          <a:xfrm>
            <a:off x="0" y="0"/>
            <a:ext cx="40965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4267880" y="273844"/>
            <a:ext cx="43995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/>
          <p:nvPr/>
        </p:nvSpPr>
        <p:spPr>
          <a:xfrm>
            <a:off x="8666480" y="33220"/>
            <a:ext cx="413700" cy="1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4267881" y="1326111"/>
            <a:ext cx="4399500" cy="32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19"/>
          <p:cNvSpPr txBox="1">
            <a:spLocks noGrp="1"/>
          </p:cNvSpPr>
          <p:nvPr>
            <p:ph type="sldNum" idx="12"/>
          </p:nvPr>
        </p:nvSpPr>
        <p:spPr>
          <a:xfrm>
            <a:off x="6609080" y="462062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ftr" idx="11"/>
          </p:nvPr>
        </p:nvSpPr>
        <p:spPr>
          <a:xfrm>
            <a:off x="608229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Image Half Full">
  <p:cSld name="14_Image Half Full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2283" y="185185"/>
            <a:ext cx="85461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/>
          <p:nvPr/>
        </p:nvSpPr>
        <p:spPr>
          <a:xfrm>
            <a:off x="8666480" y="33220"/>
            <a:ext cx="413700" cy="1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0075" y="2879163"/>
            <a:ext cx="1961700" cy="14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>
            <a:spLocks noGrp="1"/>
          </p:cNvSpPr>
          <p:nvPr>
            <p:ph type="pic" idx="2"/>
          </p:nvPr>
        </p:nvSpPr>
        <p:spPr>
          <a:xfrm>
            <a:off x="310245" y="1005160"/>
            <a:ext cx="19617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" name="Google Shape;104;p20"/>
          <p:cNvSpPr txBox="1">
            <a:spLocks noGrp="1"/>
          </p:cNvSpPr>
          <p:nvPr>
            <p:ph type="body" idx="3"/>
          </p:nvPr>
        </p:nvSpPr>
        <p:spPr>
          <a:xfrm>
            <a:off x="2494515" y="2879163"/>
            <a:ext cx="1961700" cy="14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0"/>
          <p:cNvSpPr>
            <a:spLocks noGrp="1"/>
          </p:cNvSpPr>
          <p:nvPr>
            <p:ph type="pic" idx="4"/>
          </p:nvPr>
        </p:nvSpPr>
        <p:spPr>
          <a:xfrm>
            <a:off x="2494685" y="1005160"/>
            <a:ext cx="19617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20"/>
          <p:cNvSpPr txBox="1">
            <a:spLocks noGrp="1"/>
          </p:cNvSpPr>
          <p:nvPr>
            <p:ph type="body" idx="5"/>
          </p:nvPr>
        </p:nvSpPr>
        <p:spPr>
          <a:xfrm>
            <a:off x="4691898" y="2879163"/>
            <a:ext cx="1961700" cy="14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20"/>
          <p:cNvSpPr>
            <a:spLocks noGrp="1"/>
          </p:cNvSpPr>
          <p:nvPr>
            <p:ph type="pic" idx="6"/>
          </p:nvPr>
        </p:nvSpPr>
        <p:spPr>
          <a:xfrm>
            <a:off x="4692067" y="1005160"/>
            <a:ext cx="19617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20"/>
          <p:cNvSpPr txBox="1">
            <a:spLocks noGrp="1"/>
          </p:cNvSpPr>
          <p:nvPr>
            <p:ph type="body" idx="7"/>
          </p:nvPr>
        </p:nvSpPr>
        <p:spPr>
          <a:xfrm>
            <a:off x="6896389" y="2879163"/>
            <a:ext cx="1961700" cy="14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0"/>
          <p:cNvSpPr>
            <a:spLocks noGrp="1"/>
          </p:cNvSpPr>
          <p:nvPr>
            <p:ph type="pic" idx="8"/>
          </p:nvPr>
        </p:nvSpPr>
        <p:spPr>
          <a:xfrm>
            <a:off x="6896559" y="1005160"/>
            <a:ext cx="1961700" cy="17811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6778869" y="462411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111" name="Google Shape;111;p20"/>
          <p:cNvSpPr txBox="1">
            <a:spLocks noGrp="1"/>
          </p:cNvSpPr>
          <p:nvPr>
            <p:ph type="ftr" idx="11"/>
          </p:nvPr>
        </p:nvSpPr>
        <p:spPr>
          <a:xfrm>
            <a:off x="307731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Image Half Full">
  <p:cSld name="22_Image Half Full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2283" y="185185"/>
            <a:ext cx="85461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1"/>
          <p:cNvSpPr txBox="1"/>
          <p:nvPr/>
        </p:nvSpPr>
        <p:spPr>
          <a:xfrm>
            <a:off x="8666480" y="33220"/>
            <a:ext cx="413700" cy="1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289864" y="1664208"/>
            <a:ext cx="4110000" cy="2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body" idx="2"/>
          </p:nvPr>
        </p:nvSpPr>
        <p:spPr>
          <a:xfrm>
            <a:off x="4723346" y="1673733"/>
            <a:ext cx="4110000" cy="24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/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body" idx="3"/>
          </p:nvPr>
        </p:nvSpPr>
        <p:spPr>
          <a:xfrm>
            <a:off x="289845" y="1194343"/>
            <a:ext cx="41103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75757"/>
              </a:buClr>
              <a:buSzPts val="1800"/>
              <a:buFont typeface="Calibri"/>
              <a:buNone/>
              <a:defRPr sz="1800" b="1">
                <a:solidFill>
                  <a:srgbClr val="575757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4"/>
          </p:nvPr>
        </p:nvSpPr>
        <p:spPr>
          <a:xfrm>
            <a:off x="4721517" y="1208110"/>
            <a:ext cx="41325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575757"/>
              </a:buClr>
              <a:buSzPts val="1800"/>
              <a:buFont typeface="Calibri"/>
              <a:buNone/>
              <a:defRPr sz="1800" b="1">
                <a:solidFill>
                  <a:srgbClr val="575757"/>
                </a:solidFill>
              </a:defRPr>
            </a:lvl1pPr>
            <a:lvl2pPr marL="914400" lvl="1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2pPr>
            <a:lvl3pPr marL="1371600" lvl="2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3pPr>
            <a:lvl4pPr marL="1828800" lvl="3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4pPr>
            <a:lvl5pPr marL="2286000" lvl="4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5pPr>
            <a:lvl6pPr marL="2743200" lvl="5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cxnSp>
        <p:nvCxnSpPr>
          <p:cNvPr id="119" name="Google Shape;119;p21"/>
          <p:cNvCxnSpPr/>
          <p:nvPr/>
        </p:nvCxnSpPr>
        <p:spPr>
          <a:xfrm>
            <a:off x="288220" y="1576541"/>
            <a:ext cx="4111800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0" name="Google Shape;120;p21"/>
          <p:cNvCxnSpPr/>
          <p:nvPr/>
        </p:nvCxnSpPr>
        <p:spPr>
          <a:xfrm>
            <a:off x="4721703" y="1576541"/>
            <a:ext cx="4111800" cy="0"/>
          </a:xfrm>
          <a:prstGeom prst="straightConnector1">
            <a:avLst/>
          </a:prstGeom>
          <a:noFill/>
          <a:ln w="88900" cap="flat" cmpd="sng">
            <a:solidFill>
              <a:srgbClr val="575757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6778869" y="462411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ftr" idx="11"/>
          </p:nvPr>
        </p:nvSpPr>
        <p:spPr>
          <a:xfrm>
            <a:off x="312283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>
                <a:solidFill>
                  <a:srgbClr val="575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75757"/>
              </a:buClr>
              <a:buSzPts val="3300"/>
              <a:buFont typeface="Calibri"/>
              <a:buNone/>
              <a:defRPr sz="33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0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65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478371" y="459581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608229" y="459581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575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FAD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628650" y="2162587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r>
              <a:rPr lang="fi"/>
              <a:t>18. Islam Lähi-idässä</a:t>
            </a:r>
            <a:br>
              <a:rPr lang="fi"/>
            </a:br>
            <a:br>
              <a:rPr lang="fi"/>
            </a:br>
            <a:r>
              <a:rPr lang="fi"/>
              <a:t>Tietoisku: Lähi-idän kielet, kansat ja uskonnot</a:t>
            </a:r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2"/>
          </p:nvPr>
        </p:nvSpPr>
        <p:spPr>
          <a:xfrm>
            <a:off x="628650" y="1071242"/>
            <a:ext cx="7886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rPr lang="fi"/>
              <a:t>6</a:t>
            </a:r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>
            <a:off x="628650" y="664404"/>
            <a:ext cx="7886700" cy="4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50" rIns="34275" bIns="171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Calibri"/>
              <a:buNone/>
            </a:pPr>
            <a:r>
              <a:rPr lang="fi"/>
              <a:t>Forum Historia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34275" tIns="17150" rIns="34275" bIns="171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Lähi-itä alueena</a:t>
            </a:r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628650" y="1398942"/>
            <a:ext cx="7886700" cy="3054600"/>
          </a:xfrm>
          <a:prstGeom prst="rect">
            <a:avLst/>
          </a:prstGeom>
        </p:spPr>
        <p:txBody>
          <a:bodyPr spcFirstLastPara="1" wrap="square" lIns="34275" tIns="17150" rIns="34275" bIns="17150" anchor="t" anchorCtr="0">
            <a:normAutofit fontScale="62500" lnSpcReduction="10000"/>
          </a:bodyPr>
          <a:lstStyle/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Huom! Lähi-itä on eurosentrinen käsite.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Maantieteellisesti alueeseen katsotaan kuuluvan Arabian niemimaa, Turkki, Syyria, Jordania, Libanon, Irak, Iran, Israel ja Egypti.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Esimerkiksi Turkkia ei kuitenkaan aina lasketa kuuluvaksi Lähi-itään.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Kypros kuuluu Lähi-itään maantieteellisesti mutta kulttuurisesti Eurooppaan.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Pohjois-Afrikan maat, kuten Algeria, Marokko, Libya ja Tunisia, lasketaan joskus Lähi-idän kulttuurialueeseen arabian kielen ja kulttuurin vuoksi.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Alueella on monia etnisiä, kulttuurisia, uskonnollisia ja kielellisiä ryhmiä.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●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Kulttuurivaikutteet: 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varhaiset Mesopotamian ja Egyptin kulttuurit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antiikin Kreikka ja Rooma sekä Persia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kristinusko ajanlaskun alusta lähtien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914400" lvl="1" indent="-3238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○"/>
            </a:pPr>
            <a:r>
              <a:rPr lang="fi" sz="2400" dirty="0">
                <a:latin typeface="Arial"/>
                <a:ea typeface="Arial"/>
                <a:cs typeface="Arial"/>
                <a:sym typeface="Arial"/>
              </a:rPr>
              <a:t>islamin leviäminen 600-luvulta alkaen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34275" tIns="17150" rIns="34275" bIns="171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Lähi-idän kansoja</a:t>
            </a:r>
            <a:endParaRPr/>
          </a:p>
        </p:txBody>
      </p:sp>
      <p:sp>
        <p:nvSpPr>
          <p:cNvPr id="141" name="Google Shape;141;p24"/>
          <p:cNvSpPr txBox="1">
            <a:spLocks noGrp="1"/>
          </p:cNvSpPr>
          <p:nvPr>
            <p:ph type="body" idx="1"/>
          </p:nvPr>
        </p:nvSpPr>
        <p:spPr>
          <a:xfrm>
            <a:off x="628650" y="1398942"/>
            <a:ext cx="7886700" cy="3054600"/>
          </a:xfrm>
          <a:prstGeom prst="rect">
            <a:avLst/>
          </a:prstGeom>
        </p:spPr>
        <p:txBody>
          <a:bodyPr spcFirstLastPara="1" wrap="square" lIns="34275" tIns="17150" rIns="34275" bIns="17150" anchor="t" anchorCtr="0">
            <a:normAutofit/>
          </a:bodyPr>
          <a:lstStyle/>
          <a:p>
            <a:pPr marL="457200" lvl="0" indent="-374650" algn="l" rtl="0">
              <a:spcBef>
                <a:spcPts val="80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arabit (esimerkiksi Egyptissä, Palestiinassa, Syyriassa, Irakissa, Saudi-Arabiassa, Bahrainissa, Libanonissa)</a:t>
            </a:r>
            <a:endParaRPr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juutalaiset (Israelissa)</a:t>
            </a:r>
            <a:endParaRPr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persialaiset (Iranissa)</a:t>
            </a:r>
            <a:endParaRPr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turkkilaiset (Turkissa)</a:t>
            </a:r>
            <a:endParaRPr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kurdit (Kurdistanissa, joka on nykyisen Turkin, Irakin, Iranin ja Syyrian alueilla sijaitseva ei-itsenäinen alue)</a:t>
            </a:r>
            <a:endParaRPr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syyrialaiset (Syyriassa)</a:t>
            </a:r>
            <a:endParaRPr dirty="0"/>
          </a:p>
          <a:p>
            <a:pPr marL="4572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34275" tIns="17150" rIns="34275" bIns="171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Lähi-idän kielet</a:t>
            </a:r>
            <a:endParaRPr/>
          </a:p>
        </p:txBody>
      </p:sp>
      <p:sp>
        <p:nvSpPr>
          <p:cNvPr id="147" name="Google Shape;147;p25"/>
          <p:cNvSpPr txBox="1">
            <a:spLocks noGrp="1"/>
          </p:cNvSpPr>
          <p:nvPr>
            <p:ph type="body" idx="1"/>
          </p:nvPr>
        </p:nvSpPr>
        <p:spPr>
          <a:xfrm>
            <a:off x="628650" y="1398942"/>
            <a:ext cx="7886700" cy="3054600"/>
          </a:xfrm>
          <a:prstGeom prst="rect">
            <a:avLst/>
          </a:prstGeom>
        </p:spPr>
        <p:txBody>
          <a:bodyPr spcFirstLastPara="1" wrap="square" lIns="34275" tIns="17150" rIns="34275" bIns="17150" anchor="t" anchorCtr="0">
            <a:normAutofit/>
          </a:bodyPr>
          <a:lstStyle/>
          <a:p>
            <a:pPr marL="457200" lvl="0" indent="-374650" algn="l" rtl="0">
              <a:spcBef>
                <a:spcPts val="80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Arabiaa puhuu äidinkielenään noin 300 miljoonaa ihmistä.</a:t>
            </a:r>
            <a:endParaRPr dirty="0"/>
          </a:p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SzPts val="2300"/>
              <a:buChar char="●"/>
            </a:pPr>
            <a:r>
              <a:rPr lang="fi" dirty="0"/>
              <a:t>Se on valtakieli Lähi-idän maissa lukuun ottamatta seuraavia maita:</a:t>
            </a:r>
            <a:endParaRPr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fi" dirty="0"/>
              <a:t>Israel: valtakielenä heprea (noin 9 miljoonaa puhujaa)</a:t>
            </a:r>
            <a:endParaRPr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fi" dirty="0"/>
              <a:t>Turkki: valtakieli turkki (noin 80 miljoonaa puhujaa)</a:t>
            </a:r>
            <a:endParaRPr dirty="0"/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lang="fi" dirty="0"/>
              <a:t>Iran: valtakieli persia eli farsi (noin 70 miljoonaa puhujaa)</a:t>
            </a:r>
            <a:endParaRPr dirty="0"/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■"/>
            </a:pPr>
            <a:r>
              <a:rPr lang="fi" dirty="0"/>
              <a:t>persian eri muotoja</a:t>
            </a:r>
            <a:r>
              <a:rPr lang="fi" dirty="0">
                <a:solidFill>
                  <a:srgbClr val="000000"/>
                </a:solidFill>
              </a:rPr>
              <a:t> puhutaan myös esimerkiksi </a:t>
            </a:r>
            <a:r>
              <a:rPr lang="fi" dirty="0">
                <a:solidFill>
                  <a:srgbClr val="000000"/>
                </a:solidFill>
                <a:highlight>
                  <a:srgbClr val="FFFFFF"/>
                </a:highlight>
              </a:rPr>
              <a:t>Tadžikistanissa (tadžikki) ja Afganistanissa (dari) </a:t>
            </a:r>
            <a:endParaRPr dirty="0">
              <a:solidFill>
                <a:srgbClr val="000000"/>
              </a:solidFill>
              <a:highlight>
                <a:srgbClr val="FFFFFF"/>
              </a:highlight>
            </a:endParaRPr>
          </a:p>
          <a:p>
            <a:pPr marL="914400" lvl="1" indent="-355600" algn="l" rtl="0">
              <a:spcBef>
                <a:spcPts val="0"/>
              </a:spcBef>
              <a:spcAft>
                <a:spcPts val="0"/>
              </a:spcAft>
              <a:buClr>
                <a:srgbClr val="4D5156"/>
              </a:buClr>
              <a:buSzPts val="2000"/>
              <a:buChar char="○"/>
            </a:pPr>
            <a:r>
              <a:rPr lang="fi" dirty="0">
                <a:solidFill>
                  <a:srgbClr val="000000"/>
                </a:solidFill>
              </a:rPr>
              <a:t>Kurdin kielellä on no</a:t>
            </a:r>
            <a:r>
              <a:rPr lang="fi" dirty="0"/>
              <a:t>in 30–40 miljoonaa puhujaa. Se on virallinen kieli arabian ohella Irakissa.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34275" tIns="17150" rIns="34275" bIns="171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Lähi-idän uskonnot</a:t>
            </a:r>
            <a:endParaRPr/>
          </a:p>
        </p:txBody>
      </p:sp>
      <p:sp>
        <p:nvSpPr>
          <p:cNvPr id="153" name="Google Shape;153;p26"/>
          <p:cNvSpPr txBox="1">
            <a:spLocks noGrp="1"/>
          </p:cNvSpPr>
          <p:nvPr>
            <p:ph type="body" idx="1"/>
          </p:nvPr>
        </p:nvSpPr>
        <p:spPr>
          <a:xfrm>
            <a:off x="628650" y="1398942"/>
            <a:ext cx="7886700" cy="3054600"/>
          </a:xfrm>
          <a:prstGeom prst="rect">
            <a:avLst/>
          </a:prstGeom>
        </p:spPr>
        <p:txBody>
          <a:bodyPr spcFirstLastPara="1" wrap="square" lIns="34275" tIns="17150" rIns="34275" bIns="17150" anchor="t" anchorCtr="0">
            <a:normAutofit fontScale="62500" lnSpcReduction="20000"/>
          </a:bodyPr>
          <a:lstStyle/>
          <a:p>
            <a:pPr marL="457200" lvl="0" indent="-319881" algn="l" rtl="0">
              <a:spcBef>
                <a:spcPts val="800"/>
              </a:spcBef>
              <a:spcAft>
                <a:spcPts val="0"/>
              </a:spcAft>
              <a:buSzPct val="100000"/>
              <a:buChar char="●"/>
            </a:pPr>
            <a:r>
              <a:rPr lang="fi" dirty="0"/>
              <a:t>Lähi-itä on kolmen suuren maailmanuskonnon (juutalaisuus, kristinusko ja islam) syntypaikka </a:t>
            </a:r>
            <a:endParaRPr dirty="0"/>
          </a:p>
          <a:p>
            <a:pPr marL="457200" lvl="0" indent="-319881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" b="1" dirty="0"/>
              <a:t>juutalaisuus </a:t>
            </a:r>
            <a:r>
              <a:rPr lang="fi" dirty="0"/>
              <a:t>(yksi vanhimpia nykyaikana harjoitettuja uskontoja)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juutalaisen kansan etninen uskonto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juutalaisten </a:t>
            </a:r>
            <a:r>
              <a:rPr lang="fi" i="1" dirty="0"/>
              <a:t>diaspora </a:t>
            </a:r>
            <a:r>
              <a:rPr lang="fi" dirty="0"/>
              <a:t>(kreik. hajaannus) Rooman vallan ajoista lähtien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juutalaisten maahanmuutto Lähi-idän alueelle kiihtyi 1800-luvulla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Israelin valtio perustettiin 1948 &gt; lukuisia sotia arabimaiden kanssa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Palestiinan kysymys hiertää juutalaisten ja arabien välejä edelleen</a:t>
            </a:r>
            <a:endParaRPr dirty="0"/>
          </a:p>
          <a:p>
            <a:pPr marL="457200" lvl="0" indent="-319881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" b="1" dirty="0"/>
              <a:t>kristinusko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Egyptissä koptikristityt (noin 15 % väestöstä)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myös Libanonissa, Syyriassa, Jordaniassa ja Turkissa kristittyjen yhteisöjä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assyrialaiskristityt Irakin, Syyrian, Turkin ja Iranin alueilla</a:t>
            </a:r>
            <a:endParaRPr dirty="0"/>
          </a:p>
          <a:p>
            <a:pPr marL="1371600" lvl="2" indent="-300037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fi" dirty="0"/>
              <a:t>vainottu kansa </a:t>
            </a:r>
            <a:endParaRPr dirty="0"/>
          </a:p>
          <a:p>
            <a:pPr marL="1371600" lvl="2" indent="-300037" algn="l" rtl="0">
              <a:spcBef>
                <a:spcPts val="0"/>
              </a:spcBef>
              <a:spcAft>
                <a:spcPts val="0"/>
              </a:spcAft>
              <a:buSzPct val="100000"/>
              <a:buChar char="■"/>
            </a:pPr>
            <a:r>
              <a:rPr lang="fi" dirty="0"/>
              <a:t>tuhannet elävät diasporassa</a:t>
            </a:r>
            <a:endParaRPr dirty="0"/>
          </a:p>
          <a:p>
            <a:pPr marL="457200" lvl="0" indent="-319881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" dirty="0"/>
              <a:t>keskiajalta lähtien </a:t>
            </a:r>
            <a:r>
              <a:rPr lang="fi" b="1" dirty="0"/>
              <a:t>islam </a:t>
            </a:r>
            <a:r>
              <a:rPr lang="fi" dirty="0"/>
              <a:t>on ollut valtauskonto lähes koko Lähi-idässä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valtaosassa Lähi-idän maita yksinomaan sunnimuslimeja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Iranissa ja Bahrainissa šiiaenemmistö</a:t>
            </a:r>
            <a:endParaRPr dirty="0"/>
          </a:p>
          <a:p>
            <a:pPr marL="457200" lvl="0" indent="-319881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fi" dirty="0"/>
              <a:t>muita Lähi-idän uskontoja: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mithralaisuus (Rooman valtakunnan aikana syntynyt mysteeriuskonto, hävisi kristinuskon myötä)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manikealaisuus (jo kadonnut muinainen Persian alueen uskonto) 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jesidismi (jesidejä on edelleen kurdialueilla, ja he ovat kärsineet lukuisista vainoista, viimeisimpänä Isis-järjestön terrori)</a:t>
            </a:r>
            <a:endParaRPr dirty="0"/>
          </a:p>
          <a:p>
            <a:pPr marL="914400" lvl="1" indent="-307975" algn="l" rtl="0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fi" dirty="0"/>
              <a:t>bahai (Persiassa 1800-luvulla perustettu uskonto)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5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5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5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build="p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peaineisto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420</Words>
  <Application>Microsoft Office PowerPoint</Application>
  <PresentationFormat>Näytössä katseltava esitys (16:9)</PresentationFormat>
  <Paragraphs>52</Paragraphs>
  <Slides>5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Calibri</vt:lpstr>
      <vt:lpstr>Simple Light</vt:lpstr>
      <vt:lpstr>Office-teema</vt:lpstr>
      <vt:lpstr>18. Islam Lähi-idässä  Tietoisku: Lähi-idän kielet, kansat ja uskonnot</vt:lpstr>
      <vt:lpstr>Lähi-itä alueena</vt:lpstr>
      <vt:lpstr>Lähi-idän kansoja</vt:lpstr>
      <vt:lpstr>Lähi-idän kielet</vt:lpstr>
      <vt:lpstr>Lähi-idän uskonnot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 Islam Lähi-idässä  Tietoisku: Lähi-idän kielet, kansat ja uskonnot</dc:title>
  <dc:creator>Katrimaija Lehtinen-Itälä</dc:creator>
  <cp:lastModifiedBy>Katrimaija Lehtinen-Itälä</cp:lastModifiedBy>
  <cp:revision>1</cp:revision>
  <dcterms:modified xsi:type="dcterms:W3CDTF">2025-04-14T09:12:01Z</dcterms:modified>
</cp:coreProperties>
</file>