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59a82642fa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359a82642fa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9a82642fa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9a82642fa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9a82642fa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9a82642fa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9a82642f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9a82642f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9a82642fa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9a82642fa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9a82642fa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9a82642fa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59a82642fa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59a82642fa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59a82642fa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359a82642fa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59a82642fa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59a82642fa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59a82642fa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59a82642fa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sv"/>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eperusteet.opintopolku.fi/#/sv/perusopetus/419550/25/tekstikappale/428613"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www.lohja.fi/sv/smabarnspedagogik-och-undervisning/undervisning-och-utbildning/grundlaggande-utbildnin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FE2F3"/>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73775" y="876650"/>
            <a:ext cx="8520600" cy="26532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sv">
                <a:solidFill>
                  <a:srgbClr val="3D85C6"/>
                </a:solidFill>
              </a:rPr>
              <a:t>Verksamhetskulturen</a:t>
            </a:r>
            <a:endParaRPr>
              <a:solidFill>
                <a:srgbClr val="3D85C6"/>
              </a:solidFill>
            </a:endParaRPr>
          </a:p>
          <a:p>
            <a:pPr indent="0" lvl="0" marL="0" rtl="0" algn="ctr">
              <a:spcBef>
                <a:spcPts val="0"/>
              </a:spcBef>
              <a:spcAft>
                <a:spcPts val="0"/>
              </a:spcAft>
              <a:buNone/>
            </a:pPr>
            <a:r>
              <a:rPr lang="sv">
                <a:solidFill>
                  <a:srgbClr val="3D85C6"/>
                </a:solidFill>
              </a:rPr>
              <a:t> i de svenskspråkiga skolorna</a:t>
            </a:r>
            <a:endParaRPr>
              <a:solidFill>
                <a:srgbClr val="3D85C6"/>
              </a:solidFill>
            </a:endParaRPr>
          </a:p>
          <a:p>
            <a:pPr indent="0" lvl="0" marL="0" rtl="0" algn="ctr">
              <a:spcBef>
                <a:spcPts val="0"/>
              </a:spcBef>
              <a:spcAft>
                <a:spcPts val="0"/>
              </a:spcAft>
              <a:buNone/>
            </a:pPr>
            <a:r>
              <a:rPr lang="sv">
                <a:solidFill>
                  <a:srgbClr val="3D85C6"/>
                </a:solidFill>
              </a:rPr>
              <a:t> i Lojo</a:t>
            </a:r>
            <a:endParaRPr>
              <a:solidFill>
                <a:srgbClr val="3D85C6"/>
              </a:solidFill>
            </a:endParaRPr>
          </a:p>
        </p:txBody>
      </p:sp>
      <p:sp>
        <p:nvSpPr>
          <p:cNvPr id="55" name="Google Shape;55;p13"/>
          <p:cNvSpPr txBox="1"/>
          <p:nvPr>
            <p:ph idx="1" type="subTitle"/>
          </p:nvPr>
        </p:nvSpPr>
        <p:spPr>
          <a:xfrm>
            <a:off x="674950" y="4786625"/>
            <a:ext cx="8405700" cy="321900"/>
          </a:xfrm>
          <a:prstGeom prst="rect">
            <a:avLst/>
          </a:prstGeom>
        </p:spPr>
        <p:txBody>
          <a:bodyPr anchorCtr="0" anchor="t" bIns="91425" lIns="91425" spcFirstLastPara="1" rIns="91425" wrap="square" tIns="91425">
            <a:normAutofit fontScale="40000" lnSpcReduction="20000"/>
          </a:bodyPr>
          <a:lstStyle/>
          <a:p>
            <a:pPr indent="0" lvl="0" marL="0" rtl="0" algn="ctr">
              <a:spcBef>
                <a:spcPts val="0"/>
              </a:spcBef>
              <a:spcAft>
                <a:spcPts val="0"/>
              </a:spcAft>
              <a:buNone/>
            </a:pPr>
            <a:r>
              <a:rPr lang="sv"/>
              <a:t>Monica Lemberg, rektor</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99" name="Shape 99"/>
        <p:cNvGrpSpPr/>
        <p:nvPr/>
      </p:nvGrpSpPr>
      <p:grpSpPr>
        <a:xfrm>
          <a:off x="0" y="0"/>
          <a:ext cx="0" cy="0"/>
          <a:chOff x="0" y="0"/>
          <a:chExt cx="0" cy="0"/>
        </a:xfrm>
      </p:grpSpPr>
      <p:sp>
        <p:nvSpPr>
          <p:cNvPr id="100" name="Google Shape;100;p22"/>
          <p:cNvSpPr txBox="1"/>
          <p:nvPr>
            <p:ph idx="1" type="body"/>
          </p:nvPr>
        </p:nvSpPr>
        <p:spPr>
          <a:xfrm>
            <a:off x="311700" y="310325"/>
            <a:ext cx="8520600" cy="4258800"/>
          </a:xfrm>
          <a:prstGeom prst="rect">
            <a:avLst/>
          </a:prstGeom>
        </p:spPr>
        <p:txBody>
          <a:bodyPr anchorCtr="0" anchor="t" bIns="91425" lIns="91425" spcFirstLastPara="1" rIns="91425" wrap="square" tIns="91425">
            <a:normAutofit/>
          </a:bodyPr>
          <a:lstStyle/>
          <a:p>
            <a:pPr indent="0" lvl="0" marL="914400" rtl="0" algn="l">
              <a:lnSpc>
                <a:spcPct val="150000"/>
              </a:lnSpc>
              <a:spcBef>
                <a:spcPts val="0"/>
              </a:spcBef>
              <a:spcAft>
                <a:spcPts val="0"/>
              </a:spcAft>
              <a:buClr>
                <a:schemeClr val="dk1"/>
              </a:buClr>
              <a:buSzPts val="1100"/>
              <a:buFont typeface="Arial"/>
              <a:buNone/>
            </a:pPr>
            <a:r>
              <a:t/>
            </a:r>
            <a:endParaRPr sz="1100">
              <a:solidFill>
                <a:schemeClr val="dk1"/>
              </a:solidFill>
              <a:latin typeface="Georgia"/>
              <a:ea typeface="Georgia"/>
              <a:cs typeface="Georgia"/>
              <a:sym typeface="Georgia"/>
            </a:endParaRPr>
          </a:p>
          <a:p>
            <a:pPr indent="0" lvl="0" marL="0" rtl="0" algn="l">
              <a:lnSpc>
                <a:spcPct val="150000"/>
              </a:lnSpc>
              <a:spcBef>
                <a:spcPts val="0"/>
              </a:spcBef>
              <a:spcAft>
                <a:spcPts val="0"/>
              </a:spcAft>
              <a:buClr>
                <a:schemeClr val="dk1"/>
              </a:buClr>
              <a:buSzPts val="1100"/>
              <a:buFont typeface="Arial"/>
              <a:buNone/>
            </a:pPr>
            <a:r>
              <a:rPr b="1" lang="sv" sz="1100">
                <a:solidFill>
                  <a:schemeClr val="dk1"/>
                </a:solidFill>
                <a:latin typeface="Georgia"/>
                <a:ea typeface="Georgia"/>
                <a:cs typeface="Georgia"/>
                <a:sym typeface="Georgia"/>
              </a:rPr>
              <a:t>Ansvar för det gemensamma</a:t>
            </a:r>
            <a:endParaRPr b="1"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tar ansvar för skolans gemensamma miljö </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håller oss alltid uppdaterade med aktuell information.</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informerar och kommunicerar med varandra.</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följer överenskommelser och beslut.</a:t>
            </a:r>
            <a:endParaRPr sz="1100">
              <a:solidFill>
                <a:schemeClr val="dk1"/>
              </a:solidFill>
              <a:latin typeface="Georgia"/>
              <a:ea typeface="Georgia"/>
              <a:cs typeface="Georgia"/>
              <a:sym typeface="Georgia"/>
            </a:endParaRPr>
          </a:p>
          <a:p>
            <a:pPr indent="0" lvl="0" marL="914400" rtl="0" algn="l">
              <a:lnSpc>
                <a:spcPct val="150000"/>
              </a:lnSpc>
              <a:spcBef>
                <a:spcPts val="0"/>
              </a:spcBef>
              <a:spcAft>
                <a:spcPts val="0"/>
              </a:spcAft>
              <a:buClr>
                <a:schemeClr val="dk1"/>
              </a:buClr>
              <a:buSzPts val="1100"/>
              <a:buFont typeface="Arial"/>
              <a:buNone/>
            </a:pPr>
            <a:r>
              <a:t/>
            </a:r>
            <a:endParaRPr sz="1100">
              <a:solidFill>
                <a:schemeClr val="dk1"/>
              </a:solidFill>
              <a:latin typeface="Georgia"/>
              <a:ea typeface="Georgia"/>
              <a:cs typeface="Georgia"/>
              <a:sym typeface="Georgia"/>
            </a:endParaRPr>
          </a:p>
          <a:p>
            <a:pPr indent="0" lvl="0" marL="0" rtl="0" algn="l">
              <a:lnSpc>
                <a:spcPct val="150000"/>
              </a:lnSpc>
              <a:spcBef>
                <a:spcPts val="0"/>
              </a:spcBef>
              <a:spcAft>
                <a:spcPts val="0"/>
              </a:spcAft>
              <a:buClr>
                <a:schemeClr val="dk1"/>
              </a:buClr>
              <a:buSzPts val="1100"/>
              <a:buFont typeface="Arial"/>
              <a:buNone/>
            </a:pPr>
            <a:r>
              <a:rPr b="1" lang="sv" sz="1100">
                <a:solidFill>
                  <a:schemeClr val="dk1"/>
                </a:solidFill>
                <a:latin typeface="Georgia"/>
                <a:ea typeface="Georgia"/>
                <a:cs typeface="Georgia"/>
                <a:sym typeface="Georgia"/>
              </a:rPr>
              <a:t>Bemötande</a:t>
            </a:r>
            <a:endParaRPr b="1"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hälsar på varandra och visar intresse för varandra.</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bemöter varandra positivt och med respekt.</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ser humor som en viktig styrka i våra skolor. </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hjälper och stöder varandra i vardagen.</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uttrycker oss korrekt och uppvisar ett exemplariskt beteende.</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reagerar på osakligt beteende</a:t>
            </a:r>
            <a:r>
              <a:rPr lang="sv" sz="1100">
                <a:solidFill>
                  <a:schemeClr val="dk1"/>
                </a:solidFill>
                <a:latin typeface="Georgia"/>
                <a:ea typeface="Georgia"/>
                <a:cs typeface="Georgia"/>
                <a:sym typeface="Georgia"/>
              </a:rPr>
              <a: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04" name="Shape 104"/>
        <p:cNvGrpSpPr/>
        <p:nvPr/>
      </p:nvGrpSpPr>
      <p:grpSpPr>
        <a:xfrm>
          <a:off x="0" y="0"/>
          <a:ext cx="0" cy="0"/>
          <a:chOff x="0" y="0"/>
          <a:chExt cx="0" cy="0"/>
        </a:xfrm>
      </p:grpSpPr>
      <p:sp>
        <p:nvSpPr>
          <p:cNvPr id="105" name="Google Shape;105;p23"/>
          <p:cNvSpPr txBox="1"/>
          <p:nvPr>
            <p:ph idx="1" type="body"/>
          </p:nvPr>
        </p:nvSpPr>
        <p:spPr>
          <a:xfrm>
            <a:off x="311700" y="457725"/>
            <a:ext cx="8520600" cy="4111200"/>
          </a:xfrm>
          <a:prstGeom prst="rect">
            <a:avLst/>
          </a:prstGeom>
        </p:spPr>
        <p:txBody>
          <a:bodyPr anchorCtr="0" anchor="t" bIns="91425" lIns="91425" spcFirstLastPara="1" rIns="91425" wrap="square" tIns="91425">
            <a:normAutofit fontScale="92500" lnSpcReduction="20000"/>
          </a:bodyPr>
          <a:lstStyle/>
          <a:p>
            <a:pPr indent="0" lvl="0" marL="0" rtl="0" algn="l">
              <a:lnSpc>
                <a:spcPct val="150000"/>
              </a:lnSpc>
              <a:spcBef>
                <a:spcPts val="0"/>
              </a:spcBef>
              <a:spcAft>
                <a:spcPts val="0"/>
              </a:spcAft>
              <a:buClr>
                <a:schemeClr val="dk1"/>
              </a:buClr>
              <a:buSzPct val="100000"/>
              <a:buFont typeface="Arial"/>
              <a:buNone/>
            </a:pPr>
            <a:r>
              <a:rPr b="1" lang="sv" sz="1100">
                <a:solidFill>
                  <a:schemeClr val="dk1"/>
                </a:solidFill>
                <a:latin typeface="Georgia"/>
                <a:ea typeface="Georgia"/>
                <a:cs typeface="Georgia"/>
                <a:sym typeface="Georgia"/>
              </a:rPr>
              <a:t>Tidtabeller och överenskommelser</a:t>
            </a:r>
            <a:endParaRPr b="1" sz="1100">
              <a:solidFill>
                <a:schemeClr val="dk1"/>
              </a:solidFill>
              <a:latin typeface="Georgia"/>
              <a:ea typeface="Georgia"/>
              <a:cs typeface="Georgia"/>
              <a:sym typeface="Georgia"/>
            </a:endParaRPr>
          </a:p>
          <a:p>
            <a:pPr indent="-293211" lvl="1" marL="914400" rtl="0" algn="l">
              <a:lnSpc>
                <a:spcPct val="150000"/>
              </a:lnSpc>
              <a:spcBef>
                <a:spcPts val="0"/>
              </a:spcBef>
              <a:spcAft>
                <a:spcPts val="0"/>
              </a:spcAft>
              <a:buClr>
                <a:schemeClr val="dk1"/>
              </a:buClr>
              <a:buSzPct val="100000"/>
              <a:buFont typeface="Georgia"/>
              <a:buChar char="○"/>
            </a:pPr>
            <a:r>
              <a:rPr lang="sv" sz="1100">
                <a:solidFill>
                  <a:schemeClr val="dk1"/>
                </a:solidFill>
                <a:latin typeface="Georgia"/>
                <a:ea typeface="Georgia"/>
                <a:cs typeface="Georgia"/>
                <a:sym typeface="Georgia"/>
              </a:rPr>
              <a:t>Vi följer tidtabeller.</a:t>
            </a:r>
            <a:endParaRPr sz="1100">
              <a:solidFill>
                <a:schemeClr val="dk1"/>
              </a:solidFill>
              <a:latin typeface="Georgia"/>
              <a:ea typeface="Georgia"/>
              <a:cs typeface="Georgia"/>
              <a:sym typeface="Georgia"/>
            </a:endParaRPr>
          </a:p>
          <a:p>
            <a:pPr indent="-293211" lvl="1" marL="914400" rtl="0" algn="l">
              <a:lnSpc>
                <a:spcPct val="150000"/>
              </a:lnSpc>
              <a:spcBef>
                <a:spcPts val="0"/>
              </a:spcBef>
              <a:spcAft>
                <a:spcPts val="0"/>
              </a:spcAft>
              <a:buClr>
                <a:schemeClr val="dk1"/>
              </a:buClr>
              <a:buSzPct val="100000"/>
              <a:buFont typeface="Georgia"/>
              <a:buChar char="○"/>
            </a:pPr>
            <a:r>
              <a:rPr lang="sv" sz="1100">
                <a:solidFill>
                  <a:schemeClr val="dk1"/>
                </a:solidFill>
                <a:latin typeface="Georgia"/>
                <a:ea typeface="Georgia"/>
                <a:cs typeface="Georgia"/>
                <a:sym typeface="Georgia"/>
              </a:rPr>
              <a:t>Vi kommer förberedda till lektionen och möten. Vi är förberedda och undviker att göra andra saker samtidigt. </a:t>
            </a:r>
            <a:endParaRPr sz="1100">
              <a:solidFill>
                <a:schemeClr val="dk1"/>
              </a:solidFill>
              <a:latin typeface="Georgia"/>
              <a:ea typeface="Georgia"/>
              <a:cs typeface="Georgia"/>
              <a:sym typeface="Georgia"/>
            </a:endParaRPr>
          </a:p>
          <a:p>
            <a:pPr indent="-293211" lvl="1" marL="914400" rtl="0" algn="l">
              <a:lnSpc>
                <a:spcPct val="150000"/>
              </a:lnSpc>
              <a:spcBef>
                <a:spcPts val="0"/>
              </a:spcBef>
              <a:spcAft>
                <a:spcPts val="0"/>
              </a:spcAft>
              <a:buClr>
                <a:schemeClr val="dk1"/>
              </a:buClr>
              <a:buSzPct val="100000"/>
              <a:buFont typeface="Georgia"/>
              <a:buChar char="○"/>
            </a:pPr>
            <a:r>
              <a:rPr lang="sv" sz="1100">
                <a:solidFill>
                  <a:schemeClr val="dk1"/>
                </a:solidFill>
                <a:latin typeface="Georgia"/>
                <a:ea typeface="Georgia"/>
                <a:cs typeface="Georgia"/>
                <a:sym typeface="Georgia"/>
              </a:rPr>
              <a:t>Vi respekterar överenskomna aktiviteter och händelser och deltar även i planeringen.</a:t>
            </a:r>
            <a:endParaRPr sz="1100">
              <a:solidFill>
                <a:schemeClr val="dk1"/>
              </a:solidFill>
              <a:latin typeface="Georgia"/>
              <a:ea typeface="Georgia"/>
              <a:cs typeface="Georgia"/>
              <a:sym typeface="Georgia"/>
            </a:endParaRPr>
          </a:p>
          <a:p>
            <a:pPr indent="-293211" lvl="1" marL="914400" rtl="0" algn="l">
              <a:lnSpc>
                <a:spcPct val="150000"/>
              </a:lnSpc>
              <a:spcBef>
                <a:spcPts val="0"/>
              </a:spcBef>
              <a:spcAft>
                <a:spcPts val="0"/>
              </a:spcAft>
              <a:buClr>
                <a:schemeClr val="dk1"/>
              </a:buClr>
              <a:buSzPct val="100000"/>
              <a:buFont typeface="Georgia"/>
              <a:buChar char="○"/>
            </a:pPr>
            <a:r>
              <a:rPr lang="sv" sz="1100">
                <a:solidFill>
                  <a:schemeClr val="dk1"/>
                </a:solidFill>
                <a:latin typeface="Georgia"/>
                <a:ea typeface="Georgia"/>
                <a:cs typeface="Georgia"/>
                <a:sym typeface="Georgia"/>
              </a:rPr>
              <a:t>Vi repeterar vid varje läsårsstart viktiga riktlinjer och gemensamma regler, så att alla elever och hela personalen är införstådda med dem.</a:t>
            </a:r>
            <a:br>
              <a:rPr lang="sv" sz="1100">
                <a:solidFill>
                  <a:schemeClr val="dk1"/>
                </a:solidFill>
                <a:latin typeface="Georgia"/>
                <a:ea typeface="Georgia"/>
                <a:cs typeface="Georgia"/>
                <a:sym typeface="Georgia"/>
              </a:rPr>
            </a:br>
            <a:endParaRPr sz="1100">
              <a:solidFill>
                <a:schemeClr val="dk1"/>
              </a:solidFill>
              <a:latin typeface="Georgia"/>
              <a:ea typeface="Georgia"/>
              <a:cs typeface="Georgia"/>
              <a:sym typeface="Georgia"/>
            </a:endParaRPr>
          </a:p>
          <a:p>
            <a:pPr indent="0" lvl="0" marL="0" rtl="0" algn="l">
              <a:lnSpc>
                <a:spcPct val="150000"/>
              </a:lnSpc>
              <a:spcBef>
                <a:spcPts val="0"/>
              </a:spcBef>
              <a:spcAft>
                <a:spcPts val="0"/>
              </a:spcAft>
              <a:buClr>
                <a:schemeClr val="dk1"/>
              </a:buClr>
              <a:buSzPct val="100000"/>
              <a:buFont typeface="Arial"/>
              <a:buNone/>
            </a:pPr>
            <a:r>
              <a:rPr b="1" lang="sv" sz="1100">
                <a:solidFill>
                  <a:schemeClr val="dk1"/>
                </a:solidFill>
                <a:latin typeface="Georgia"/>
                <a:ea typeface="Georgia"/>
                <a:cs typeface="Georgia"/>
                <a:sym typeface="Georgia"/>
              </a:rPr>
              <a:t>Öppenhet och konstruktiv dialog</a:t>
            </a:r>
            <a:endParaRPr b="1" sz="1100">
              <a:solidFill>
                <a:schemeClr val="dk1"/>
              </a:solidFill>
              <a:latin typeface="Georgia"/>
              <a:ea typeface="Georgia"/>
              <a:cs typeface="Georgia"/>
              <a:sym typeface="Georgia"/>
            </a:endParaRPr>
          </a:p>
          <a:p>
            <a:pPr indent="-293211" lvl="1" marL="914400" rtl="0" algn="l">
              <a:lnSpc>
                <a:spcPct val="150000"/>
              </a:lnSpc>
              <a:spcBef>
                <a:spcPts val="0"/>
              </a:spcBef>
              <a:spcAft>
                <a:spcPts val="0"/>
              </a:spcAft>
              <a:buClr>
                <a:schemeClr val="dk1"/>
              </a:buClr>
              <a:buSzPct val="100000"/>
              <a:buFont typeface="Georgia"/>
              <a:buChar char="○"/>
            </a:pPr>
            <a:r>
              <a:rPr lang="sv" sz="1100">
                <a:solidFill>
                  <a:schemeClr val="dk1"/>
                </a:solidFill>
                <a:latin typeface="Georgia"/>
                <a:ea typeface="Georgia"/>
                <a:cs typeface="Georgia"/>
                <a:sym typeface="Georgia"/>
              </a:rPr>
              <a:t>Vi betonar öppenhet och strävar efter en konstruktiv dialog i diskussionen.</a:t>
            </a:r>
            <a:endParaRPr sz="1100">
              <a:solidFill>
                <a:schemeClr val="dk1"/>
              </a:solidFill>
              <a:latin typeface="Georgia"/>
              <a:ea typeface="Georgia"/>
              <a:cs typeface="Georgia"/>
              <a:sym typeface="Georgia"/>
            </a:endParaRPr>
          </a:p>
          <a:p>
            <a:pPr indent="-293211" lvl="1" marL="914400" rtl="0" algn="l">
              <a:lnSpc>
                <a:spcPct val="150000"/>
              </a:lnSpc>
              <a:spcBef>
                <a:spcPts val="0"/>
              </a:spcBef>
              <a:spcAft>
                <a:spcPts val="0"/>
              </a:spcAft>
              <a:buClr>
                <a:schemeClr val="dk1"/>
              </a:buClr>
              <a:buSzPct val="100000"/>
              <a:buFont typeface="Georgia"/>
              <a:buChar char="○"/>
            </a:pPr>
            <a:r>
              <a:rPr lang="sv" sz="1100">
                <a:solidFill>
                  <a:schemeClr val="dk1"/>
                </a:solidFill>
                <a:latin typeface="Georgia"/>
                <a:ea typeface="Georgia"/>
                <a:cs typeface="Georgia"/>
                <a:sym typeface="Georgia"/>
              </a:rPr>
              <a:t>Vi samarbetar med låg tröskel mellan skolan och hemmen. </a:t>
            </a:r>
            <a:endParaRPr sz="1100">
              <a:solidFill>
                <a:schemeClr val="dk1"/>
              </a:solidFill>
              <a:latin typeface="Georgia"/>
              <a:ea typeface="Georgia"/>
              <a:cs typeface="Georgia"/>
              <a:sym typeface="Georgia"/>
            </a:endParaRPr>
          </a:p>
          <a:p>
            <a:pPr indent="-293211" lvl="1" marL="914400" rtl="0" algn="l">
              <a:lnSpc>
                <a:spcPct val="150000"/>
              </a:lnSpc>
              <a:spcBef>
                <a:spcPts val="0"/>
              </a:spcBef>
              <a:spcAft>
                <a:spcPts val="0"/>
              </a:spcAft>
              <a:buClr>
                <a:schemeClr val="dk1"/>
              </a:buClr>
              <a:buSzPct val="100000"/>
              <a:buFont typeface="Georgia"/>
              <a:buChar char="○"/>
            </a:pPr>
            <a:r>
              <a:rPr lang="sv" sz="1100">
                <a:solidFill>
                  <a:schemeClr val="dk1"/>
                </a:solidFill>
                <a:latin typeface="Georgia"/>
                <a:ea typeface="Georgia"/>
                <a:cs typeface="Georgia"/>
                <a:sym typeface="Georgia"/>
              </a:rPr>
              <a:t>Vi har tydliga forum för olika typer av diskussioner. Exempelvis behandlar vi stora känslor och kritik, samt för svåra diskussioner direkt med den det berör, inte under gemensamma tillfällen.</a:t>
            </a:r>
            <a:endParaRPr sz="1100">
              <a:solidFill>
                <a:schemeClr val="dk1"/>
              </a:solidFill>
              <a:latin typeface="Georgia"/>
              <a:ea typeface="Georgia"/>
              <a:cs typeface="Georgia"/>
              <a:sym typeface="Georgia"/>
            </a:endParaRPr>
          </a:p>
          <a:p>
            <a:pPr indent="-293211" lvl="1" marL="914400" rtl="0" algn="l">
              <a:lnSpc>
                <a:spcPct val="150000"/>
              </a:lnSpc>
              <a:spcBef>
                <a:spcPts val="0"/>
              </a:spcBef>
              <a:spcAft>
                <a:spcPts val="0"/>
              </a:spcAft>
              <a:buClr>
                <a:schemeClr val="dk1"/>
              </a:buClr>
              <a:buSzPct val="100000"/>
              <a:buFont typeface="Georgia"/>
              <a:buChar char="○"/>
            </a:pPr>
            <a:r>
              <a:rPr lang="sv" sz="1100">
                <a:solidFill>
                  <a:schemeClr val="dk1"/>
                </a:solidFill>
                <a:latin typeface="Georgia"/>
                <a:ea typeface="Georgia"/>
                <a:cs typeface="Georgia"/>
                <a:sym typeface="Georgia"/>
              </a:rPr>
              <a:t>Vi håller oss till det aktuella ämnet och respekterar när diskussionen har avslutats.</a:t>
            </a:r>
            <a:endParaRPr sz="1100">
              <a:solidFill>
                <a:schemeClr val="dk1"/>
              </a:solidFill>
              <a:latin typeface="Georgia"/>
              <a:ea typeface="Georgia"/>
              <a:cs typeface="Georgia"/>
              <a:sym typeface="Georgia"/>
            </a:endParaRPr>
          </a:p>
          <a:p>
            <a:pPr indent="0" lvl="0" marL="914400" rtl="0" algn="l">
              <a:lnSpc>
                <a:spcPct val="150000"/>
              </a:lnSpc>
              <a:spcBef>
                <a:spcPts val="0"/>
              </a:spcBef>
              <a:spcAft>
                <a:spcPts val="0"/>
              </a:spcAft>
              <a:buClr>
                <a:schemeClr val="dk1"/>
              </a:buClr>
              <a:buSzPct val="100000"/>
              <a:buFont typeface="Arial"/>
              <a:buNone/>
            </a:pPr>
            <a:r>
              <a:t/>
            </a:r>
            <a:endParaRPr b="1" sz="1100">
              <a:solidFill>
                <a:schemeClr val="dk1"/>
              </a:solidFill>
              <a:latin typeface="Georgia"/>
              <a:ea typeface="Georgia"/>
              <a:cs typeface="Georgia"/>
              <a:sym typeface="Georgia"/>
            </a:endParaRPr>
          </a:p>
          <a:p>
            <a:pPr indent="0" lvl="0" marL="0" rtl="0" algn="l">
              <a:spcBef>
                <a:spcPts val="0"/>
              </a:spcBef>
              <a:spcAft>
                <a:spcPts val="0"/>
              </a:spcAft>
              <a:buClr>
                <a:schemeClr val="dk1"/>
              </a:buClr>
              <a:buSzPct val="91666"/>
              <a:buFont typeface="Arial"/>
              <a:buNone/>
            </a:pPr>
            <a:r>
              <a:rPr b="1" lang="sv" sz="1200">
                <a:solidFill>
                  <a:schemeClr val="accent2"/>
                </a:solidFill>
                <a:latin typeface="Georgia"/>
                <a:ea typeface="Georgia"/>
                <a:cs typeface="Georgia"/>
                <a:sym typeface="Georgia"/>
              </a:rPr>
              <a:t>Hållbarhet</a:t>
            </a:r>
            <a:endParaRPr b="1" sz="1200">
              <a:solidFill>
                <a:schemeClr val="accent2"/>
              </a:solidFill>
              <a:latin typeface="Georgia"/>
              <a:ea typeface="Georgia"/>
              <a:cs typeface="Georgia"/>
              <a:sym typeface="Georgia"/>
            </a:endParaRPr>
          </a:p>
          <a:p>
            <a:pPr indent="-293211" lvl="1" marL="914400" rtl="0" algn="l">
              <a:lnSpc>
                <a:spcPct val="150000"/>
              </a:lnSpc>
              <a:spcBef>
                <a:spcPts val="0"/>
              </a:spcBef>
              <a:spcAft>
                <a:spcPts val="0"/>
              </a:spcAft>
              <a:buClr>
                <a:schemeClr val="accent2"/>
              </a:buClr>
              <a:buSzPct val="91666"/>
              <a:buChar char="○"/>
            </a:pPr>
            <a:r>
              <a:rPr lang="sv" sz="1200">
                <a:solidFill>
                  <a:schemeClr val="accent2"/>
                </a:solidFill>
                <a:latin typeface="Georgia"/>
                <a:ea typeface="Georgia"/>
                <a:cs typeface="Georgia"/>
                <a:sym typeface="Georgia"/>
              </a:rPr>
              <a:t>Hållbar utveckling och hållbar livsstil genomsyrar allt vi gör.</a:t>
            </a:r>
            <a:endParaRPr sz="1200">
              <a:solidFill>
                <a:schemeClr val="accent2"/>
              </a:solidFill>
              <a:latin typeface="Georgia"/>
              <a:ea typeface="Georgia"/>
              <a:cs typeface="Georgia"/>
              <a:sym typeface="Georgia"/>
            </a:endParaRPr>
          </a:p>
          <a:p>
            <a:pPr indent="-299085" lvl="1" marL="914400" rtl="0" algn="l">
              <a:lnSpc>
                <a:spcPct val="150000"/>
              </a:lnSpc>
              <a:spcBef>
                <a:spcPts val="0"/>
              </a:spcBef>
              <a:spcAft>
                <a:spcPts val="0"/>
              </a:spcAft>
              <a:buClr>
                <a:schemeClr val="accent2"/>
              </a:buClr>
              <a:buSzPct val="100000"/>
              <a:buFont typeface="Georgia"/>
              <a:buChar char="○"/>
            </a:pPr>
            <a:r>
              <a:rPr lang="sv" sz="1200">
                <a:solidFill>
                  <a:schemeClr val="accent2"/>
                </a:solidFill>
                <a:latin typeface="Georgia"/>
                <a:ea typeface="Georgia"/>
                <a:cs typeface="Georgia"/>
                <a:sym typeface="Georgia"/>
              </a:rPr>
              <a:t>Vi arbetar förebyggande och hållbart för allas välmående och arbetstrivsel.</a:t>
            </a:r>
            <a:endParaRPr sz="1200">
              <a:solidFill>
                <a:schemeClr val="accent2"/>
              </a:solidFill>
              <a:latin typeface="Georgia"/>
              <a:ea typeface="Georgia"/>
              <a:cs typeface="Georgia"/>
              <a:sym typeface="Georgia"/>
            </a:endParaRPr>
          </a:p>
          <a:p>
            <a:pPr indent="0" lvl="0" marL="0" rtl="0" algn="l">
              <a:spcBef>
                <a:spcPts val="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idx="1" type="body"/>
          </p:nvPr>
        </p:nvSpPr>
        <p:spPr>
          <a:xfrm>
            <a:off x="218625" y="651650"/>
            <a:ext cx="8520600" cy="3932700"/>
          </a:xfrm>
          <a:prstGeom prst="rect">
            <a:avLst/>
          </a:prstGeom>
        </p:spPr>
        <p:txBody>
          <a:bodyPr anchorCtr="0" anchor="t" bIns="91425" lIns="91425" spcFirstLastPara="1" rIns="91425" wrap="square" tIns="91425">
            <a:normAutofit/>
          </a:bodyPr>
          <a:lstStyle/>
          <a:p>
            <a:pPr indent="0" lvl="0" marL="0" rtl="0" algn="l">
              <a:spcBef>
                <a:spcPts val="900"/>
              </a:spcBef>
              <a:spcAft>
                <a:spcPts val="0"/>
              </a:spcAft>
              <a:buClr>
                <a:schemeClr val="dk1"/>
              </a:buClr>
              <a:buSzPts val="1100"/>
              <a:buFont typeface="Arial"/>
              <a:buNone/>
            </a:pPr>
            <a:r>
              <a:rPr b="1" lang="sv" sz="1250">
                <a:solidFill>
                  <a:srgbClr val="333333"/>
                </a:solidFill>
                <a:highlight>
                  <a:srgbClr val="FFFFFF"/>
                </a:highlight>
              </a:rPr>
              <a:t>Varför gör vi detta arbete?</a:t>
            </a:r>
            <a:endParaRPr b="1" sz="1250">
              <a:solidFill>
                <a:srgbClr val="333333"/>
              </a:solidFill>
              <a:highlight>
                <a:srgbClr val="FFFFFF"/>
              </a:highlight>
            </a:endParaRPr>
          </a:p>
          <a:p>
            <a:pPr indent="0" lvl="0" marL="0" rtl="0" algn="l">
              <a:spcBef>
                <a:spcPts val="900"/>
              </a:spcBef>
              <a:spcAft>
                <a:spcPts val="0"/>
              </a:spcAft>
              <a:buClr>
                <a:schemeClr val="dk1"/>
              </a:buClr>
              <a:buSzPts val="1100"/>
              <a:buFont typeface="Arial"/>
              <a:buNone/>
            </a:pPr>
            <a:r>
              <a:rPr lang="sv" sz="1050">
                <a:solidFill>
                  <a:srgbClr val="333333"/>
                </a:solidFill>
                <a:highlight>
                  <a:srgbClr val="FFFFFF"/>
                </a:highlight>
              </a:rPr>
              <a:t>Utdrag ur läroplanen </a:t>
            </a:r>
            <a:r>
              <a:rPr b="1" lang="sv" sz="1050">
                <a:solidFill>
                  <a:srgbClr val="333333"/>
                </a:solidFill>
                <a:highlight>
                  <a:srgbClr val="FFFFFF"/>
                </a:highlight>
              </a:rPr>
              <a:t>kap 4 (nya läroplanen som stiger i kraft 1.8.2025)</a:t>
            </a:r>
            <a:endParaRPr b="1" sz="1050">
              <a:solidFill>
                <a:srgbClr val="333333"/>
              </a:solidFill>
              <a:highlight>
                <a:srgbClr val="FFFFFF"/>
              </a:highlight>
            </a:endParaRPr>
          </a:p>
          <a:p>
            <a:pPr indent="0" lvl="0" marL="0" rtl="0" algn="l">
              <a:spcBef>
                <a:spcPts val="900"/>
              </a:spcBef>
              <a:spcAft>
                <a:spcPts val="0"/>
              </a:spcAft>
              <a:buClr>
                <a:schemeClr val="dk1"/>
              </a:buClr>
              <a:buSzPts val="1100"/>
              <a:buFont typeface="Arial"/>
              <a:buNone/>
            </a:pPr>
            <a:r>
              <a:rPr lang="sv" sz="1050">
                <a:solidFill>
                  <a:srgbClr val="333333"/>
                </a:solidFill>
                <a:highlight>
                  <a:srgbClr val="FFFFFF"/>
                </a:highlight>
              </a:rPr>
              <a:t>"I läroplanen ska utbildningsanordnaren </a:t>
            </a:r>
            <a:r>
              <a:rPr b="1" lang="sv" sz="1050">
                <a:solidFill>
                  <a:srgbClr val="333333"/>
                </a:solidFill>
                <a:highlight>
                  <a:srgbClr val="FFFFFF"/>
                </a:highlight>
              </a:rPr>
              <a:t>besluta och beskriva</a:t>
            </a:r>
            <a:endParaRPr b="1" sz="1050">
              <a:solidFill>
                <a:srgbClr val="333333"/>
              </a:solidFill>
              <a:highlight>
                <a:srgbClr val="FFFFFF"/>
              </a:highlight>
            </a:endParaRPr>
          </a:p>
          <a:p>
            <a:pPr indent="0" lvl="0" marL="0" rtl="0" algn="l">
              <a:spcBef>
                <a:spcPts val="900"/>
              </a:spcBef>
              <a:spcAft>
                <a:spcPts val="0"/>
              </a:spcAft>
              <a:buClr>
                <a:schemeClr val="dk1"/>
              </a:buClr>
              <a:buSzPts val="1100"/>
              <a:buFont typeface="Arial"/>
              <a:buNone/>
            </a:pPr>
            <a:r>
              <a:rPr lang="sv" sz="1050">
                <a:solidFill>
                  <a:srgbClr val="333333"/>
                </a:solidFill>
                <a:highlight>
                  <a:srgbClr val="FFFFFF"/>
                </a:highlight>
              </a:rPr>
              <a:t>- hur utbildningsanordnaren och skolorna främjar och utvärderar att principerna för utvecklandet av verksamhetskulturen förverkligas; vilka är de eventuella lokala tyngdpunktsområdena och hur syns de i praktiken (texten i grunderna för läroplanen kan användas som sådan för att beskriva principerna för verksamhetskulturen)"</a:t>
            </a:r>
            <a:endParaRPr sz="1050">
              <a:solidFill>
                <a:srgbClr val="333333"/>
              </a:solidFill>
              <a:highlight>
                <a:srgbClr val="FFFFFF"/>
              </a:highlight>
            </a:endParaRPr>
          </a:p>
          <a:p>
            <a:pPr indent="0" lvl="0" marL="0" rtl="0" algn="l">
              <a:spcBef>
                <a:spcPts val="900"/>
              </a:spcBef>
              <a:spcAft>
                <a:spcPts val="0"/>
              </a:spcAft>
              <a:buNone/>
            </a:pPr>
            <a:r>
              <a:rPr lang="sv" sz="1050">
                <a:solidFill>
                  <a:srgbClr val="333333"/>
                </a:solidFill>
                <a:highlight>
                  <a:srgbClr val="FFFFFF"/>
                </a:highlight>
              </a:rPr>
              <a:t>.." Utbildningsanordnaren ska se till att varje skola preciserar målen för utvecklandet av sin verksamhetskultur, sina lärmiljöer och arbetssätt, de gemensamma verksamhetsprinciperna, samarbetet och det övriga praktiska genomförandet. "  </a:t>
            </a:r>
            <a:r>
              <a:rPr lang="sv" sz="1050">
                <a:solidFill>
                  <a:srgbClr val="0013D7"/>
                </a:solidFill>
                <a:highlight>
                  <a:srgbClr val="FFFFFF"/>
                </a:highlight>
                <a:uFill>
                  <a:noFill/>
                </a:uFill>
                <a:hlinkClick r:id="rId3">
                  <a:extLst>
                    <a:ext uri="{A12FA001-AC4F-418D-AE19-62706E023703}">
                      <ahyp:hlinkClr val="tx"/>
                    </a:ext>
                  </a:extLst>
                </a:hlinkClick>
              </a:rPr>
              <a:t>Grunderna för läroplanen för den grundläggande utbildningen 2014 - eGrunder</a:t>
            </a:r>
            <a:endParaRPr sz="1050">
              <a:solidFill>
                <a:srgbClr val="0013D7"/>
              </a:solidFill>
              <a:highlight>
                <a:srgbClr val="FFFFFF"/>
              </a:highlight>
            </a:endParaRPr>
          </a:p>
          <a:p>
            <a:pPr indent="0" lvl="0" marL="0" rtl="0" algn="l">
              <a:spcBef>
                <a:spcPts val="900"/>
              </a:spcBef>
              <a:spcAft>
                <a:spcPts val="0"/>
              </a:spcAft>
              <a:buNone/>
            </a:pPr>
            <a:r>
              <a:t/>
            </a:r>
            <a:endParaRPr sz="1050">
              <a:solidFill>
                <a:srgbClr val="0013D7"/>
              </a:solidFill>
              <a:highlight>
                <a:srgbClr val="FFFFFF"/>
              </a:highlight>
            </a:endParaRPr>
          </a:p>
          <a:p>
            <a:pPr indent="-295275" lvl="0" marL="457200" rtl="0" algn="l">
              <a:spcBef>
                <a:spcPts val="900"/>
              </a:spcBef>
              <a:spcAft>
                <a:spcPts val="0"/>
              </a:spcAft>
              <a:buClr>
                <a:srgbClr val="0013D7"/>
              </a:buClr>
              <a:buSzPts val="1050"/>
              <a:buChar char="-"/>
            </a:pPr>
            <a:r>
              <a:rPr lang="sv" sz="1050">
                <a:solidFill>
                  <a:srgbClr val="0013D7"/>
                </a:solidFill>
                <a:highlight>
                  <a:srgbClr val="FFFFFF"/>
                </a:highlight>
              </a:rPr>
              <a:t>arbetet påbörjat våren 2024 tillsammans med mentor Seppo Ryösä</a:t>
            </a:r>
            <a:endParaRPr sz="1050">
              <a:solidFill>
                <a:srgbClr val="0013D7"/>
              </a:solidFill>
              <a:highlight>
                <a:srgbClr val="FFFFFF"/>
              </a:highlight>
            </a:endParaRPr>
          </a:p>
          <a:p>
            <a:pPr indent="-295275" lvl="0" marL="457200" rtl="0" algn="l">
              <a:spcBef>
                <a:spcPts val="0"/>
              </a:spcBef>
              <a:spcAft>
                <a:spcPts val="0"/>
              </a:spcAft>
              <a:buClr>
                <a:srgbClr val="0013D7"/>
              </a:buClr>
              <a:buSzPts val="1050"/>
              <a:buChar char="-"/>
            </a:pPr>
            <a:r>
              <a:rPr lang="sv" sz="1050">
                <a:solidFill>
                  <a:srgbClr val="0013D7"/>
                </a:solidFill>
                <a:highlight>
                  <a:srgbClr val="FFFFFF"/>
                </a:highlight>
              </a:rPr>
              <a:t>lärarna har deltagit i arbetet från början: padlet, gruppdiskussioner, etc.</a:t>
            </a:r>
            <a:endParaRPr sz="1050">
              <a:solidFill>
                <a:srgbClr val="0013D7"/>
              </a:solidFill>
              <a:highlight>
                <a:srgbClr val="FFFFFF"/>
              </a:highlight>
            </a:endParaRPr>
          </a:p>
          <a:p>
            <a:pPr indent="-295275" lvl="0" marL="457200" rtl="0" algn="l">
              <a:spcBef>
                <a:spcPts val="0"/>
              </a:spcBef>
              <a:spcAft>
                <a:spcPts val="0"/>
              </a:spcAft>
              <a:buClr>
                <a:srgbClr val="0013D7"/>
              </a:buClr>
              <a:buSzPts val="1050"/>
              <a:buChar char="-"/>
            </a:pPr>
            <a:r>
              <a:rPr lang="sv" sz="1050">
                <a:solidFill>
                  <a:srgbClr val="0013D7"/>
                </a:solidFill>
                <a:highlight>
                  <a:srgbClr val="FFFFFF"/>
                </a:highlight>
              </a:rPr>
              <a:t>eleverna, studerande, hemmen hörts  i maj 2025</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pic>
        <p:nvPicPr>
          <p:cNvPr id="65" name="Google Shape;65;p15"/>
          <p:cNvPicPr preferRelativeResize="0"/>
          <p:nvPr/>
        </p:nvPicPr>
        <p:blipFill>
          <a:blip r:embed="rId3">
            <a:alphaModFix/>
          </a:blip>
          <a:stretch>
            <a:fillRect/>
          </a:stretch>
        </p:blipFill>
        <p:spPr>
          <a:xfrm>
            <a:off x="884400" y="501525"/>
            <a:ext cx="7166825" cy="4035800"/>
          </a:xfrm>
          <a:prstGeom prst="rect">
            <a:avLst/>
          </a:prstGeom>
          <a:noFill/>
          <a:ln cap="flat" cmpd="sng" w="101600">
            <a:solidFill>
              <a:srgbClr val="4A86E8"/>
            </a:solidFill>
            <a:prstDash val="solid"/>
            <a:miter lim="8000"/>
            <a:headEnd len="sm" w="sm" type="none"/>
            <a:tailEnd len="sm" w="sm" type="none"/>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FE2F3"/>
        </a:solidFill>
      </p:bgPr>
    </p:bg>
    <p:spTree>
      <p:nvGrpSpPr>
        <p:cNvPr id="69" name="Shape 69"/>
        <p:cNvGrpSpPr/>
        <p:nvPr/>
      </p:nvGrpSpPr>
      <p:grpSpPr>
        <a:xfrm>
          <a:off x="0" y="0"/>
          <a:ext cx="0" cy="0"/>
          <a:chOff x="0" y="0"/>
          <a:chExt cx="0" cy="0"/>
        </a:xfrm>
      </p:grpSpPr>
      <p:sp>
        <p:nvSpPr>
          <p:cNvPr id="70" name="Google Shape;70;p16"/>
          <p:cNvSpPr txBox="1"/>
          <p:nvPr>
            <p:ph idx="1" type="body"/>
          </p:nvPr>
        </p:nvSpPr>
        <p:spPr>
          <a:xfrm>
            <a:off x="311700" y="783550"/>
            <a:ext cx="8520600" cy="3785400"/>
          </a:xfrm>
          <a:prstGeom prst="rect">
            <a:avLst/>
          </a:prstGeom>
        </p:spPr>
        <p:txBody>
          <a:bodyPr anchorCtr="0" anchor="t" bIns="91425" lIns="91425" spcFirstLastPara="1" rIns="91425" wrap="square" tIns="91425">
            <a:normAutofit fontScale="92500" lnSpcReduction="10000"/>
          </a:bodyPr>
          <a:lstStyle/>
          <a:p>
            <a:pPr indent="0" lvl="0" marL="0" rtl="0" algn="l">
              <a:lnSpc>
                <a:spcPct val="138000"/>
              </a:lnSpc>
              <a:spcBef>
                <a:spcPts val="1200"/>
              </a:spcBef>
              <a:spcAft>
                <a:spcPts val="0"/>
              </a:spcAft>
              <a:buClr>
                <a:schemeClr val="dk1"/>
              </a:buClr>
              <a:buSzPct val="91666"/>
              <a:buFont typeface="Arial"/>
              <a:buNone/>
            </a:pPr>
            <a:r>
              <a:rPr lang="sv" sz="1200">
                <a:solidFill>
                  <a:schemeClr val="dk1"/>
                </a:solidFill>
                <a:latin typeface="Georgia"/>
                <a:ea typeface="Georgia"/>
                <a:cs typeface="Georgia"/>
                <a:sym typeface="Georgia"/>
              </a:rPr>
              <a:t>“Lojo stad erbjuder en högkvalitativ och enhetlig lärstig som finns till för alla. Verksamhetsidén är att främja förmågan att lära sig och ge en bra fostran, nödvändiga kunskaper och färdigheter i en trygg och uppmuntrande lärmiljö.</a:t>
            </a:r>
            <a:endParaRPr sz="12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ct val="91666"/>
              <a:buFont typeface="Arial"/>
              <a:buNone/>
            </a:pPr>
            <a:r>
              <a:rPr lang="sv" sz="1200">
                <a:solidFill>
                  <a:schemeClr val="dk1"/>
                </a:solidFill>
                <a:latin typeface="Georgia"/>
                <a:ea typeface="Georgia"/>
                <a:cs typeface="Georgia"/>
                <a:sym typeface="Georgia"/>
              </a:rPr>
              <a:t>Värdegrunden för verksamheten är att främja öppenhet, ansvar, rättvisa, resultat och kreativitet.</a:t>
            </a:r>
            <a:endParaRPr sz="12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ct val="91666"/>
              <a:buFont typeface="Arial"/>
              <a:buNone/>
            </a:pPr>
            <a:r>
              <a:rPr lang="sv" sz="1200">
                <a:solidFill>
                  <a:schemeClr val="dk1"/>
                </a:solidFill>
                <a:latin typeface="Georgia"/>
                <a:ea typeface="Georgia"/>
                <a:cs typeface="Georgia"/>
                <a:sym typeface="Georgia"/>
              </a:rPr>
              <a:t>Målet är att:</a:t>
            </a:r>
            <a:endParaRPr sz="1200">
              <a:solidFill>
                <a:schemeClr val="dk1"/>
              </a:solidFill>
              <a:latin typeface="Georgia"/>
              <a:ea typeface="Georgia"/>
              <a:cs typeface="Georgia"/>
              <a:sym typeface="Georgia"/>
            </a:endParaRPr>
          </a:p>
          <a:p>
            <a:pPr indent="-299085" lvl="0" marL="457200" rtl="0" algn="l">
              <a:lnSpc>
                <a:spcPct val="138000"/>
              </a:lnSpc>
              <a:spcBef>
                <a:spcPts val="1200"/>
              </a:spcBef>
              <a:spcAft>
                <a:spcPts val="0"/>
              </a:spcAft>
              <a:buClr>
                <a:schemeClr val="dk1"/>
              </a:buClr>
              <a:buSzPct val="100000"/>
              <a:buFont typeface="Georgia"/>
              <a:buChar char="●"/>
            </a:pPr>
            <a:r>
              <a:rPr lang="sv" sz="1200">
                <a:solidFill>
                  <a:schemeClr val="dk1"/>
                </a:solidFill>
                <a:latin typeface="Georgia"/>
                <a:ea typeface="Georgia"/>
                <a:cs typeface="Georgia"/>
                <a:sym typeface="Georgia"/>
              </a:rPr>
              <a:t>främja kommuninvånarnas välfärd</a:t>
            </a:r>
            <a:endParaRPr sz="1200">
              <a:solidFill>
                <a:schemeClr val="dk1"/>
              </a:solidFill>
              <a:latin typeface="Georgia"/>
              <a:ea typeface="Georgia"/>
              <a:cs typeface="Georgia"/>
              <a:sym typeface="Georgia"/>
            </a:endParaRPr>
          </a:p>
          <a:p>
            <a:pPr indent="-299085" lvl="0" marL="457200" rtl="0" algn="l">
              <a:lnSpc>
                <a:spcPct val="138000"/>
              </a:lnSpc>
              <a:spcBef>
                <a:spcPts val="0"/>
              </a:spcBef>
              <a:spcAft>
                <a:spcPts val="0"/>
              </a:spcAft>
              <a:buClr>
                <a:schemeClr val="dk1"/>
              </a:buClr>
              <a:buSzPct val="100000"/>
              <a:buFont typeface="Georgia"/>
              <a:buChar char="●"/>
            </a:pPr>
            <a:r>
              <a:rPr lang="sv" sz="1200">
                <a:solidFill>
                  <a:schemeClr val="dk1"/>
                </a:solidFill>
                <a:latin typeface="Georgia"/>
                <a:ea typeface="Georgia"/>
                <a:cs typeface="Georgia"/>
                <a:sym typeface="Georgia"/>
              </a:rPr>
              <a:t>trygga eleverna mångsidiga kunskaper och färdigheter för att övergå till fortsatta studier, arbetslivet och ett självständigt liv</a:t>
            </a:r>
            <a:endParaRPr sz="1200">
              <a:solidFill>
                <a:schemeClr val="dk1"/>
              </a:solidFill>
              <a:latin typeface="Georgia"/>
              <a:ea typeface="Georgia"/>
              <a:cs typeface="Georgia"/>
              <a:sym typeface="Georgia"/>
            </a:endParaRPr>
          </a:p>
          <a:p>
            <a:pPr indent="-299085" lvl="0" marL="457200" rtl="0" algn="l">
              <a:lnSpc>
                <a:spcPct val="138000"/>
              </a:lnSpc>
              <a:spcBef>
                <a:spcPts val="0"/>
              </a:spcBef>
              <a:spcAft>
                <a:spcPts val="0"/>
              </a:spcAft>
              <a:buClr>
                <a:schemeClr val="dk1"/>
              </a:buClr>
              <a:buSzPct val="100000"/>
              <a:buFont typeface="Georgia"/>
              <a:buChar char="●"/>
            </a:pPr>
            <a:r>
              <a:rPr lang="sv" sz="1200">
                <a:solidFill>
                  <a:schemeClr val="dk1"/>
                </a:solidFill>
                <a:latin typeface="Georgia"/>
                <a:ea typeface="Georgia"/>
                <a:cs typeface="Georgia"/>
                <a:sym typeface="Georgia"/>
              </a:rPr>
              <a:t>främja möjligheterna till ett gott liv i Lojo”  </a:t>
            </a:r>
            <a:r>
              <a:rPr lang="sv" sz="1100" u="sng">
                <a:solidFill>
                  <a:schemeClr val="hlink"/>
                </a:solidFill>
                <a:hlinkClick r:id="rId3"/>
              </a:rPr>
              <a:t>Grundläggande utbildning - Lohja</a:t>
            </a:r>
            <a:endParaRPr sz="1200">
              <a:solidFill>
                <a:schemeClr val="dk1"/>
              </a:solidFill>
              <a:latin typeface="Georgia"/>
              <a:ea typeface="Georgia"/>
              <a:cs typeface="Georgia"/>
              <a:sym typeface="Georgia"/>
            </a:endParaRPr>
          </a:p>
          <a:p>
            <a:pPr indent="0" lvl="0" marL="457200" rtl="0" algn="l">
              <a:lnSpc>
                <a:spcPct val="138000"/>
              </a:lnSpc>
              <a:spcBef>
                <a:spcPts val="1200"/>
              </a:spcBef>
              <a:spcAft>
                <a:spcPts val="0"/>
              </a:spcAft>
              <a:buNone/>
            </a:pPr>
            <a:r>
              <a:t/>
            </a:r>
            <a:endParaRPr sz="12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ct val="91666"/>
              <a:buFont typeface="Arial"/>
              <a:buNone/>
            </a:pPr>
            <a:r>
              <a:rPr i="1" lang="sv" sz="1200">
                <a:solidFill>
                  <a:schemeClr val="dk1"/>
                </a:solidFill>
                <a:latin typeface="Georgia"/>
                <a:ea typeface="Georgia"/>
                <a:cs typeface="Georgia"/>
                <a:sym typeface="Georgia"/>
              </a:rPr>
              <a:t>De svenskspråkiga skolorna i Lojo ser arbetet med verksamhetskulturen som en av de viktigaste uppgifterna. Detta dokument fungerar som ett löfte om en välfungerande, trygg och hållbar service inom våra skolor. Dokumentet diskuteras under flera tillfällen under läsåret och uppdateras vid behov. Dokumentet styr personalens och elevernas/studerandes arbetskultur.</a:t>
            </a:r>
            <a:endParaRPr i="1" sz="1200">
              <a:solidFill>
                <a:schemeClr val="dk1"/>
              </a:solidFill>
              <a:latin typeface="Georgia"/>
              <a:ea typeface="Georgia"/>
              <a:cs typeface="Georgia"/>
              <a:sym typeface="Georgia"/>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FE2F3"/>
        </a:solidFill>
      </p:bgPr>
    </p:bg>
    <p:spTree>
      <p:nvGrpSpPr>
        <p:cNvPr id="74" name="Shape 74"/>
        <p:cNvGrpSpPr/>
        <p:nvPr/>
      </p:nvGrpSpPr>
      <p:grpSpPr>
        <a:xfrm>
          <a:off x="0" y="0"/>
          <a:ext cx="0" cy="0"/>
          <a:chOff x="0" y="0"/>
          <a:chExt cx="0" cy="0"/>
        </a:xfrm>
      </p:grpSpPr>
      <p:sp>
        <p:nvSpPr>
          <p:cNvPr id="75" name="Google Shape;75;p17"/>
          <p:cNvSpPr txBox="1"/>
          <p:nvPr>
            <p:ph idx="1" type="body"/>
          </p:nvPr>
        </p:nvSpPr>
        <p:spPr>
          <a:xfrm>
            <a:off x="311700" y="806825"/>
            <a:ext cx="8520600" cy="3762000"/>
          </a:xfrm>
          <a:prstGeom prst="rect">
            <a:avLst/>
          </a:prstGeom>
        </p:spPr>
        <p:txBody>
          <a:bodyPr anchorCtr="0" anchor="t" bIns="91425" lIns="91425" spcFirstLastPara="1" rIns="91425" wrap="square" tIns="91425">
            <a:normAutofit/>
          </a:bodyPr>
          <a:lstStyle/>
          <a:p>
            <a:pPr indent="0" lvl="0" marL="0" rtl="0" algn="l">
              <a:lnSpc>
                <a:spcPct val="138000"/>
              </a:lnSpc>
              <a:spcBef>
                <a:spcPts val="1200"/>
              </a:spcBef>
              <a:spcAft>
                <a:spcPts val="0"/>
              </a:spcAft>
              <a:buClr>
                <a:schemeClr val="dk1"/>
              </a:buClr>
              <a:buSzPts val="1100"/>
              <a:buFont typeface="Arial"/>
              <a:buNone/>
            </a:pPr>
            <a:r>
              <a:rPr b="1" lang="sv" sz="1400">
                <a:solidFill>
                  <a:schemeClr val="dk1"/>
                </a:solidFill>
                <a:latin typeface="Georgia"/>
                <a:ea typeface="Georgia"/>
                <a:cs typeface="Georgia"/>
                <a:sym typeface="Georgia"/>
              </a:rPr>
              <a:t>Verksamhetskulturens roll i skolan (förkortat ur läroplanen)</a:t>
            </a:r>
            <a:endParaRPr b="1" sz="14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ts val="1100"/>
              <a:buFont typeface="Arial"/>
              <a:buNone/>
            </a:pPr>
            <a:r>
              <a:rPr lang="sv" sz="1100">
                <a:solidFill>
                  <a:schemeClr val="dk1"/>
                </a:solidFill>
                <a:latin typeface="Georgia"/>
                <a:ea typeface="Georgia"/>
                <a:cs typeface="Georgia"/>
                <a:sym typeface="Georgia"/>
              </a:rPr>
              <a:t>Verksamhetskulturen är avgörande för att skapa en enhetlig och kvalitativ grundläggande utbildning. Den reflekterar skolans historiska och kulturella sätt att arbeta och påverkar elevernas upplevelse av skolarbetet. Verksamhetskulturen kan utvecklas genom att aktivt arbeta med normer, mål, ledarskap, organisering och pedagogik, samt skapa en positiv lärmiljö.</a:t>
            </a:r>
            <a:endParaRPr sz="11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ts val="1100"/>
              <a:buFont typeface="Arial"/>
              <a:buNone/>
            </a:pPr>
            <a:r>
              <a:rPr b="1" lang="sv" sz="1100">
                <a:solidFill>
                  <a:schemeClr val="dk1"/>
                </a:solidFill>
                <a:latin typeface="Georgia"/>
                <a:ea typeface="Georgia"/>
                <a:cs typeface="Georgia"/>
                <a:sym typeface="Georgia"/>
              </a:rPr>
              <a:t>Den påverkas av både medvetna och omedvetna faktorer och överförs från vuxna till elever, som tar efter skolans värderingar, attityder och kommunikationssätt. För att utveckla en sund verksamhetskultur är det viktigt att reflektera över dess inverkan och aktivt korrigera oönskade drag.</a:t>
            </a:r>
            <a:endParaRPr b="1" sz="11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ts val="1100"/>
              <a:buFont typeface="Arial"/>
              <a:buNone/>
            </a:pPr>
            <a:r>
              <a:rPr lang="sv" sz="1100">
                <a:solidFill>
                  <a:schemeClr val="dk1"/>
                </a:solidFill>
                <a:latin typeface="Georgia"/>
                <a:ea typeface="Georgia"/>
                <a:cs typeface="Georgia"/>
                <a:sym typeface="Georgia"/>
              </a:rPr>
              <a:t>Verksamhetskulturen syns tydligast i de </a:t>
            </a:r>
            <a:r>
              <a:rPr b="1" lang="sv" sz="1100">
                <a:solidFill>
                  <a:schemeClr val="dk1"/>
                </a:solidFill>
                <a:latin typeface="Georgia"/>
                <a:ea typeface="Georgia"/>
                <a:cs typeface="Georgia"/>
                <a:sym typeface="Georgia"/>
              </a:rPr>
              <a:t>gemensamma handlingssätten</a:t>
            </a:r>
            <a:r>
              <a:rPr lang="sv" sz="1100">
                <a:solidFill>
                  <a:schemeClr val="dk1"/>
                </a:solidFill>
                <a:latin typeface="Georgia"/>
                <a:ea typeface="Georgia"/>
                <a:cs typeface="Georgia"/>
                <a:sym typeface="Georgia"/>
              </a:rPr>
              <a:t>. Skolan ska arbeta för att skapa en gemensam värdegrund och syn på lärande som genomsyrar allt skolarbete. </a:t>
            </a:r>
            <a:r>
              <a:rPr b="1" lang="sv" sz="1100">
                <a:solidFill>
                  <a:schemeClr val="dk1"/>
                </a:solidFill>
                <a:latin typeface="Georgia"/>
                <a:ea typeface="Georgia"/>
                <a:cs typeface="Georgia"/>
                <a:sym typeface="Georgia"/>
              </a:rPr>
              <a:t>En öppen, interaktiv dialog där alla känner sig delaktiga och respekterade är en förutsättning för att utveckla en stark och positiv verksamhetskultur.</a:t>
            </a:r>
            <a:endParaRPr b="1" sz="1100">
              <a:solidFill>
                <a:schemeClr val="dk1"/>
              </a:solidFill>
              <a:latin typeface="Georgia"/>
              <a:ea typeface="Georgia"/>
              <a:cs typeface="Georgia"/>
              <a:sym typeface="Georgia"/>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FE2F3"/>
        </a:solidFill>
      </p:bgPr>
    </p:bg>
    <p:spTree>
      <p:nvGrpSpPr>
        <p:cNvPr id="79" name="Shape 79"/>
        <p:cNvGrpSpPr/>
        <p:nvPr/>
      </p:nvGrpSpPr>
      <p:grpSpPr>
        <a:xfrm>
          <a:off x="0" y="0"/>
          <a:ext cx="0" cy="0"/>
          <a:chOff x="0" y="0"/>
          <a:chExt cx="0" cy="0"/>
        </a:xfrm>
      </p:grpSpPr>
      <p:sp>
        <p:nvSpPr>
          <p:cNvPr id="80" name="Google Shape;80;p18"/>
          <p:cNvSpPr txBox="1"/>
          <p:nvPr>
            <p:ph idx="1" type="body"/>
          </p:nvPr>
        </p:nvSpPr>
        <p:spPr>
          <a:xfrm>
            <a:off x="311700" y="527550"/>
            <a:ext cx="8520600" cy="4041300"/>
          </a:xfrm>
          <a:prstGeom prst="rect">
            <a:avLst/>
          </a:prstGeom>
        </p:spPr>
        <p:txBody>
          <a:bodyPr anchorCtr="0" anchor="t" bIns="91425" lIns="91425" spcFirstLastPara="1" rIns="91425" wrap="square" tIns="91425">
            <a:normAutofit fontScale="92500" lnSpcReduction="20000"/>
          </a:bodyPr>
          <a:lstStyle/>
          <a:p>
            <a:pPr indent="0" lvl="0" marL="0" rtl="0" algn="l">
              <a:lnSpc>
                <a:spcPct val="138000"/>
              </a:lnSpc>
              <a:spcBef>
                <a:spcPts val="1200"/>
              </a:spcBef>
              <a:spcAft>
                <a:spcPts val="0"/>
              </a:spcAft>
              <a:buClr>
                <a:schemeClr val="dk1"/>
              </a:buClr>
              <a:buSzPct val="78571"/>
              <a:buFont typeface="Arial"/>
              <a:buNone/>
            </a:pPr>
            <a:r>
              <a:rPr b="1" lang="sv" sz="1400">
                <a:solidFill>
                  <a:schemeClr val="dk1"/>
                </a:solidFill>
                <a:latin typeface="Georgia"/>
                <a:ea typeface="Georgia"/>
                <a:cs typeface="Georgia"/>
                <a:sym typeface="Georgia"/>
              </a:rPr>
              <a:t>Värdegrund, lärande och verksamhetskultur i skolan (förkortat ur läroplanen)</a:t>
            </a:r>
            <a:endParaRPr b="1" sz="1400">
              <a:solidFill>
                <a:schemeClr val="dk1"/>
              </a:solidFill>
              <a:latin typeface="Georgia"/>
              <a:ea typeface="Georgia"/>
              <a:cs typeface="Georgia"/>
              <a:sym typeface="Georgia"/>
            </a:endParaRPr>
          </a:p>
          <a:p>
            <a:pPr indent="0" lvl="0" marL="0" rtl="0" algn="l">
              <a:lnSpc>
                <a:spcPct val="138000"/>
              </a:lnSpc>
              <a:spcBef>
                <a:spcPts val="1200"/>
              </a:spcBef>
              <a:spcAft>
                <a:spcPts val="0"/>
              </a:spcAft>
              <a:buNone/>
            </a:pPr>
            <a:r>
              <a:rPr lang="sv" sz="1100">
                <a:solidFill>
                  <a:schemeClr val="dk1"/>
                </a:solidFill>
                <a:latin typeface="Georgia"/>
                <a:ea typeface="Georgia"/>
                <a:cs typeface="Georgia"/>
                <a:sym typeface="Georgia"/>
              </a:rPr>
              <a:t>Skolarbetet ska bygga på en gemensam värdegrund och skapa förutsättningar för elevernas välbefinnande, utveckling och lärande. Alla vuxna i skolan har ett gemensamt ansvar för att skapa en trygg och bra skoldag för alla, där elevernas behov och styrkor beaktas. En god kommunikation mellan lärare, elever och vårdnadshavare främjar skolengagemang och samarbete.</a:t>
            </a:r>
            <a:endParaRPr sz="11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ct val="100000"/>
              <a:buFont typeface="Arial"/>
              <a:buNone/>
            </a:pPr>
            <a:r>
              <a:t/>
            </a:r>
            <a:endParaRPr sz="11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ct val="100000"/>
              <a:buFont typeface="Arial"/>
              <a:buNone/>
            </a:pPr>
            <a:r>
              <a:rPr lang="sv" sz="1100">
                <a:solidFill>
                  <a:schemeClr val="dk1"/>
                </a:solidFill>
                <a:latin typeface="Georgia"/>
                <a:ea typeface="Georgia"/>
                <a:cs typeface="Georgia"/>
                <a:sym typeface="Georgia"/>
              </a:rPr>
              <a:t>Undervisning och stöd för lärande</a:t>
            </a:r>
            <a:endParaRPr sz="11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ct val="100000"/>
              <a:buFont typeface="Arial"/>
              <a:buNone/>
            </a:pPr>
            <a:r>
              <a:rPr lang="sv" sz="1100">
                <a:solidFill>
                  <a:schemeClr val="dk1"/>
                </a:solidFill>
                <a:latin typeface="Georgia"/>
                <a:ea typeface="Georgia"/>
                <a:cs typeface="Georgia"/>
                <a:sym typeface="Georgia"/>
              </a:rPr>
              <a:t>Alla elever har rätt till undervisning enligt läroplanen, handledning och stöd för sitt lärande samt en trygg lärmiljö. Skolan ansvarar för att dessa rättigheter tillgodoses och arbetar för att förebygga problem och frånvaro. Lärarna har ett ansvar för elevernas lärande och välbefinnande, och ska tidigt upptäcka och stötta elever som behöver hjälp.</a:t>
            </a:r>
            <a:endParaRPr sz="11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ct val="100000"/>
              <a:buFont typeface="Arial"/>
              <a:buNone/>
            </a:pPr>
            <a:r>
              <a:rPr lang="sv" sz="1100">
                <a:solidFill>
                  <a:schemeClr val="dk1"/>
                </a:solidFill>
                <a:latin typeface="Georgia"/>
                <a:ea typeface="Georgia"/>
                <a:cs typeface="Georgia"/>
                <a:sym typeface="Georgia"/>
              </a:rPr>
              <a:t>Elevernas ansvar</a:t>
            </a:r>
            <a:endParaRPr sz="11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ct val="100000"/>
              <a:buFont typeface="Arial"/>
              <a:buNone/>
            </a:pPr>
            <a:r>
              <a:rPr lang="sv" sz="1100">
                <a:solidFill>
                  <a:schemeClr val="dk1"/>
                </a:solidFill>
                <a:latin typeface="Georgia"/>
                <a:ea typeface="Georgia"/>
                <a:cs typeface="Georgia"/>
                <a:sym typeface="Georgia"/>
              </a:rPr>
              <a:t>Eleverna har ett ansvar att delta i skolarbetet, visa respekt för sina kamrater och vuxna i skolan samt följa gemensamma regler. De ska bidra till en god studiemiljö och inte mobba eller diskriminera. Hem och skola arbetar tillsammans för att stödja eleverna och säkerställa att de följer sina skyldigheter och får hjälp att lyckas i sitt lärande.</a:t>
            </a:r>
            <a:endParaRPr sz="1100">
              <a:solidFill>
                <a:schemeClr val="dk1"/>
              </a:solidFill>
              <a:latin typeface="Georgia"/>
              <a:ea typeface="Georgia"/>
              <a:cs typeface="Georgia"/>
              <a:sym typeface="Georgia"/>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FE2F3"/>
        </a:solidFill>
      </p:bgPr>
    </p:bg>
    <p:spTree>
      <p:nvGrpSpPr>
        <p:cNvPr id="84" name="Shape 84"/>
        <p:cNvGrpSpPr/>
        <p:nvPr/>
      </p:nvGrpSpPr>
      <p:grpSpPr>
        <a:xfrm>
          <a:off x="0" y="0"/>
          <a:ext cx="0" cy="0"/>
          <a:chOff x="0" y="0"/>
          <a:chExt cx="0" cy="0"/>
        </a:xfrm>
      </p:grpSpPr>
      <p:sp>
        <p:nvSpPr>
          <p:cNvPr id="85" name="Google Shape;85;p19"/>
          <p:cNvSpPr txBox="1"/>
          <p:nvPr>
            <p:ph idx="1" type="body"/>
          </p:nvPr>
        </p:nvSpPr>
        <p:spPr>
          <a:xfrm>
            <a:off x="311700" y="434450"/>
            <a:ext cx="8520600" cy="4375500"/>
          </a:xfrm>
          <a:prstGeom prst="rect">
            <a:avLst/>
          </a:prstGeom>
        </p:spPr>
        <p:txBody>
          <a:bodyPr anchorCtr="0" anchor="t" bIns="91425" lIns="91425" spcFirstLastPara="1" rIns="91425" wrap="square" tIns="91425">
            <a:noAutofit/>
          </a:bodyPr>
          <a:lstStyle/>
          <a:p>
            <a:pPr indent="0" lvl="0" marL="0" rtl="0" algn="l">
              <a:lnSpc>
                <a:spcPct val="118000"/>
              </a:lnSpc>
              <a:spcBef>
                <a:spcPts val="1200"/>
              </a:spcBef>
              <a:spcAft>
                <a:spcPts val="0"/>
              </a:spcAft>
              <a:buClr>
                <a:schemeClr val="dk1"/>
              </a:buClr>
              <a:buSzPts val="935"/>
              <a:buFont typeface="Arial"/>
              <a:buNone/>
            </a:pPr>
            <a:r>
              <a:rPr b="1" lang="sv" sz="1435">
                <a:solidFill>
                  <a:schemeClr val="dk1"/>
                </a:solidFill>
                <a:latin typeface="Georgia"/>
                <a:ea typeface="Georgia"/>
                <a:cs typeface="Georgia"/>
                <a:sym typeface="Georgia"/>
              </a:rPr>
              <a:t>Vår elevsyn (förkortat ur läroplanen)</a:t>
            </a:r>
            <a:endParaRPr b="1" sz="1435">
              <a:solidFill>
                <a:schemeClr val="dk1"/>
              </a:solidFill>
              <a:latin typeface="Georgia"/>
              <a:ea typeface="Georgia"/>
              <a:cs typeface="Georgia"/>
              <a:sym typeface="Georgia"/>
            </a:endParaRPr>
          </a:p>
          <a:p>
            <a:pPr indent="0" lvl="0" marL="0" rtl="0" algn="l">
              <a:lnSpc>
                <a:spcPct val="118000"/>
              </a:lnSpc>
              <a:spcBef>
                <a:spcPts val="1200"/>
              </a:spcBef>
              <a:spcAft>
                <a:spcPts val="0"/>
              </a:spcAft>
              <a:buClr>
                <a:schemeClr val="dk1"/>
              </a:buClr>
              <a:buSzPts val="935"/>
              <a:buFont typeface="Arial"/>
              <a:buNone/>
            </a:pPr>
            <a:r>
              <a:rPr lang="sv" sz="1035">
                <a:solidFill>
                  <a:schemeClr val="dk1"/>
                </a:solidFill>
                <a:latin typeface="Georgia"/>
                <a:ea typeface="Georgia"/>
                <a:cs typeface="Georgia"/>
                <a:sym typeface="Georgia"/>
              </a:rPr>
              <a:t>Alla elever är unika och har rätt till god undervisning</a:t>
            </a:r>
            <a:endParaRPr sz="1035">
              <a:solidFill>
                <a:schemeClr val="dk1"/>
              </a:solidFill>
              <a:latin typeface="Georgia"/>
              <a:ea typeface="Georgia"/>
              <a:cs typeface="Georgia"/>
              <a:sym typeface="Georgia"/>
            </a:endParaRPr>
          </a:p>
          <a:p>
            <a:pPr indent="0" lvl="0" marL="0" rtl="0" algn="l">
              <a:lnSpc>
                <a:spcPct val="118000"/>
              </a:lnSpc>
              <a:spcBef>
                <a:spcPts val="1200"/>
              </a:spcBef>
              <a:spcAft>
                <a:spcPts val="0"/>
              </a:spcAft>
              <a:buClr>
                <a:schemeClr val="dk1"/>
              </a:buClr>
              <a:buSzPts val="935"/>
              <a:buFont typeface="Arial"/>
              <a:buNone/>
            </a:pPr>
            <a:r>
              <a:rPr lang="sv" sz="1035">
                <a:solidFill>
                  <a:schemeClr val="dk1"/>
                </a:solidFill>
                <a:latin typeface="Georgia"/>
                <a:ea typeface="Georgia"/>
                <a:cs typeface="Georgia"/>
                <a:sym typeface="Georgia"/>
              </a:rPr>
              <a:t>Varje barn är unikt och värdefullt. Elever har rätt att växa och utvecklas med stöd, känna sig hörda och uppskattade. Genom att delta i gemensamma aktiviteter och samarbeta skapas en positiv lärandemiljö. Skolan ska ge alla elever förutsättningar att lyckas och främja sin identitet, världsbild och plats i samhället.</a:t>
            </a:r>
            <a:endParaRPr sz="1035">
              <a:solidFill>
                <a:schemeClr val="dk1"/>
              </a:solidFill>
              <a:latin typeface="Georgia"/>
              <a:ea typeface="Georgia"/>
              <a:cs typeface="Georgia"/>
              <a:sym typeface="Georgia"/>
            </a:endParaRPr>
          </a:p>
          <a:p>
            <a:pPr indent="0" lvl="0" marL="0" rtl="0" algn="l">
              <a:lnSpc>
                <a:spcPct val="118000"/>
              </a:lnSpc>
              <a:spcBef>
                <a:spcPts val="1200"/>
              </a:spcBef>
              <a:spcAft>
                <a:spcPts val="0"/>
              </a:spcAft>
              <a:buClr>
                <a:schemeClr val="dk1"/>
              </a:buClr>
              <a:buSzPts val="935"/>
              <a:buFont typeface="Arial"/>
              <a:buNone/>
            </a:pPr>
            <a:r>
              <a:rPr lang="sv" sz="1035">
                <a:solidFill>
                  <a:schemeClr val="dk1"/>
                </a:solidFill>
                <a:latin typeface="Georgia"/>
                <a:ea typeface="Georgia"/>
                <a:cs typeface="Georgia"/>
                <a:sym typeface="Georgia"/>
              </a:rPr>
              <a:t>Värdegrundsarbetet är viktigt för att elever ska kunna reflektera över sina egna och andras värderingar. Skolan ska skapa en respektfull och öppen dialog om olika åsikter och traditioner, och bidra till elevernas välmående genom gemensam reflektion med både skola och hem.</a:t>
            </a:r>
            <a:endParaRPr sz="1035">
              <a:solidFill>
                <a:schemeClr val="dk1"/>
              </a:solidFill>
              <a:latin typeface="Georgia"/>
              <a:ea typeface="Georgia"/>
              <a:cs typeface="Georgia"/>
              <a:sym typeface="Georgia"/>
            </a:endParaRPr>
          </a:p>
          <a:p>
            <a:pPr indent="0" lvl="0" marL="0" rtl="0" algn="l">
              <a:lnSpc>
                <a:spcPct val="95000"/>
              </a:lnSpc>
              <a:spcBef>
                <a:spcPts val="1200"/>
              </a:spcBef>
              <a:spcAft>
                <a:spcPts val="0"/>
              </a:spcAft>
              <a:buClr>
                <a:schemeClr val="dk1"/>
              </a:buClr>
              <a:buSzPts val="935"/>
              <a:buFont typeface="Arial"/>
              <a:buNone/>
            </a:pPr>
            <a:r>
              <a:t/>
            </a:r>
            <a:endParaRPr sz="1120">
              <a:solidFill>
                <a:schemeClr val="dk1"/>
              </a:solidFill>
            </a:endParaRPr>
          </a:p>
          <a:p>
            <a:pPr indent="0" lvl="0" marL="0" rtl="0" algn="l">
              <a:lnSpc>
                <a:spcPct val="118000"/>
              </a:lnSpc>
              <a:spcBef>
                <a:spcPts val="1200"/>
              </a:spcBef>
              <a:spcAft>
                <a:spcPts val="0"/>
              </a:spcAft>
              <a:buClr>
                <a:schemeClr val="dk1"/>
              </a:buClr>
              <a:buSzPts val="935"/>
              <a:buFont typeface="Arial"/>
              <a:buNone/>
            </a:pPr>
            <a:r>
              <a:rPr lang="sv" sz="1035">
                <a:solidFill>
                  <a:schemeClr val="dk1"/>
                </a:solidFill>
                <a:latin typeface="Georgia"/>
                <a:ea typeface="Georgia"/>
                <a:cs typeface="Georgia"/>
                <a:sym typeface="Georgia"/>
              </a:rPr>
              <a:t>Humanitet, bildning, jämlikhet och demokrati</a:t>
            </a:r>
            <a:endParaRPr sz="1035">
              <a:solidFill>
                <a:schemeClr val="dk1"/>
              </a:solidFill>
              <a:latin typeface="Georgia"/>
              <a:ea typeface="Georgia"/>
              <a:cs typeface="Georgia"/>
              <a:sym typeface="Georgia"/>
            </a:endParaRPr>
          </a:p>
          <a:p>
            <a:pPr indent="0" lvl="0" marL="0" rtl="0" algn="l">
              <a:lnSpc>
                <a:spcPct val="118000"/>
              </a:lnSpc>
              <a:spcBef>
                <a:spcPts val="1200"/>
              </a:spcBef>
              <a:spcAft>
                <a:spcPts val="0"/>
              </a:spcAft>
              <a:buClr>
                <a:schemeClr val="dk1"/>
              </a:buClr>
              <a:buSzPts val="935"/>
              <a:buFont typeface="Arial"/>
              <a:buNone/>
            </a:pPr>
            <a:r>
              <a:rPr lang="sv" sz="1035">
                <a:solidFill>
                  <a:schemeClr val="dk1"/>
                </a:solidFill>
                <a:latin typeface="Georgia"/>
                <a:ea typeface="Georgia"/>
                <a:cs typeface="Georgia"/>
                <a:sym typeface="Georgia"/>
              </a:rPr>
              <a:t>Skolan ska främja elevernas utveckling till empatiska, etiska människor som strävar efter rättvisa och fred. Bildning handlar om att fatta välgrundade beslut med respekt för andra och för sig själv. Elever ska kunna använda information kritiskt och sträva efter självreglering och ansvar.</a:t>
            </a:r>
            <a:endParaRPr sz="1035">
              <a:solidFill>
                <a:schemeClr val="dk1"/>
              </a:solidFill>
              <a:latin typeface="Georgia"/>
              <a:ea typeface="Georgia"/>
              <a:cs typeface="Georgia"/>
              <a:sym typeface="Georgia"/>
            </a:endParaRPr>
          </a:p>
          <a:p>
            <a:pPr indent="0" lvl="0" marL="0" rtl="0" algn="l">
              <a:lnSpc>
                <a:spcPct val="118000"/>
              </a:lnSpc>
              <a:spcBef>
                <a:spcPts val="1200"/>
              </a:spcBef>
              <a:spcAft>
                <a:spcPts val="0"/>
              </a:spcAft>
              <a:buSzPts val="935"/>
              <a:buNone/>
            </a:pPr>
            <a:r>
              <a:rPr lang="sv" sz="1035">
                <a:solidFill>
                  <a:schemeClr val="dk1"/>
                </a:solidFill>
                <a:latin typeface="Georgia"/>
                <a:ea typeface="Georgia"/>
                <a:cs typeface="Georgia"/>
                <a:sym typeface="Georgia"/>
              </a:rPr>
              <a:t>Skolan ska värna om mänskliga rättigheter, jämlikhet och främja en demokratisk och aktiv medborgaranda. Undervisningen ska vara fri från kommersiell påverkan och stödja jämställdhet samt social och ekonomisk jämlikhet.</a:t>
            </a:r>
            <a:endParaRPr sz="1035">
              <a:solidFill>
                <a:schemeClr val="dk1"/>
              </a:solidFill>
              <a:latin typeface="Georgia"/>
              <a:ea typeface="Georgia"/>
              <a:cs typeface="Georgia"/>
              <a:sym typeface="Georgia"/>
            </a:endParaRPr>
          </a:p>
          <a:p>
            <a:pPr indent="0" lvl="0" marL="0" rtl="0" algn="l">
              <a:lnSpc>
                <a:spcPct val="118000"/>
              </a:lnSpc>
              <a:spcBef>
                <a:spcPts val="1200"/>
              </a:spcBef>
              <a:spcAft>
                <a:spcPts val="0"/>
              </a:spcAft>
              <a:buClr>
                <a:schemeClr val="dk1"/>
              </a:buClr>
              <a:buSzPts val="935"/>
              <a:buFont typeface="Arial"/>
              <a:buNone/>
            </a:pPr>
            <a:r>
              <a:rPr lang="sv" sz="1035">
                <a:solidFill>
                  <a:schemeClr val="dk1"/>
                </a:solidFill>
                <a:latin typeface="Georgia"/>
                <a:ea typeface="Georgia"/>
                <a:cs typeface="Georgia"/>
                <a:sym typeface="Georgia"/>
              </a:rPr>
              <a:t>																→</a:t>
            </a:r>
            <a:endParaRPr sz="1035">
              <a:solidFill>
                <a:schemeClr val="dk1"/>
              </a:solidFill>
              <a:latin typeface="Georgia"/>
              <a:ea typeface="Georgia"/>
              <a:cs typeface="Georgia"/>
              <a:sym typeface="Georgia"/>
            </a:endParaRPr>
          </a:p>
          <a:p>
            <a:pPr indent="0" lvl="0" marL="0" rtl="0" algn="l">
              <a:lnSpc>
                <a:spcPct val="95000"/>
              </a:lnSpc>
              <a:spcBef>
                <a:spcPts val="1200"/>
              </a:spcBef>
              <a:spcAft>
                <a:spcPts val="0"/>
              </a:spcAft>
              <a:buClr>
                <a:schemeClr val="dk1"/>
              </a:buClr>
              <a:buSzPts val="935"/>
              <a:buFont typeface="Arial"/>
              <a:buNone/>
            </a:pPr>
            <a:r>
              <a:t/>
            </a:r>
            <a:endParaRPr sz="1120">
              <a:solidFill>
                <a:schemeClr val="dk1"/>
              </a:solidFill>
            </a:endParaRPr>
          </a:p>
          <a:p>
            <a:pPr indent="0" lvl="0" marL="0" rtl="0" algn="l">
              <a:lnSpc>
                <a:spcPct val="95000"/>
              </a:lnSpc>
              <a:spcBef>
                <a:spcPts val="1200"/>
              </a:spcBef>
              <a:spcAft>
                <a:spcPts val="1200"/>
              </a:spcAft>
              <a:buSzPts val="935"/>
              <a:buNone/>
            </a:pPr>
            <a:r>
              <a:t/>
            </a:r>
            <a:endParaRPr sz="1629"/>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FE2F3"/>
        </a:solidFill>
      </p:bgPr>
    </p:bg>
    <p:spTree>
      <p:nvGrpSpPr>
        <p:cNvPr id="89" name="Shape 89"/>
        <p:cNvGrpSpPr/>
        <p:nvPr/>
      </p:nvGrpSpPr>
      <p:grpSpPr>
        <a:xfrm>
          <a:off x="0" y="0"/>
          <a:ext cx="0" cy="0"/>
          <a:chOff x="0" y="0"/>
          <a:chExt cx="0" cy="0"/>
        </a:xfrm>
      </p:grpSpPr>
      <p:sp>
        <p:nvSpPr>
          <p:cNvPr id="90" name="Google Shape;90;p20"/>
          <p:cNvSpPr txBox="1"/>
          <p:nvPr>
            <p:ph idx="1" type="body"/>
          </p:nvPr>
        </p:nvSpPr>
        <p:spPr>
          <a:xfrm>
            <a:off x="311700" y="643900"/>
            <a:ext cx="8520600" cy="3925200"/>
          </a:xfrm>
          <a:prstGeom prst="rect">
            <a:avLst/>
          </a:prstGeom>
        </p:spPr>
        <p:txBody>
          <a:bodyPr anchorCtr="0" anchor="t" bIns="91425" lIns="91425" spcFirstLastPara="1" rIns="91425" wrap="square" tIns="91425">
            <a:normAutofit/>
          </a:bodyPr>
          <a:lstStyle/>
          <a:p>
            <a:pPr indent="0" lvl="0" marL="0" rtl="0" algn="l">
              <a:lnSpc>
                <a:spcPct val="138000"/>
              </a:lnSpc>
              <a:spcBef>
                <a:spcPts val="1200"/>
              </a:spcBef>
              <a:spcAft>
                <a:spcPts val="0"/>
              </a:spcAft>
              <a:buClr>
                <a:schemeClr val="dk1"/>
              </a:buClr>
              <a:buSzPts val="1100"/>
              <a:buFont typeface="Arial"/>
              <a:buNone/>
            </a:pPr>
            <a:r>
              <a:rPr lang="sv" sz="1100">
                <a:solidFill>
                  <a:schemeClr val="dk1"/>
                </a:solidFill>
                <a:latin typeface="Georgia"/>
                <a:ea typeface="Georgia"/>
                <a:cs typeface="Georgia"/>
                <a:sym typeface="Georgia"/>
              </a:rPr>
              <a:t>Kulturell mångfald är en rikedom</a:t>
            </a:r>
            <a:endParaRPr sz="11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ts val="1100"/>
              <a:buFont typeface="Arial"/>
              <a:buNone/>
            </a:pPr>
            <a:r>
              <a:rPr lang="sv" sz="1100">
                <a:solidFill>
                  <a:schemeClr val="dk1"/>
                </a:solidFill>
                <a:latin typeface="Georgia"/>
                <a:ea typeface="Georgia"/>
                <a:cs typeface="Georgia"/>
                <a:sym typeface="Georgia"/>
              </a:rPr>
              <a:t>Skolan ska stödja elevernas kulturella identitet och uppmuntra till att förstå och uppskatta olika kulturer. Genom att lära tillsammans över kulturella och språkliga gränser skapas gemenskap och förståelse för olika perspektiv, vilket bidrar till ett världsmedborgarskap som respekterar mänskliga rättigheter.</a:t>
            </a:r>
            <a:endParaRPr sz="1100">
              <a:solidFill>
                <a:schemeClr val="dk1"/>
              </a:solidFill>
              <a:latin typeface="Georgia"/>
              <a:ea typeface="Georgia"/>
              <a:cs typeface="Georgia"/>
              <a:sym typeface="Georgia"/>
            </a:endParaRPr>
          </a:p>
          <a:p>
            <a:pPr indent="0" lvl="0" marL="0" rtl="0" algn="l">
              <a:spcBef>
                <a:spcPts val="1200"/>
              </a:spcBef>
              <a:spcAft>
                <a:spcPts val="0"/>
              </a:spcAft>
              <a:buClr>
                <a:schemeClr val="dk1"/>
              </a:buClr>
              <a:buSzPts val="1100"/>
              <a:buFont typeface="Arial"/>
              <a:buNone/>
            </a:pPr>
            <a:r>
              <a:t/>
            </a:r>
            <a:endParaRPr sz="1200">
              <a:solidFill>
                <a:schemeClr val="dk1"/>
              </a:solidFill>
            </a:endParaRPr>
          </a:p>
          <a:p>
            <a:pPr indent="0" lvl="0" marL="0" rtl="0" algn="l">
              <a:lnSpc>
                <a:spcPct val="138000"/>
              </a:lnSpc>
              <a:spcBef>
                <a:spcPts val="1200"/>
              </a:spcBef>
              <a:spcAft>
                <a:spcPts val="0"/>
              </a:spcAft>
              <a:buClr>
                <a:schemeClr val="dk1"/>
              </a:buClr>
              <a:buSzPts val="1100"/>
              <a:buFont typeface="Arial"/>
              <a:buNone/>
            </a:pPr>
            <a:r>
              <a:rPr lang="sv" sz="1100">
                <a:solidFill>
                  <a:schemeClr val="dk1"/>
                </a:solidFill>
                <a:latin typeface="Georgia"/>
                <a:ea typeface="Georgia"/>
                <a:cs typeface="Georgia"/>
                <a:sym typeface="Georgia"/>
              </a:rPr>
              <a:t>Hållbar livsstil</a:t>
            </a:r>
            <a:endParaRPr sz="1100">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ts val="1100"/>
              <a:buFont typeface="Arial"/>
              <a:buNone/>
            </a:pPr>
            <a:r>
              <a:rPr lang="sv" sz="1100">
                <a:solidFill>
                  <a:schemeClr val="dk1"/>
                </a:solidFill>
                <a:latin typeface="Georgia"/>
                <a:ea typeface="Georgia"/>
                <a:cs typeface="Georgia"/>
                <a:sym typeface="Georgia"/>
              </a:rPr>
              <a:t>Skolan ska främja en hållbar livsstil och eko-social bildning, där eleverna lär sig om vikten av att skydda både människans och naturens värde. Genom att reflektera över klimatförändringar och hållbar utveckling ges eleverna verktyg för att göra ansvarsfulla val för framtiden.</a:t>
            </a:r>
            <a:endParaRPr sz="1100">
              <a:solidFill>
                <a:schemeClr val="dk1"/>
              </a:solidFill>
              <a:latin typeface="Georgia"/>
              <a:ea typeface="Georgia"/>
              <a:cs typeface="Georgia"/>
              <a:sym typeface="Georgia"/>
            </a:endParaRPr>
          </a:p>
          <a:p>
            <a:pPr indent="0" lvl="0" marL="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94" name="Shape 94"/>
        <p:cNvGrpSpPr/>
        <p:nvPr/>
      </p:nvGrpSpPr>
      <p:grpSpPr>
        <a:xfrm>
          <a:off x="0" y="0"/>
          <a:ext cx="0" cy="0"/>
          <a:chOff x="0" y="0"/>
          <a:chExt cx="0" cy="0"/>
        </a:xfrm>
      </p:grpSpPr>
      <p:sp>
        <p:nvSpPr>
          <p:cNvPr id="95" name="Google Shape;95;p21"/>
          <p:cNvSpPr txBox="1"/>
          <p:nvPr>
            <p:ph idx="1" type="body"/>
          </p:nvPr>
        </p:nvSpPr>
        <p:spPr>
          <a:xfrm>
            <a:off x="311700" y="232750"/>
            <a:ext cx="8520600" cy="4825500"/>
          </a:xfrm>
          <a:prstGeom prst="rect">
            <a:avLst/>
          </a:prstGeom>
        </p:spPr>
        <p:txBody>
          <a:bodyPr anchorCtr="0" anchor="t" bIns="91425" lIns="91425" spcFirstLastPara="1" rIns="91425" wrap="square" tIns="91425">
            <a:normAutofit/>
          </a:bodyPr>
          <a:lstStyle/>
          <a:p>
            <a:pPr indent="0" lvl="0" marL="0" rtl="0" algn="l">
              <a:lnSpc>
                <a:spcPct val="138000"/>
              </a:lnSpc>
              <a:spcBef>
                <a:spcPts val="1200"/>
              </a:spcBef>
              <a:spcAft>
                <a:spcPts val="0"/>
              </a:spcAft>
              <a:buNone/>
            </a:pPr>
            <a:r>
              <a:rPr b="1" lang="sv" sz="1916">
                <a:solidFill>
                  <a:schemeClr val="dk1"/>
                </a:solidFill>
                <a:latin typeface="Georgia"/>
                <a:ea typeface="Georgia"/>
                <a:cs typeface="Georgia"/>
                <a:sym typeface="Georgia"/>
              </a:rPr>
              <a:t>Verksamhetskulturen i de svenskspråkiga skolorna i Lojo </a:t>
            </a:r>
            <a:r>
              <a:rPr lang="sv" sz="816">
                <a:solidFill>
                  <a:schemeClr val="dk1"/>
                </a:solidFill>
                <a:latin typeface="Georgia"/>
                <a:ea typeface="Georgia"/>
                <a:cs typeface="Georgia"/>
                <a:sym typeface="Georgia"/>
              </a:rPr>
              <a:t>(utarbetad lå 24-25) </a:t>
            </a:r>
            <a:endParaRPr sz="816">
              <a:solidFill>
                <a:schemeClr val="dk1"/>
              </a:solidFill>
              <a:latin typeface="Georgia"/>
              <a:ea typeface="Georgia"/>
              <a:cs typeface="Georgia"/>
              <a:sym typeface="Georgia"/>
            </a:endParaRPr>
          </a:p>
          <a:p>
            <a:pPr indent="0" lvl="0" marL="0" rtl="0" algn="l">
              <a:lnSpc>
                <a:spcPct val="138000"/>
              </a:lnSpc>
              <a:spcBef>
                <a:spcPts val="1200"/>
              </a:spcBef>
              <a:spcAft>
                <a:spcPts val="0"/>
              </a:spcAft>
              <a:buClr>
                <a:schemeClr val="dk1"/>
              </a:buClr>
              <a:buSzPts val="1100"/>
              <a:buFont typeface="Arial"/>
              <a:buNone/>
            </a:pPr>
            <a:r>
              <a:rPr b="1" lang="sv" sz="1100">
                <a:solidFill>
                  <a:schemeClr val="dk1"/>
                </a:solidFill>
                <a:latin typeface="Georgia"/>
                <a:ea typeface="Georgia"/>
                <a:cs typeface="Georgia"/>
                <a:sym typeface="Georgia"/>
              </a:rPr>
              <a:t>Tillit och respekt</a:t>
            </a:r>
            <a:endParaRPr b="1" sz="1100">
              <a:solidFill>
                <a:schemeClr val="dk1"/>
              </a:solidFill>
              <a:latin typeface="Georgia"/>
              <a:ea typeface="Georgia"/>
              <a:cs typeface="Georgia"/>
              <a:sym typeface="Georgia"/>
            </a:endParaRPr>
          </a:p>
          <a:p>
            <a:pPr indent="-298450" lvl="1" marL="914400" rtl="0" algn="l">
              <a:lnSpc>
                <a:spcPct val="150000"/>
              </a:lnSpc>
              <a:spcBef>
                <a:spcPts val="120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litar på varandra.</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uppskattar varandras kunnande, omdöme och erfarenheter.</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pratar med varandra, inte om varandra.</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tolkar andras uttalanden med ett positivt och förstående synsätt.</a:t>
            </a:r>
            <a:br>
              <a:rPr lang="sv" sz="1100">
                <a:solidFill>
                  <a:schemeClr val="dk1"/>
                </a:solidFill>
                <a:latin typeface="Georgia"/>
                <a:ea typeface="Georgia"/>
                <a:cs typeface="Georgia"/>
                <a:sym typeface="Georgia"/>
              </a:rPr>
            </a:br>
            <a:endParaRPr sz="1100">
              <a:solidFill>
                <a:schemeClr val="dk1"/>
              </a:solidFill>
              <a:latin typeface="Georgia"/>
              <a:ea typeface="Georgia"/>
              <a:cs typeface="Georgia"/>
              <a:sym typeface="Georgia"/>
            </a:endParaRPr>
          </a:p>
          <a:p>
            <a:pPr indent="0" lvl="0" marL="0" rtl="0" algn="l">
              <a:lnSpc>
                <a:spcPct val="150000"/>
              </a:lnSpc>
              <a:spcBef>
                <a:spcPts val="0"/>
              </a:spcBef>
              <a:spcAft>
                <a:spcPts val="0"/>
              </a:spcAft>
              <a:buClr>
                <a:schemeClr val="dk1"/>
              </a:buClr>
              <a:buSzPts val="1100"/>
              <a:buFont typeface="Arial"/>
              <a:buNone/>
            </a:pPr>
            <a:r>
              <a:rPr b="1" lang="sv" sz="1100">
                <a:solidFill>
                  <a:schemeClr val="dk1"/>
                </a:solidFill>
                <a:latin typeface="Georgia"/>
                <a:ea typeface="Georgia"/>
                <a:cs typeface="Georgia"/>
                <a:sym typeface="Georgia"/>
              </a:rPr>
              <a:t>Hänsyn till olikheter</a:t>
            </a:r>
            <a:endParaRPr b="1"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är medvetna om att vi alla är olika och vi respekterar varandras olikheter.</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lyssnar på varandra och ger varandra utrymme.</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samarbetar med alla.</a:t>
            </a:r>
            <a:endParaRPr sz="1100">
              <a:solidFill>
                <a:schemeClr val="dk1"/>
              </a:solidFill>
              <a:latin typeface="Georgia"/>
              <a:ea typeface="Georgia"/>
              <a:cs typeface="Georgia"/>
              <a:sym typeface="Georgia"/>
            </a:endParaRPr>
          </a:p>
          <a:p>
            <a:pPr indent="-298450" lvl="1" marL="914400" rtl="0" algn="l">
              <a:lnSpc>
                <a:spcPct val="150000"/>
              </a:lnSpc>
              <a:spcBef>
                <a:spcPts val="0"/>
              </a:spcBef>
              <a:spcAft>
                <a:spcPts val="0"/>
              </a:spcAft>
              <a:buClr>
                <a:schemeClr val="dk1"/>
              </a:buClr>
              <a:buSzPts val="1100"/>
              <a:buFont typeface="Georgia"/>
              <a:buChar char="○"/>
            </a:pPr>
            <a:r>
              <a:rPr lang="sv" sz="1100">
                <a:solidFill>
                  <a:schemeClr val="dk1"/>
                </a:solidFill>
                <a:latin typeface="Georgia"/>
                <a:ea typeface="Georgia"/>
                <a:cs typeface="Georgia"/>
                <a:sym typeface="Georgia"/>
              </a:rPr>
              <a:t>Vi reagerar fördömande på rasistiskt, diskriminerande och trakasserande prat eller agerande.</a:t>
            </a:r>
            <a:endParaRPr sz="1100">
              <a:solidFill>
                <a:schemeClr val="dk1"/>
              </a:solidFill>
              <a:latin typeface="Georgia"/>
              <a:ea typeface="Georgia"/>
              <a:cs typeface="Georgia"/>
              <a:sym typeface="Georgia"/>
            </a:endParaRPr>
          </a:p>
          <a:p>
            <a:pPr indent="0" lvl="0" marL="914400" rtl="0" algn="l">
              <a:lnSpc>
                <a:spcPct val="150000"/>
              </a:lnSpc>
              <a:spcBef>
                <a:spcPts val="0"/>
              </a:spcBef>
              <a:spcAft>
                <a:spcPts val="0"/>
              </a:spcAft>
              <a:buClr>
                <a:schemeClr val="dk1"/>
              </a:buClr>
              <a:buSzPts val="1100"/>
              <a:buFont typeface="Arial"/>
              <a:buNone/>
            </a:pPr>
            <a:r>
              <a:t/>
            </a:r>
            <a:endParaRPr sz="1100">
              <a:solidFill>
                <a:schemeClr val="dk1"/>
              </a:solidFill>
              <a:latin typeface="Georgia"/>
              <a:ea typeface="Georgia"/>
              <a:cs typeface="Georgia"/>
              <a:sym typeface="Georgia"/>
            </a:endParaRPr>
          </a:p>
          <a:p>
            <a:pPr indent="0" lvl="0" marL="0" rtl="0" algn="l">
              <a:lnSpc>
                <a:spcPct val="150000"/>
              </a:lnSpc>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