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5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36E8CC-3840-4840-8298-E6BB5F4CB65F}" type="datetimeFigureOut">
              <a:rPr lang="fi-FI" smtClean="0"/>
              <a:t>19.11.2015</a:t>
            </a:fld>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ADC83E-44A3-49B1-9596-A64E0F379CC5}" type="slidenum">
              <a:rPr lang="fi-FI" smtClean="0"/>
              <a:t>‹#›</a:t>
            </a:fld>
            <a:endParaRPr lang="fi-FI"/>
          </a:p>
        </p:txBody>
      </p:sp>
    </p:spTree>
    <p:extLst>
      <p:ext uri="{BB962C8B-B14F-4D97-AF65-F5344CB8AC3E}">
        <p14:creationId xmlns:p14="http://schemas.microsoft.com/office/powerpoint/2010/main" val="394769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9FCAF463-D205-45B9-A30E-1289E297E9F9}" type="datetime1">
              <a:rPr lang="fi-FI" smtClean="0"/>
              <a:t>19.11.2015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46166129-AC2A-4173-8354-D07E7B16CC76}" type="slidenum">
              <a:rPr lang="fi-FI" smtClean="0"/>
              <a:t>‹#›</a:t>
            </a:fld>
            <a:endParaRPr lang="fi-FI"/>
          </a:p>
        </p:txBody>
      </p:sp>
    </p:spTree>
    <p:extLst>
      <p:ext uri="{BB962C8B-B14F-4D97-AF65-F5344CB8AC3E}">
        <p14:creationId xmlns:p14="http://schemas.microsoft.com/office/powerpoint/2010/main" val="528752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F307B555-BD32-42AD-B0A0-45FE96E16D7C}" type="datetime1">
              <a:rPr lang="fi-FI" smtClean="0"/>
              <a:t>19.11.2015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46166129-AC2A-4173-8354-D07E7B16CC76}" type="slidenum">
              <a:rPr lang="fi-FI" smtClean="0"/>
              <a:t>‹#›</a:t>
            </a:fld>
            <a:endParaRPr lang="fi-FI"/>
          </a:p>
        </p:txBody>
      </p:sp>
    </p:spTree>
    <p:extLst>
      <p:ext uri="{BB962C8B-B14F-4D97-AF65-F5344CB8AC3E}">
        <p14:creationId xmlns:p14="http://schemas.microsoft.com/office/powerpoint/2010/main" val="681369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B60CEEA9-6827-4194-9891-1EE0724B39AA}" type="datetime1">
              <a:rPr lang="fi-FI" smtClean="0"/>
              <a:t>19.11.2015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46166129-AC2A-4173-8354-D07E7B16CC76}" type="slidenum">
              <a:rPr lang="fi-FI" smtClean="0"/>
              <a:t>‹#›</a:t>
            </a:fld>
            <a:endParaRPr lang="fi-FI"/>
          </a:p>
        </p:txBody>
      </p:sp>
    </p:spTree>
    <p:extLst>
      <p:ext uri="{BB962C8B-B14F-4D97-AF65-F5344CB8AC3E}">
        <p14:creationId xmlns:p14="http://schemas.microsoft.com/office/powerpoint/2010/main" val="3745097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5B39112C-16C8-47DA-BFB3-C2796F9E5284}" type="datetime1">
              <a:rPr lang="fi-FI" smtClean="0"/>
              <a:t>19.11.2015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46166129-AC2A-4173-8354-D07E7B16CC76}" type="slidenum">
              <a:rPr lang="fi-FI" smtClean="0"/>
              <a:t>‹#›</a:t>
            </a:fld>
            <a:endParaRPr lang="fi-FI"/>
          </a:p>
        </p:txBody>
      </p:sp>
    </p:spTree>
    <p:extLst>
      <p:ext uri="{BB962C8B-B14F-4D97-AF65-F5344CB8AC3E}">
        <p14:creationId xmlns:p14="http://schemas.microsoft.com/office/powerpoint/2010/main" val="3927094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1BC43CDF-8B96-4146-8FC6-89C1EE2E0B36}" type="datetime1">
              <a:rPr lang="fi-FI" smtClean="0"/>
              <a:t>19.11.2015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46166129-AC2A-4173-8354-D07E7B16CC76}" type="slidenum">
              <a:rPr lang="fi-FI" smtClean="0"/>
              <a:t>‹#›</a:t>
            </a:fld>
            <a:endParaRPr lang="fi-FI"/>
          </a:p>
        </p:txBody>
      </p:sp>
    </p:spTree>
    <p:extLst>
      <p:ext uri="{BB962C8B-B14F-4D97-AF65-F5344CB8AC3E}">
        <p14:creationId xmlns:p14="http://schemas.microsoft.com/office/powerpoint/2010/main" val="2746975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42A35B91-7D65-43E2-9E26-252B5604A586}" type="datetime1">
              <a:rPr lang="fi-FI" smtClean="0"/>
              <a:t>19.11.2015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46166129-AC2A-4173-8354-D07E7B16CC76}" type="slidenum">
              <a:rPr lang="fi-FI" smtClean="0"/>
              <a:t>‹#›</a:t>
            </a:fld>
            <a:endParaRPr lang="fi-FI"/>
          </a:p>
        </p:txBody>
      </p:sp>
    </p:spTree>
    <p:extLst>
      <p:ext uri="{BB962C8B-B14F-4D97-AF65-F5344CB8AC3E}">
        <p14:creationId xmlns:p14="http://schemas.microsoft.com/office/powerpoint/2010/main" val="1090154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70FD0353-B305-403D-944D-F1ED41E41802}" type="datetime1">
              <a:rPr lang="fi-FI" smtClean="0"/>
              <a:t>19.11.2015</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46166129-AC2A-4173-8354-D07E7B16CC76}" type="slidenum">
              <a:rPr lang="fi-FI" smtClean="0"/>
              <a:t>‹#›</a:t>
            </a:fld>
            <a:endParaRPr lang="fi-FI"/>
          </a:p>
        </p:txBody>
      </p:sp>
    </p:spTree>
    <p:extLst>
      <p:ext uri="{BB962C8B-B14F-4D97-AF65-F5344CB8AC3E}">
        <p14:creationId xmlns:p14="http://schemas.microsoft.com/office/powerpoint/2010/main" val="3425859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F4B0190D-DEF5-4D5F-BCC1-0DD9718C4052}" type="datetime1">
              <a:rPr lang="fi-FI" smtClean="0"/>
              <a:t>19.11.2015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46166129-AC2A-4173-8354-D07E7B16CC76}" type="slidenum">
              <a:rPr lang="fi-FI" smtClean="0"/>
              <a:t>‹#›</a:t>
            </a:fld>
            <a:endParaRPr lang="fi-FI"/>
          </a:p>
        </p:txBody>
      </p:sp>
    </p:spTree>
    <p:extLst>
      <p:ext uri="{BB962C8B-B14F-4D97-AF65-F5344CB8AC3E}">
        <p14:creationId xmlns:p14="http://schemas.microsoft.com/office/powerpoint/2010/main" val="2187694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EDDAD29B-20B5-4CB5-B611-5FC585E00FB5}" type="datetime1">
              <a:rPr lang="fi-FI" smtClean="0"/>
              <a:t>19.11.2015</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46166129-AC2A-4173-8354-D07E7B16CC76}" type="slidenum">
              <a:rPr lang="fi-FI" smtClean="0"/>
              <a:t>‹#›</a:t>
            </a:fld>
            <a:endParaRPr lang="fi-FI"/>
          </a:p>
        </p:txBody>
      </p:sp>
    </p:spTree>
    <p:extLst>
      <p:ext uri="{BB962C8B-B14F-4D97-AF65-F5344CB8AC3E}">
        <p14:creationId xmlns:p14="http://schemas.microsoft.com/office/powerpoint/2010/main" val="1787678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E07F6400-D327-45F4-943C-3CDC678FD182}" type="datetime1">
              <a:rPr lang="fi-FI" smtClean="0"/>
              <a:t>19.11.2015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46166129-AC2A-4173-8354-D07E7B16CC76}" type="slidenum">
              <a:rPr lang="fi-FI" smtClean="0"/>
              <a:t>‹#›</a:t>
            </a:fld>
            <a:endParaRPr lang="fi-FI"/>
          </a:p>
        </p:txBody>
      </p:sp>
    </p:spTree>
    <p:extLst>
      <p:ext uri="{BB962C8B-B14F-4D97-AF65-F5344CB8AC3E}">
        <p14:creationId xmlns:p14="http://schemas.microsoft.com/office/powerpoint/2010/main" val="3373449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963B2722-75A3-4CB0-8259-4BA6DC896BA8}" type="datetime1">
              <a:rPr lang="fi-FI" smtClean="0"/>
              <a:t>19.11.2015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46166129-AC2A-4173-8354-D07E7B16CC76}" type="slidenum">
              <a:rPr lang="fi-FI" smtClean="0"/>
              <a:t>‹#›</a:t>
            </a:fld>
            <a:endParaRPr lang="fi-FI"/>
          </a:p>
        </p:txBody>
      </p:sp>
    </p:spTree>
    <p:extLst>
      <p:ext uri="{BB962C8B-B14F-4D97-AF65-F5344CB8AC3E}">
        <p14:creationId xmlns:p14="http://schemas.microsoft.com/office/powerpoint/2010/main" val="3782970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734930-5225-4F8F-94E8-9A23009B12F6}" type="datetime1">
              <a:rPr lang="fi-FI" smtClean="0"/>
              <a:t>19.11.2015</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66129-AC2A-4173-8354-D07E7B16CC76}" type="slidenum">
              <a:rPr lang="fi-FI" smtClean="0"/>
              <a:t>‹#›</a:t>
            </a:fld>
            <a:endParaRPr lang="fi-FI"/>
          </a:p>
        </p:txBody>
      </p:sp>
    </p:spTree>
    <p:extLst>
      <p:ext uri="{BB962C8B-B14F-4D97-AF65-F5344CB8AC3E}">
        <p14:creationId xmlns:p14="http://schemas.microsoft.com/office/powerpoint/2010/main" val="262735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fi.wikipedia.org/wiki/Korkein_oikeus_(Suomi)"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www.yrittajat.fi/fi-FI/tyonantajanabc/tyoehtosopimukset/#elokuvateatterit" TargetMode="External"/><Relationship Id="rId13" Type="http://schemas.openxmlformats.org/officeDocument/2006/relationships/hyperlink" Target="http://www.yrittajat.fi/fi-FI/tyonantajanabc/tyoehtosopimukset/#golfala" TargetMode="External"/><Relationship Id="rId3" Type="http://schemas.openxmlformats.org/officeDocument/2006/relationships/hyperlink" Target="http://www.yrittajat.fi/fi-FI/tyonantajanabc/tyoehtosopimukset/#autorengasala" TargetMode="External"/><Relationship Id="rId7" Type="http://schemas.openxmlformats.org/officeDocument/2006/relationships/hyperlink" Target="http://www.yrittajat.fi/fi-FI/tyonantajanabc/tyoehtosopimukset/#elintarvi_toimihlot" TargetMode="External"/><Relationship Id="rId12" Type="http://schemas.openxmlformats.org/officeDocument/2006/relationships/hyperlink" Target="http://www.yrittajat.fi/fi-FI/tyonantajanabc/tyoehtosopimukset/#farmaseutit" TargetMode="External"/><Relationship Id="rId2" Type="http://schemas.openxmlformats.org/officeDocument/2006/relationships/hyperlink" Target="http://www.yrittajat.fi/fi-FI/tyonantajanabc/tyoehtosopimukset/#autoliikennealath" TargetMode="External"/><Relationship Id="rId1" Type="http://schemas.openxmlformats.org/officeDocument/2006/relationships/slideLayout" Target="../slideLayouts/slideLayout2.xml"/><Relationship Id="rId6" Type="http://schemas.openxmlformats.org/officeDocument/2006/relationships/hyperlink" Target="http://www.yrittajat.fi/fi-FI/tyonantajanabc/tyoehtosopimukset/#elintarvike" TargetMode="External"/><Relationship Id="rId11" Type="http://schemas.openxmlformats.org/officeDocument/2006/relationships/hyperlink" Target="http://www.yrittajat.fi/fi-FI/tyonantajanabc/tyoehtosopimukset/#energia_ylempi" TargetMode="External"/><Relationship Id="rId5" Type="http://schemas.openxmlformats.org/officeDocument/2006/relationships/hyperlink" Target="http://www.yrittajat.fi/fi-FI/tyonantajanabc/tyoehtosopimukset/#elintarv_automiehet" TargetMode="External"/><Relationship Id="rId10" Type="http://schemas.openxmlformats.org/officeDocument/2006/relationships/hyperlink" Target="http://www.yrittajat.fi/fi-FI/tyonantajanabc/tyoehtosopimukset/#energiaala" TargetMode="External"/><Relationship Id="rId4" Type="http://schemas.openxmlformats.org/officeDocument/2006/relationships/hyperlink" Target="http://www.yrittajat.fi/fi-FI/tyonantajanabc/tyoehtosopimukset/#bingo" TargetMode="External"/><Relationship Id="rId9" Type="http://schemas.openxmlformats.org/officeDocument/2006/relationships/hyperlink" Target="http://www.yrittajat.fi/fi-FI/tyonantajanabc/tyoehtosopimukset/#energiaalanth"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fi.wikipedia.org/wiki/STTK" TargetMode="External"/><Relationship Id="rId2" Type="http://schemas.openxmlformats.org/officeDocument/2006/relationships/hyperlink" Target="https://fi.wikipedia.org/wiki/Suomen_Ammattiliittojen_Keskusj%C3%A4rjest%C3%B6_SAK" TargetMode="External"/><Relationship Id="rId1" Type="http://schemas.openxmlformats.org/officeDocument/2006/relationships/slideLayout" Target="../slideLayouts/slideLayout2.xml"/><Relationship Id="rId5" Type="http://schemas.openxmlformats.org/officeDocument/2006/relationships/hyperlink" Target="https://fi.wikipedia.org/wiki/Virkaehtosopimus" TargetMode="External"/><Relationship Id="rId4" Type="http://schemas.openxmlformats.org/officeDocument/2006/relationships/hyperlink" Target="https://fi.wikipedia.org/wiki/Akava"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TYÖ- JA VIRKAEHTOSOPIMUSOIKEUS</a:t>
            </a:r>
            <a:endParaRPr lang="fi-FI" dirty="0"/>
          </a:p>
        </p:txBody>
      </p:sp>
      <p:sp>
        <p:nvSpPr>
          <p:cNvPr id="3" name="Alaotsikko 2"/>
          <p:cNvSpPr>
            <a:spLocks noGrp="1"/>
          </p:cNvSpPr>
          <p:nvPr>
            <p:ph type="subTitle" idx="1"/>
          </p:nvPr>
        </p:nvSpPr>
        <p:spPr/>
        <p:txBody>
          <a:bodyPr/>
          <a:lstStyle/>
          <a:p>
            <a:endParaRPr lang="fi-FI"/>
          </a:p>
        </p:txBody>
      </p:sp>
      <p:sp>
        <p:nvSpPr>
          <p:cNvPr id="5" name="Dian numeron paikkamerkki 4"/>
          <p:cNvSpPr>
            <a:spLocks noGrp="1"/>
          </p:cNvSpPr>
          <p:nvPr>
            <p:ph type="sldNum" sz="quarter" idx="12"/>
          </p:nvPr>
        </p:nvSpPr>
        <p:spPr/>
        <p:txBody>
          <a:bodyPr/>
          <a:lstStyle/>
          <a:p>
            <a:fld id="{46166129-AC2A-4173-8354-D07E7B16CC76}" type="slidenum">
              <a:rPr lang="fi-FI" smtClean="0"/>
              <a:t>1</a:t>
            </a:fld>
            <a:endParaRPr lang="fi-FI"/>
          </a:p>
        </p:txBody>
      </p:sp>
    </p:spTree>
    <p:extLst>
      <p:ext uri="{BB962C8B-B14F-4D97-AF65-F5344CB8AC3E}">
        <p14:creationId xmlns:p14="http://schemas.microsoft.com/office/powerpoint/2010/main" val="36485884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30026"/>
          </a:xfrm>
        </p:spPr>
        <p:txBody>
          <a:bodyPr>
            <a:normAutofit fontScale="90000"/>
          </a:bodyPr>
          <a:lstStyle/>
          <a:p>
            <a:endParaRPr lang="fi-FI" dirty="0"/>
          </a:p>
        </p:txBody>
      </p:sp>
      <p:sp>
        <p:nvSpPr>
          <p:cNvPr id="3" name="Sisällön paikkamerkki 2"/>
          <p:cNvSpPr>
            <a:spLocks noGrp="1"/>
          </p:cNvSpPr>
          <p:nvPr>
            <p:ph idx="1"/>
          </p:nvPr>
        </p:nvSpPr>
        <p:spPr>
          <a:xfrm>
            <a:off x="457200" y="476672"/>
            <a:ext cx="8229600" cy="5649491"/>
          </a:xfrm>
        </p:spPr>
        <p:txBody>
          <a:bodyPr/>
          <a:lstStyle/>
          <a:p>
            <a:r>
              <a:rPr lang="fi-FI" dirty="0" smtClean="0"/>
              <a:t>Eli: Merkittävimmät </a:t>
            </a:r>
            <a:r>
              <a:rPr lang="fi-FI" dirty="0"/>
              <a:t>työehtosopimukset ovat kansallisia, mutta työehtosopimuksia voidaan solmia myös yrityksen </a:t>
            </a:r>
            <a:r>
              <a:rPr lang="fi-FI" dirty="0" smtClean="0"/>
              <a:t>tasolla.</a:t>
            </a:r>
            <a:r>
              <a:rPr lang="fi-FI" baseline="30000" dirty="0"/>
              <a:t> </a:t>
            </a:r>
            <a:r>
              <a:rPr lang="fi-FI" dirty="0" smtClean="0"/>
              <a:t>Sopimusala </a:t>
            </a:r>
            <a:r>
              <a:rPr lang="fi-FI" dirty="0"/>
              <a:t>määrittyy yleensä työnantajaliiton toimialan mukaan. </a:t>
            </a:r>
            <a:endParaRPr lang="fi-FI" dirty="0" smtClean="0"/>
          </a:p>
          <a:p>
            <a:r>
              <a:rPr lang="fi-FI" dirty="0" smtClean="0"/>
              <a:t>Sopimusten </a:t>
            </a:r>
            <a:r>
              <a:rPr lang="fi-FI" dirty="0"/>
              <a:t>soveltamisala on taas yhteydessä palkansaajaliittoon. Siis esimerkiksi teknologiateollisuuden sopimusalalla on erikseen työntekijöiden, toimihenkilöiden ja ylempien toimihenkilöiden soveltamisalan työehtosopimuksia.</a:t>
            </a:r>
          </a:p>
        </p:txBody>
      </p:sp>
      <p:sp>
        <p:nvSpPr>
          <p:cNvPr id="5" name="Dian numeron paikkamerkki 4"/>
          <p:cNvSpPr>
            <a:spLocks noGrp="1"/>
          </p:cNvSpPr>
          <p:nvPr>
            <p:ph type="sldNum" sz="quarter" idx="12"/>
          </p:nvPr>
        </p:nvSpPr>
        <p:spPr/>
        <p:txBody>
          <a:bodyPr/>
          <a:lstStyle/>
          <a:p>
            <a:fld id="{46166129-AC2A-4173-8354-D07E7B16CC76}" type="slidenum">
              <a:rPr lang="fi-FI" smtClean="0"/>
              <a:t>10</a:t>
            </a:fld>
            <a:endParaRPr lang="fi-FI"/>
          </a:p>
        </p:txBody>
      </p:sp>
    </p:spTree>
    <p:extLst>
      <p:ext uri="{BB962C8B-B14F-4D97-AF65-F5344CB8AC3E}">
        <p14:creationId xmlns:p14="http://schemas.microsoft.com/office/powerpoint/2010/main" val="335590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274042"/>
          </a:xfrm>
        </p:spPr>
        <p:txBody>
          <a:bodyPr>
            <a:normAutofit fontScale="90000"/>
          </a:bodyPr>
          <a:lstStyle/>
          <a:p>
            <a:endParaRPr lang="fi-FI" dirty="0"/>
          </a:p>
        </p:txBody>
      </p:sp>
      <p:sp>
        <p:nvSpPr>
          <p:cNvPr id="3" name="Sisällön paikkamerkki 2"/>
          <p:cNvSpPr>
            <a:spLocks noGrp="1"/>
          </p:cNvSpPr>
          <p:nvPr>
            <p:ph idx="1"/>
          </p:nvPr>
        </p:nvSpPr>
        <p:spPr>
          <a:xfrm>
            <a:off x="457200" y="404664"/>
            <a:ext cx="8229600" cy="5721499"/>
          </a:xfrm>
        </p:spPr>
        <p:txBody>
          <a:bodyPr/>
          <a:lstStyle/>
          <a:p>
            <a:r>
              <a:rPr lang="fi-FI" b="1" dirty="0" smtClean="0"/>
              <a:t>Yleissitovuus</a:t>
            </a:r>
            <a:endParaRPr lang="fi-FI" b="1" dirty="0"/>
          </a:p>
          <a:p>
            <a:pPr marL="0" indent="0">
              <a:buNone/>
            </a:pPr>
            <a:r>
              <a:rPr lang="fi-FI" dirty="0" smtClean="0"/>
              <a:t>Työehtosopimusta </a:t>
            </a:r>
            <a:r>
              <a:rPr lang="fi-FI" dirty="0"/>
              <a:t>on pidetty kattavana, kun sen allekirjoittaneiden työnantajien palveluksessa on yli puolet alan työvoimasta. Tätä rajaa ei kuitenkaan ole koskaan kirjattu lakiin, vaan se on muotoutunut </a:t>
            </a:r>
            <a:r>
              <a:rPr lang="fi-FI" dirty="0">
                <a:hlinkClick r:id="rId2" tooltip="Korkein oikeus (Suomi)"/>
              </a:rPr>
              <a:t>korkeimman oikeuden</a:t>
            </a:r>
            <a:r>
              <a:rPr lang="fi-FI" dirty="0"/>
              <a:t> vuonna 1974 tekemän päätöksen perusteella</a:t>
            </a:r>
          </a:p>
          <a:p>
            <a:endParaRPr lang="fi-FI" dirty="0"/>
          </a:p>
        </p:txBody>
      </p:sp>
      <p:sp>
        <p:nvSpPr>
          <p:cNvPr id="5" name="Dian numeron paikkamerkki 4"/>
          <p:cNvSpPr>
            <a:spLocks noGrp="1"/>
          </p:cNvSpPr>
          <p:nvPr>
            <p:ph type="sldNum" sz="quarter" idx="12"/>
          </p:nvPr>
        </p:nvSpPr>
        <p:spPr/>
        <p:txBody>
          <a:bodyPr/>
          <a:lstStyle/>
          <a:p>
            <a:fld id="{46166129-AC2A-4173-8354-D07E7B16CC76}" type="slidenum">
              <a:rPr lang="fi-FI" smtClean="0"/>
              <a:t>11</a:t>
            </a:fld>
            <a:endParaRPr lang="fi-FI"/>
          </a:p>
        </p:txBody>
      </p:sp>
    </p:spTree>
    <p:extLst>
      <p:ext uri="{BB962C8B-B14F-4D97-AF65-F5344CB8AC3E}">
        <p14:creationId xmlns:p14="http://schemas.microsoft.com/office/powerpoint/2010/main" val="21734411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418058"/>
          </a:xfrm>
        </p:spPr>
        <p:txBody>
          <a:bodyPr>
            <a:normAutofit fontScale="90000"/>
          </a:bodyPr>
          <a:lstStyle/>
          <a:p>
            <a:endParaRPr lang="fi-FI" dirty="0"/>
          </a:p>
        </p:txBody>
      </p:sp>
      <p:sp>
        <p:nvSpPr>
          <p:cNvPr id="3" name="Sisällön paikkamerkki 2"/>
          <p:cNvSpPr>
            <a:spLocks noGrp="1"/>
          </p:cNvSpPr>
          <p:nvPr>
            <p:ph idx="1"/>
          </p:nvPr>
        </p:nvSpPr>
        <p:spPr>
          <a:xfrm>
            <a:off x="457200" y="764704"/>
            <a:ext cx="8229600" cy="5361459"/>
          </a:xfrm>
        </p:spPr>
        <p:txBody>
          <a:bodyPr>
            <a:normAutofit fontScale="92500"/>
          </a:bodyPr>
          <a:lstStyle/>
          <a:p>
            <a:pPr marL="0" indent="0">
              <a:buNone/>
            </a:pPr>
            <a:r>
              <a:rPr lang="fi-FI" b="1" dirty="0"/>
              <a:t>Sopimusten </a:t>
            </a:r>
            <a:r>
              <a:rPr lang="fi-FI" b="1" dirty="0" smtClean="0"/>
              <a:t>kesto</a:t>
            </a:r>
          </a:p>
          <a:p>
            <a:r>
              <a:rPr lang="fi-FI" dirty="0" smtClean="0"/>
              <a:t>Työehtosopimukset </a:t>
            </a:r>
            <a:r>
              <a:rPr lang="fi-FI" dirty="0"/>
              <a:t>solmitaan määräajaksi. Jos työmarkkinaosapuolet ovat voimakkaasti eri mieltä uuden työehtosopimuksen ehdoista, valtakunnansovittelija pyrkii sovittelemaan osapuolten kantoja. Jos sovittelusta huolimatta edellinen työehtosopimus ehtii umpeutua, ollaan ns. sopimuksettomassa tilassa. Tällöin yleensä seuraa työtaistelun uhka, keinoina ovat muun muassa työntekijöillä lakko, saarto, ylityökielto ja työnantajilla työsulku.</a:t>
            </a:r>
          </a:p>
          <a:p>
            <a:endParaRPr lang="fi-FI" dirty="0"/>
          </a:p>
        </p:txBody>
      </p:sp>
      <p:sp>
        <p:nvSpPr>
          <p:cNvPr id="4" name="Dian numeron paikkamerkki 3"/>
          <p:cNvSpPr>
            <a:spLocks noGrp="1"/>
          </p:cNvSpPr>
          <p:nvPr>
            <p:ph type="sldNum" sz="quarter" idx="12"/>
          </p:nvPr>
        </p:nvSpPr>
        <p:spPr/>
        <p:txBody>
          <a:bodyPr/>
          <a:lstStyle/>
          <a:p>
            <a:fld id="{46166129-AC2A-4173-8354-D07E7B16CC76}" type="slidenum">
              <a:rPr lang="fi-FI" smtClean="0"/>
              <a:t>12</a:t>
            </a:fld>
            <a:endParaRPr lang="fi-FI"/>
          </a:p>
        </p:txBody>
      </p:sp>
    </p:spTree>
    <p:extLst>
      <p:ext uri="{BB962C8B-B14F-4D97-AF65-F5344CB8AC3E}">
        <p14:creationId xmlns:p14="http://schemas.microsoft.com/office/powerpoint/2010/main" val="35929074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346050"/>
          </a:xfrm>
        </p:spPr>
        <p:txBody>
          <a:bodyPr>
            <a:normAutofit fontScale="90000"/>
          </a:bodyPr>
          <a:lstStyle/>
          <a:p>
            <a:endParaRPr lang="fi-FI" dirty="0"/>
          </a:p>
        </p:txBody>
      </p:sp>
      <p:sp>
        <p:nvSpPr>
          <p:cNvPr id="3" name="Sisällön paikkamerkki 2"/>
          <p:cNvSpPr>
            <a:spLocks noGrp="1"/>
          </p:cNvSpPr>
          <p:nvPr>
            <p:ph idx="1"/>
          </p:nvPr>
        </p:nvSpPr>
        <p:spPr>
          <a:xfrm>
            <a:off x="457200" y="836712"/>
            <a:ext cx="8229600" cy="5289451"/>
          </a:xfrm>
        </p:spPr>
        <p:txBody>
          <a:bodyPr/>
          <a:lstStyle/>
          <a:p>
            <a:r>
              <a:rPr lang="fi-FI" dirty="0" smtClean="0"/>
              <a:t>TEHTÄVÄ:</a:t>
            </a:r>
          </a:p>
          <a:p>
            <a:pPr marL="0" indent="0">
              <a:buNone/>
            </a:pPr>
            <a:r>
              <a:rPr lang="fi-FI" dirty="0" smtClean="0"/>
              <a:t>Etsi yksi työehtosopimus</a:t>
            </a:r>
          </a:p>
          <a:p>
            <a:pPr marL="0" indent="0">
              <a:buNone/>
            </a:pPr>
            <a:endParaRPr lang="fi-FI" dirty="0" smtClean="0"/>
          </a:p>
          <a:p>
            <a:pPr marL="0" indent="0">
              <a:buNone/>
            </a:pPr>
            <a:r>
              <a:rPr lang="fi-FI" dirty="0" smtClean="0"/>
              <a:t>Kerro vieressä istuvalle</a:t>
            </a:r>
          </a:p>
          <a:p>
            <a:pPr>
              <a:buFontTx/>
              <a:buChar char="-"/>
            </a:pPr>
            <a:r>
              <a:rPr lang="fi-FI" dirty="0" smtClean="0"/>
              <a:t>Minkä alan </a:t>
            </a:r>
            <a:r>
              <a:rPr lang="fi-FI" dirty="0" err="1" smtClean="0"/>
              <a:t>TES:n</a:t>
            </a:r>
            <a:r>
              <a:rPr lang="fi-FI" dirty="0" smtClean="0"/>
              <a:t> valitsit</a:t>
            </a:r>
          </a:p>
          <a:p>
            <a:pPr>
              <a:buFontTx/>
              <a:buChar char="-"/>
            </a:pPr>
            <a:r>
              <a:rPr lang="fi-FI" dirty="0" smtClean="0"/>
              <a:t>muutama sopimuskohta </a:t>
            </a:r>
            <a:endParaRPr lang="fi-FI" dirty="0"/>
          </a:p>
        </p:txBody>
      </p:sp>
      <p:sp>
        <p:nvSpPr>
          <p:cNvPr id="4" name="Dian numeron paikkamerkki 3"/>
          <p:cNvSpPr>
            <a:spLocks noGrp="1"/>
          </p:cNvSpPr>
          <p:nvPr>
            <p:ph type="sldNum" sz="quarter" idx="12"/>
          </p:nvPr>
        </p:nvSpPr>
        <p:spPr/>
        <p:txBody>
          <a:bodyPr/>
          <a:lstStyle/>
          <a:p>
            <a:fld id="{46166129-AC2A-4173-8354-D07E7B16CC76}" type="slidenum">
              <a:rPr lang="fi-FI" smtClean="0"/>
              <a:t>13</a:t>
            </a:fld>
            <a:endParaRPr lang="fi-FI"/>
          </a:p>
        </p:txBody>
      </p:sp>
    </p:spTree>
    <p:extLst>
      <p:ext uri="{BB962C8B-B14F-4D97-AF65-F5344CB8AC3E}">
        <p14:creationId xmlns:p14="http://schemas.microsoft.com/office/powerpoint/2010/main" val="9325127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endParaRPr lang="fi-FI"/>
          </a:p>
        </p:txBody>
      </p:sp>
      <p:sp>
        <p:nvSpPr>
          <p:cNvPr id="4" name="Dian numeron paikkamerkki 3"/>
          <p:cNvSpPr>
            <a:spLocks noGrp="1"/>
          </p:cNvSpPr>
          <p:nvPr>
            <p:ph type="sldNum" sz="quarter" idx="12"/>
          </p:nvPr>
        </p:nvSpPr>
        <p:spPr/>
        <p:txBody>
          <a:bodyPr/>
          <a:lstStyle/>
          <a:p>
            <a:fld id="{46166129-AC2A-4173-8354-D07E7B16CC76}" type="slidenum">
              <a:rPr lang="fi-FI" smtClean="0"/>
              <a:t>14</a:t>
            </a:fld>
            <a:endParaRPr lang="fi-FI"/>
          </a:p>
        </p:txBody>
      </p:sp>
    </p:spTree>
    <p:extLst>
      <p:ext uri="{BB962C8B-B14F-4D97-AF65-F5344CB8AC3E}">
        <p14:creationId xmlns:p14="http://schemas.microsoft.com/office/powerpoint/2010/main" val="27844679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Työehtosopimus on työntekijäjärjestön ja työnantajan tai työnantajien järjestön välinen sopimus alakohtaisista työehdoista kuten palkoista, työajoista, lomista ja muista eduista, joita sopimuksen soveltamisalalla noudatetaan. Työehtosopimukset voivat olla joko normaalisitovia tai yleissitovia.</a:t>
            </a:r>
            <a:br>
              <a:rPr lang="fi-FI" dirty="0" smtClean="0"/>
            </a:br>
            <a:endParaRPr lang="fi-FI" dirty="0"/>
          </a:p>
        </p:txBody>
      </p:sp>
      <p:sp>
        <p:nvSpPr>
          <p:cNvPr id="5" name="Dian numeron paikkamerkki 4"/>
          <p:cNvSpPr>
            <a:spLocks noGrp="1"/>
          </p:cNvSpPr>
          <p:nvPr>
            <p:ph type="sldNum" sz="quarter" idx="12"/>
          </p:nvPr>
        </p:nvSpPr>
        <p:spPr/>
        <p:txBody>
          <a:bodyPr/>
          <a:lstStyle/>
          <a:p>
            <a:fld id="{46166129-AC2A-4173-8354-D07E7B16CC76}" type="slidenum">
              <a:rPr lang="fi-FI" smtClean="0"/>
              <a:t>2</a:t>
            </a:fld>
            <a:endParaRPr lang="fi-FI"/>
          </a:p>
        </p:txBody>
      </p:sp>
    </p:spTree>
    <p:extLst>
      <p:ext uri="{BB962C8B-B14F-4D97-AF65-F5344CB8AC3E}">
        <p14:creationId xmlns:p14="http://schemas.microsoft.com/office/powerpoint/2010/main" val="32465009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lnSpcReduction="10000"/>
          </a:bodyPr>
          <a:lstStyle/>
          <a:p>
            <a:r>
              <a:rPr lang="fi-FI" dirty="0" smtClean="0"/>
              <a:t>Työehtosopimuksen </a:t>
            </a:r>
            <a:r>
              <a:rPr lang="fi-FI" b="1" dirty="0" smtClean="0"/>
              <a:t>yleissitovuus </a:t>
            </a:r>
            <a:r>
              <a:rPr lang="fi-FI" dirty="0" smtClean="0"/>
              <a:t>tarkoittaa sitä, että työsopimuslain mukaan myös järjestäytymättömän työnantajan on noudatettava vähintään valtakunnallisen, asianomaisella alalla edustavana pidettävän työehtosopimuksen (yleissitova työehtosopimus) määräyksiä niistä työsuhteen ehdoista ja työoloista, jotka koskevat työntekijän tekemää tai siihen lähinnä rinnastettavaa työtä. </a:t>
            </a:r>
            <a:endParaRPr lang="fi-FI" dirty="0"/>
          </a:p>
        </p:txBody>
      </p:sp>
      <p:sp>
        <p:nvSpPr>
          <p:cNvPr id="5" name="Dian numeron paikkamerkki 4"/>
          <p:cNvSpPr>
            <a:spLocks noGrp="1"/>
          </p:cNvSpPr>
          <p:nvPr>
            <p:ph type="sldNum" sz="quarter" idx="12"/>
          </p:nvPr>
        </p:nvSpPr>
        <p:spPr/>
        <p:txBody>
          <a:bodyPr/>
          <a:lstStyle/>
          <a:p>
            <a:fld id="{46166129-AC2A-4173-8354-D07E7B16CC76}" type="slidenum">
              <a:rPr lang="fi-FI" smtClean="0"/>
              <a:t>3</a:t>
            </a:fld>
            <a:endParaRPr lang="fi-FI"/>
          </a:p>
        </p:txBody>
      </p:sp>
    </p:spTree>
    <p:extLst>
      <p:ext uri="{BB962C8B-B14F-4D97-AF65-F5344CB8AC3E}">
        <p14:creationId xmlns:p14="http://schemas.microsoft.com/office/powerpoint/2010/main" val="25304989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Yleissitovaa työehtosopimusta on noudatettava kaikissa toimialalla toimivissa yrityksissä, siis myös sellaisessa yrityksessä, joka ei ole työehtosopimuksen tehneen työnantajaliiton jäsen.</a:t>
            </a:r>
            <a:endParaRPr lang="fi-FI" dirty="0"/>
          </a:p>
        </p:txBody>
      </p:sp>
      <p:sp>
        <p:nvSpPr>
          <p:cNvPr id="5" name="Dian numeron paikkamerkki 4"/>
          <p:cNvSpPr>
            <a:spLocks noGrp="1"/>
          </p:cNvSpPr>
          <p:nvPr>
            <p:ph type="sldNum" sz="quarter" idx="12"/>
          </p:nvPr>
        </p:nvSpPr>
        <p:spPr/>
        <p:txBody>
          <a:bodyPr/>
          <a:lstStyle/>
          <a:p>
            <a:fld id="{46166129-AC2A-4173-8354-D07E7B16CC76}" type="slidenum">
              <a:rPr lang="fi-FI" smtClean="0"/>
              <a:t>4</a:t>
            </a:fld>
            <a:endParaRPr lang="fi-FI"/>
          </a:p>
        </p:txBody>
      </p:sp>
    </p:spTree>
    <p:extLst>
      <p:ext uri="{BB962C8B-B14F-4D97-AF65-F5344CB8AC3E}">
        <p14:creationId xmlns:p14="http://schemas.microsoft.com/office/powerpoint/2010/main" val="25826049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202034"/>
          </a:xfrm>
        </p:spPr>
        <p:txBody>
          <a:bodyPr>
            <a:normAutofit fontScale="90000"/>
          </a:bodyPr>
          <a:lstStyle/>
          <a:p>
            <a:endParaRPr lang="fi-FI" dirty="0"/>
          </a:p>
        </p:txBody>
      </p:sp>
      <p:sp>
        <p:nvSpPr>
          <p:cNvPr id="3" name="Sisällön paikkamerkki 2"/>
          <p:cNvSpPr>
            <a:spLocks noGrp="1"/>
          </p:cNvSpPr>
          <p:nvPr>
            <p:ph idx="1"/>
          </p:nvPr>
        </p:nvSpPr>
        <p:spPr>
          <a:xfrm>
            <a:off x="457200" y="548680"/>
            <a:ext cx="8229600" cy="5577483"/>
          </a:xfrm>
        </p:spPr>
        <p:txBody>
          <a:bodyPr/>
          <a:lstStyle/>
          <a:p>
            <a:endParaRPr lang="fi-FI" dirty="0" smtClean="0"/>
          </a:p>
          <a:p>
            <a:r>
              <a:rPr lang="fi-FI" dirty="0" smtClean="0"/>
              <a:t>Työsopimuksen ehto, joka on ristiriidassa yleissitovan työehtosopimuksen vastaavan määräyksen kanssa, on mitätön ja sen sijasta on noudatettava yleissitovan työehtosopimuksen määräystä.</a:t>
            </a:r>
            <a:endParaRPr lang="fi-FI" dirty="0"/>
          </a:p>
        </p:txBody>
      </p:sp>
      <p:sp>
        <p:nvSpPr>
          <p:cNvPr id="5" name="Dian numeron paikkamerkki 4"/>
          <p:cNvSpPr>
            <a:spLocks noGrp="1"/>
          </p:cNvSpPr>
          <p:nvPr>
            <p:ph type="sldNum" sz="quarter" idx="12"/>
          </p:nvPr>
        </p:nvSpPr>
        <p:spPr/>
        <p:txBody>
          <a:bodyPr/>
          <a:lstStyle/>
          <a:p>
            <a:fld id="{46166129-AC2A-4173-8354-D07E7B16CC76}" type="slidenum">
              <a:rPr lang="fi-FI" smtClean="0"/>
              <a:t>5</a:t>
            </a:fld>
            <a:endParaRPr lang="fi-FI"/>
          </a:p>
        </p:txBody>
      </p:sp>
    </p:spTree>
    <p:extLst>
      <p:ext uri="{BB962C8B-B14F-4D97-AF65-F5344CB8AC3E}">
        <p14:creationId xmlns:p14="http://schemas.microsoft.com/office/powerpoint/2010/main" val="30370400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202034"/>
          </a:xfrm>
        </p:spPr>
        <p:txBody>
          <a:bodyPr>
            <a:normAutofit fontScale="90000"/>
          </a:bodyPr>
          <a:lstStyle/>
          <a:p>
            <a:endParaRPr lang="fi-FI" dirty="0"/>
          </a:p>
        </p:txBody>
      </p:sp>
      <p:sp>
        <p:nvSpPr>
          <p:cNvPr id="3" name="Sisällön paikkamerkki 2"/>
          <p:cNvSpPr>
            <a:spLocks noGrp="1"/>
          </p:cNvSpPr>
          <p:nvPr>
            <p:ph idx="1"/>
          </p:nvPr>
        </p:nvSpPr>
        <p:spPr>
          <a:xfrm>
            <a:off x="457200" y="980728"/>
            <a:ext cx="8229600" cy="5145435"/>
          </a:xfrm>
        </p:spPr>
        <p:txBody>
          <a:bodyPr/>
          <a:lstStyle/>
          <a:p>
            <a:r>
              <a:rPr lang="fi-FI" b="1" dirty="0" smtClean="0"/>
              <a:t>Normaalisitovat </a:t>
            </a:r>
            <a:r>
              <a:rPr lang="fi-FI" dirty="0" smtClean="0"/>
              <a:t>työehtosopimukset velvoittavat niitä osapuolia, jotka ovat sopimuksen allekirjoittaneet, tai jotka kuuluvat järjestöön, joka on solminut työehtosopimuksen.</a:t>
            </a:r>
            <a:br>
              <a:rPr lang="fi-FI" dirty="0" smtClean="0"/>
            </a:br>
            <a:r>
              <a:rPr lang="fi-FI" dirty="0" smtClean="0"/>
              <a:t/>
            </a:r>
            <a:br>
              <a:rPr lang="fi-FI" dirty="0" smtClean="0"/>
            </a:br>
            <a:r>
              <a:rPr lang="fi-FI" dirty="0" smtClean="0"/>
              <a:t/>
            </a:r>
            <a:br>
              <a:rPr lang="fi-FI" dirty="0" smtClean="0"/>
            </a:br>
            <a:endParaRPr lang="fi-FI" dirty="0"/>
          </a:p>
        </p:txBody>
      </p:sp>
      <p:sp>
        <p:nvSpPr>
          <p:cNvPr id="5" name="Dian numeron paikkamerkki 4"/>
          <p:cNvSpPr>
            <a:spLocks noGrp="1"/>
          </p:cNvSpPr>
          <p:nvPr>
            <p:ph type="sldNum" sz="quarter" idx="12"/>
          </p:nvPr>
        </p:nvSpPr>
        <p:spPr/>
        <p:txBody>
          <a:bodyPr/>
          <a:lstStyle/>
          <a:p>
            <a:fld id="{46166129-AC2A-4173-8354-D07E7B16CC76}" type="slidenum">
              <a:rPr lang="fi-FI" smtClean="0"/>
              <a:t>6</a:t>
            </a:fld>
            <a:endParaRPr lang="fi-FI"/>
          </a:p>
        </p:txBody>
      </p:sp>
    </p:spTree>
    <p:extLst>
      <p:ext uri="{BB962C8B-B14F-4D97-AF65-F5344CB8AC3E}">
        <p14:creationId xmlns:p14="http://schemas.microsoft.com/office/powerpoint/2010/main" val="14365622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58018"/>
          </a:xfrm>
        </p:spPr>
        <p:txBody>
          <a:bodyPr>
            <a:normAutofit fontScale="90000"/>
          </a:bodyPr>
          <a:lstStyle/>
          <a:p>
            <a:endParaRPr lang="fi-FI" dirty="0"/>
          </a:p>
        </p:txBody>
      </p:sp>
      <p:sp>
        <p:nvSpPr>
          <p:cNvPr id="3" name="Sisällön paikkamerkki 2"/>
          <p:cNvSpPr>
            <a:spLocks noGrp="1"/>
          </p:cNvSpPr>
          <p:nvPr>
            <p:ph idx="1"/>
          </p:nvPr>
        </p:nvSpPr>
        <p:spPr>
          <a:xfrm>
            <a:off x="457200" y="476672"/>
            <a:ext cx="8229600" cy="5649491"/>
          </a:xfrm>
        </p:spPr>
        <p:txBody>
          <a:bodyPr>
            <a:normAutofit fontScale="77500" lnSpcReduction="20000"/>
          </a:bodyPr>
          <a:lstStyle/>
          <a:p>
            <a:r>
              <a:rPr lang="fi-FI" dirty="0" smtClean="0">
                <a:hlinkClick r:id="rId2"/>
              </a:rPr>
              <a:t>Autoliikennealojen toimihenkilöitä koskeva työehtosopimus</a:t>
            </a:r>
            <a:r>
              <a:rPr lang="fi-FI" dirty="0" smtClean="0"/>
              <a:t/>
            </a:r>
            <a:br>
              <a:rPr lang="fi-FI" dirty="0" smtClean="0"/>
            </a:br>
            <a:r>
              <a:rPr lang="fi-FI" dirty="0" smtClean="0">
                <a:hlinkClick r:id="rId3"/>
              </a:rPr>
              <a:t>Autonrengasalan työehtosopimus</a:t>
            </a:r>
            <a:r>
              <a:rPr lang="fi-FI" dirty="0" smtClean="0"/>
              <a:t/>
            </a:r>
            <a:br>
              <a:rPr lang="fi-FI" dirty="0" smtClean="0"/>
            </a:br>
            <a:r>
              <a:rPr lang="fi-FI" dirty="0" smtClean="0">
                <a:hlinkClick r:id="rId4"/>
              </a:rPr>
              <a:t>Bingotyöntekijöitä koskeva työehtosopimus</a:t>
            </a:r>
            <a:r>
              <a:rPr lang="fi-FI" dirty="0" smtClean="0"/>
              <a:t/>
            </a:r>
            <a:br>
              <a:rPr lang="fi-FI" dirty="0" smtClean="0"/>
            </a:br>
            <a:r>
              <a:rPr lang="fi-FI" dirty="0" smtClean="0">
                <a:hlinkClick r:id="rId5"/>
              </a:rPr>
              <a:t>Elintarvikealan automiesten työehtosopimus </a:t>
            </a:r>
            <a:r>
              <a:rPr lang="fi-FI" dirty="0" smtClean="0"/>
              <a:t/>
            </a:r>
            <a:br>
              <a:rPr lang="fi-FI" dirty="0" smtClean="0"/>
            </a:br>
            <a:r>
              <a:rPr lang="fi-FI" dirty="0" smtClean="0">
                <a:hlinkClick r:id="rId6"/>
              </a:rPr>
              <a:t>Elintarvikealan työehtosopimus</a:t>
            </a:r>
            <a:r>
              <a:rPr lang="fi-FI" dirty="0" smtClean="0"/>
              <a:t> </a:t>
            </a:r>
            <a:br>
              <a:rPr lang="fi-FI" dirty="0" smtClean="0"/>
            </a:br>
            <a:r>
              <a:rPr lang="fi-FI" dirty="0" smtClean="0">
                <a:hlinkClick r:id="rId7"/>
              </a:rPr>
              <a:t>Elintarviketeollisuuden toimihenkilöiden työehtosopimus</a:t>
            </a:r>
            <a:r>
              <a:rPr lang="fi-FI" dirty="0" smtClean="0"/>
              <a:t/>
            </a:r>
            <a:br>
              <a:rPr lang="fi-FI" dirty="0" smtClean="0"/>
            </a:br>
            <a:r>
              <a:rPr lang="fi-FI" dirty="0" smtClean="0">
                <a:hlinkClick r:id="rId8"/>
              </a:rPr>
              <a:t>Elokuvateattereita koskeva työehtosopimus</a:t>
            </a:r>
            <a:r>
              <a:rPr lang="fi-FI" dirty="0" smtClean="0"/>
              <a:t/>
            </a:r>
            <a:br>
              <a:rPr lang="fi-FI" dirty="0" smtClean="0"/>
            </a:br>
            <a:r>
              <a:rPr lang="fi-FI" dirty="0" smtClean="0">
                <a:hlinkClick r:id="rId9"/>
              </a:rPr>
              <a:t>Energiateollisuuden toimihenkilöiden työehtosopimus</a:t>
            </a:r>
            <a:r>
              <a:rPr lang="fi-FI" dirty="0" smtClean="0"/>
              <a:t/>
            </a:r>
            <a:br>
              <a:rPr lang="fi-FI" dirty="0" smtClean="0"/>
            </a:br>
            <a:r>
              <a:rPr lang="fi-FI" dirty="0" smtClean="0">
                <a:hlinkClick r:id="rId10"/>
              </a:rPr>
              <a:t>Energiateollisuuden, sähköalan ja ICT-alan työntekijöiden työehtosopimus</a:t>
            </a:r>
            <a:r>
              <a:rPr lang="fi-FI" dirty="0" smtClean="0"/>
              <a:t/>
            </a:r>
            <a:br>
              <a:rPr lang="fi-FI" dirty="0" smtClean="0"/>
            </a:br>
            <a:r>
              <a:rPr lang="fi-FI" dirty="0" smtClean="0">
                <a:hlinkClick r:id="rId11"/>
              </a:rPr>
              <a:t>Energiateollisuuden ylempien toimihenkilöiden työehtosopimus</a:t>
            </a:r>
            <a:r>
              <a:rPr lang="fi-FI" dirty="0" smtClean="0"/>
              <a:t>  </a:t>
            </a:r>
            <a:br>
              <a:rPr lang="fi-FI" dirty="0" smtClean="0"/>
            </a:br>
            <a:r>
              <a:rPr lang="fi-FI" dirty="0" smtClean="0"/>
              <a:t>Ensihoitopalvelualan työehtosopimus</a:t>
            </a:r>
            <a:br>
              <a:rPr lang="fi-FI" dirty="0" smtClean="0"/>
            </a:br>
            <a:r>
              <a:rPr lang="fi-FI" dirty="0" smtClean="0">
                <a:hlinkClick r:id="rId12"/>
              </a:rPr>
              <a:t>Farmaseuttisen henkilöstön työehtosopimus</a:t>
            </a:r>
            <a:r>
              <a:rPr lang="fi-FI" dirty="0" smtClean="0"/>
              <a:t>  </a:t>
            </a:r>
            <a:br>
              <a:rPr lang="fi-FI" dirty="0" smtClean="0"/>
            </a:br>
            <a:r>
              <a:rPr lang="fi-FI" dirty="0" smtClean="0">
                <a:hlinkClick r:id="rId13"/>
              </a:rPr>
              <a:t>Golf-alan työehtosopimus</a:t>
            </a:r>
            <a:endParaRPr lang="fi-FI" dirty="0"/>
          </a:p>
        </p:txBody>
      </p:sp>
      <p:sp>
        <p:nvSpPr>
          <p:cNvPr id="5" name="Dian numeron paikkamerkki 4"/>
          <p:cNvSpPr>
            <a:spLocks noGrp="1"/>
          </p:cNvSpPr>
          <p:nvPr>
            <p:ph type="sldNum" sz="quarter" idx="12"/>
          </p:nvPr>
        </p:nvSpPr>
        <p:spPr/>
        <p:txBody>
          <a:bodyPr/>
          <a:lstStyle/>
          <a:p>
            <a:fld id="{46166129-AC2A-4173-8354-D07E7B16CC76}" type="slidenum">
              <a:rPr lang="fi-FI" smtClean="0"/>
              <a:t>7</a:t>
            </a:fld>
            <a:endParaRPr lang="fi-FI"/>
          </a:p>
        </p:txBody>
      </p:sp>
    </p:spTree>
    <p:extLst>
      <p:ext uri="{BB962C8B-B14F-4D97-AF65-F5344CB8AC3E}">
        <p14:creationId xmlns:p14="http://schemas.microsoft.com/office/powerpoint/2010/main" val="5964662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274042"/>
          </a:xfrm>
        </p:spPr>
        <p:txBody>
          <a:bodyPr>
            <a:normAutofit fontScale="90000"/>
          </a:bodyPr>
          <a:lstStyle/>
          <a:p>
            <a:endParaRPr lang="fi-FI" dirty="0"/>
          </a:p>
        </p:txBody>
      </p:sp>
      <p:sp>
        <p:nvSpPr>
          <p:cNvPr id="3" name="Sisällön paikkamerkki 2"/>
          <p:cNvSpPr>
            <a:spLocks noGrp="1"/>
          </p:cNvSpPr>
          <p:nvPr>
            <p:ph idx="1"/>
          </p:nvPr>
        </p:nvSpPr>
        <p:spPr>
          <a:xfrm>
            <a:off x="457200" y="692696"/>
            <a:ext cx="8229600" cy="5433467"/>
          </a:xfrm>
        </p:spPr>
        <p:txBody>
          <a:bodyPr/>
          <a:lstStyle/>
          <a:p>
            <a:r>
              <a:rPr lang="fi-FI" dirty="0"/>
              <a:t>Yksityisellä sektorilla työnantajia edustaa useimmin jokin Elinkeinoelämän Keskusliiton, </a:t>
            </a:r>
            <a:r>
              <a:rPr lang="fi-FI" dirty="0" err="1"/>
              <a:t>EK:n</a:t>
            </a:r>
            <a:r>
              <a:rPr lang="fi-FI" dirty="0"/>
              <a:t>, toimialaliitoista ja työntekijäpuolella taas jokin </a:t>
            </a:r>
            <a:r>
              <a:rPr lang="fi-FI" dirty="0">
                <a:hlinkClick r:id="rId2" tooltip="Suomen Ammattiliittojen Keskusjärjestö SAK"/>
              </a:rPr>
              <a:t>SAK:n</a:t>
            </a:r>
            <a:r>
              <a:rPr lang="fi-FI" dirty="0"/>
              <a:t>, </a:t>
            </a:r>
            <a:r>
              <a:rPr lang="fi-FI" dirty="0">
                <a:hlinkClick r:id="rId3" tooltip="STTK"/>
              </a:rPr>
              <a:t>STTK:n</a:t>
            </a:r>
            <a:r>
              <a:rPr lang="fi-FI" dirty="0"/>
              <a:t> tai </a:t>
            </a:r>
            <a:r>
              <a:rPr lang="fi-FI" dirty="0">
                <a:hlinkClick r:id="rId4" tooltip="Akava"/>
              </a:rPr>
              <a:t>Akavan</a:t>
            </a:r>
            <a:r>
              <a:rPr lang="fi-FI" dirty="0"/>
              <a:t> jäsenliitoista. </a:t>
            </a:r>
            <a:endParaRPr lang="fi-FI" dirty="0" smtClean="0"/>
          </a:p>
          <a:p>
            <a:r>
              <a:rPr lang="fi-FI" dirty="0" smtClean="0"/>
              <a:t>Julkisella </a:t>
            </a:r>
            <a:r>
              <a:rPr lang="fi-FI" dirty="0"/>
              <a:t>sektorilla solmitaan </a:t>
            </a:r>
            <a:r>
              <a:rPr lang="fi-FI" dirty="0">
                <a:hlinkClick r:id="rId5" tooltip="Virkaehtosopimus"/>
              </a:rPr>
              <a:t>virkaehtosopimuksia</a:t>
            </a:r>
            <a:r>
              <a:rPr lang="fi-FI" dirty="0"/>
              <a:t> ja työehtosopimuksia. Niiden sopijaosapuolia ovat ammattiliitot ja Kuntatyönantajat KT, Valtion työmarkkinalaitos tai Kirkon työmarkkinalaitos</a:t>
            </a:r>
            <a:r>
              <a:rPr lang="fi-FI" dirty="0" smtClean="0"/>
              <a:t>.</a:t>
            </a:r>
            <a:endParaRPr lang="fi-FI" dirty="0"/>
          </a:p>
          <a:p>
            <a:endParaRPr lang="fi-FI" dirty="0"/>
          </a:p>
        </p:txBody>
      </p:sp>
      <p:sp>
        <p:nvSpPr>
          <p:cNvPr id="5" name="Dian numeron paikkamerkki 4"/>
          <p:cNvSpPr>
            <a:spLocks noGrp="1"/>
          </p:cNvSpPr>
          <p:nvPr>
            <p:ph type="sldNum" sz="quarter" idx="12"/>
          </p:nvPr>
        </p:nvSpPr>
        <p:spPr/>
        <p:txBody>
          <a:bodyPr/>
          <a:lstStyle/>
          <a:p>
            <a:fld id="{46166129-AC2A-4173-8354-D07E7B16CC76}" type="slidenum">
              <a:rPr lang="fi-FI" smtClean="0"/>
              <a:t>8</a:t>
            </a:fld>
            <a:endParaRPr lang="fi-FI"/>
          </a:p>
        </p:txBody>
      </p:sp>
    </p:spTree>
    <p:extLst>
      <p:ext uri="{BB962C8B-B14F-4D97-AF65-F5344CB8AC3E}">
        <p14:creationId xmlns:p14="http://schemas.microsoft.com/office/powerpoint/2010/main" val="42248398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58018"/>
          </a:xfrm>
        </p:spPr>
        <p:txBody>
          <a:bodyPr>
            <a:normAutofit fontScale="90000"/>
          </a:bodyPr>
          <a:lstStyle/>
          <a:p>
            <a:endParaRPr lang="fi-FI" dirty="0"/>
          </a:p>
        </p:txBody>
      </p:sp>
      <p:sp>
        <p:nvSpPr>
          <p:cNvPr id="3" name="Sisällön paikkamerkki 2"/>
          <p:cNvSpPr>
            <a:spLocks noGrp="1"/>
          </p:cNvSpPr>
          <p:nvPr>
            <p:ph idx="1"/>
          </p:nvPr>
        </p:nvSpPr>
        <p:spPr>
          <a:xfrm>
            <a:off x="457200" y="332656"/>
            <a:ext cx="8229600" cy="5793507"/>
          </a:xfrm>
        </p:spPr>
        <p:txBody>
          <a:bodyPr/>
          <a:lstStyle/>
          <a:p>
            <a:r>
              <a:rPr lang="fi-FI" dirty="0"/>
              <a:t>Työehtosopimukset ovat </a:t>
            </a:r>
            <a:r>
              <a:rPr lang="fi-FI" b="1" dirty="0"/>
              <a:t>pakottavia</a:t>
            </a:r>
            <a:r>
              <a:rPr lang="fi-FI" dirty="0"/>
              <a:t>, eikä työsopimuksissa voida sopia niitä huonommista ehdoista työntekijän kannalta, ellei tällaista oikeutta nimenomaisesti työehtosopimuksessa mainita (nk. </a:t>
            </a:r>
            <a:r>
              <a:rPr lang="fi-FI" dirty="0" smtClean="0"/>
              <a:t>edullisemmuusperiaate</a:t>
            </a:r>
            <a:r>
              <a:rPr lang="fi-FI" dirty="0"/>
              <a:t>). </a:t>
            </a:r>
            <a:endParaRPr lang="fi-FI" dirty="0" smtClean="0"/>
          </a:p>
          <a:p>
            <a:endParaRPr lang="fi-FI" dirty="0"/>
          </a:p>
        </p:txBody>
      </p:sp>
      <p:sp>
        <p:nvSpPr>
          <p:cNvPr id="5" name="Dian numeron paikkamerkki 4"/>
          <p:cNvSpPr>
            <a:spLocks noGrp="1"/>
          </p:cNvSpPr>
          <p:nvPr>
            <p:ph type="sldNum" sz="quarter" idx="12"/>
          </p:nvPr>
        </p:nvSpPr>
        <p:spPr/>
        <p:txBody>
          <a:bodyPr/>
          <a:lstStyle/>
          <a:p>
            <a:fld id="{46166129-AC2A-4173-8354-D07E7B16CC76}" type="slidenum">
              <a:rPr lang="fi-FI" smtClean="0"/>
              <a:t>9</a:t>
            </a:fld>
            <a:endParaRPr lang="fi-FI"/>
          </a:p>
        </p:txBody>
      </p:sp>
    </p:spTree>
    <p:extLst>
      <p:ext uri="{BB962C8B-B14F-4D97-AF65-F5344CB8AC3E}">
        <p14:creationId xmlns:p14="http://schemas.microsoft.com/office/powerpoint/2010/main" val="27164170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1182</TotalTime>
  <Words>352</Words>
  <Application>Microsoft Office PowerPoint</Application>
  <PresentationFormat>Näytössä katseltava diaesitys (4:3)</PresentationFormat>
  <Paragraphs>37</Paragraphs>
  <Slides>14</Slides>
  <Notes>0</Notes>
  <HiddenSlides>0</HiddenSlides>
  <MMClips>0</MMClips>
  <ScaleCrop>false</ScaleCrop>
  <HeadingPairs>
    <vt:vector size="4" baseType="variant">
      <vt:variant>
        <vt:lpstr>Teema</vt:lpstr>
      </vt:variant>
      <vt:variant>
        <vt:i4>1</vt:i4>
      </vt:variant>
      <vt:variant>
        <vt:lpstr>Dian otsikot</vt:lpstr>
      </vt:variant>
      <vt:variant>
        <vt:i4>14</vt:i4>
      </vt:variant>
    </vt:vector>
  </HeadingPairs>
  <TitlesOfParts>
    <vt:vector size="15" baseType="lpstr">
      <vt:lpstr>Office-teema</vt:lpstr>
      <vt:lpstr>TYÖ- JA VIRKAEHTOSOPIMUSOIKEUS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Sanna Luoma</dc:creator>
  <cp:lastModifiedBy>Sanna Luoma</cp:lastModifiedBy>
  <cp:revision>7</cp:revision>
  <dcterms:created xsi:type="dcterms:W3CDTF">2015-11-19T11:41:59Z</dcterms:created>
  <dcterms:modified xsi:type="dcterms:W3CDTF">2015-11-20T07:24:51Z</dcterms:modified>
</cp:coreProperties>
</file>