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72" r:id="rId6"/>
    <p:sldId id="273" r:id="rId7"/>
    <p:sldId id="274" r:id="rId8"/>
    <p:sldId id="275" r:id="rId9"/>
    <p:sldId id="276" r:id="rId10"/>
    <p:sldId id="277"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fi-FI"/>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91" autoAdjust="0"/>
  </p:normalViewPr>
  <p:slideViewPr>
    <p:cSldViewPr snapToGrid="0" snapToObjects="1">
      <p:cViewPr>
        <p:scale>
          <a:sx n="75" d="100"/>
          <a:sy n="75" d="100"/>
        </p:scale>
        <p:origin x="-1016" y="-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412D81-AD19-DE4C-8FF4-5C49620180AD}" type="datetimeFigureOut">
              <a:rPr lang="fi-FI"/>
              <a:pPr>
                <a:defRPr/>
              </a:pPr>
              <a:t>19.10.2015</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11AE6A-DB9D-8141-AA7B-EE25571AF4E2}" type="slidenum">
              <a:rPr lang="fi-FI"/>
              <a:pPr>
                <a:defRPr/>
              </a:pPr>
              <a:t>‹#›</a:t>
            </a:fld>
            <a:endParaRPr lang="fi-FI"/>
          </a:p>
        </p:txBody>
      </p:sp>
    </p:spTree>
    <p:extLst>
      <p:ext uri="{BB962C8B-B14F-4D97-AF65-F5344CB8AC3E}">
        <p14:creationId xmlns:p14="http://schemas.microsoft.com/office/powerpoint/2010/main" val="49472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
    <p:spTree>
      <p:nvGrpSpPr>
        <p:cNvPr id="1" name=""/>
        <p:cNvGrpSpPr/>
        <p:nvPr/>
      </p:nvGrpSpPr>
      <p:grpSpPr>
        <a:xfrm>
          <a:off x="0" y="0"/>
          <a:ext cx="0" cy="0"/>
          <a:chOff x="0" y="0"/>
          <a:chExt cx="0" cy="0"/>
        </a:xfrm>
      </p:grpSpPr>
      <p:pic>
        <p:nvPicPr>
          <p:cNvPr id="4" name="Picture 6" descr="Aallokko merkki leikattu_rgb_55m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3900" y="4933950"/>
            <a:ext cx="20701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12" descr="Jyväskylä_logo_web_iso.jpg"/>
          <p:cNvPicPr>
            <a:picLocks noChangeAspect="1"/>
          </p:cNvPicPr>
          <p:nvPr/>
        </p:nvPicPr>
        <p:blipFill>
          <a:blip r:embed="rId3">
            <a:extLst>
              <a:ext uri="{28A0092B-C50C-407E-A947-70E740481C1C}">
                <a14:useLocalDpi xmlns:a14="http://schemas.microsoft.com/office/drawing/2010/main" val="0"/>
              </a:ext>
            </a:extLst>
          </a:blip>
          <a:srcRect r="28867" b="6947"/>
          <a:stretch>
            <a:fillRect/>
          </a:stretch>
        </p:blipFill>
        <p:spPr bwMode="auto">
          <a:xfrm>
            <a:off x="3894138" y="5732463"/>
            <a:ext cx="30416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8" descr="Jkl_yläpalkki_A4.pdf"/>
          <p:cNvPicPr>
            <a:picLocks noChangeAspect="1"/>
          </p:cNvPicPr>
          <p:nvPr/>
        </p:nvPicPr>
        <p:blipFill>
          <a:blip r:embed="rId4">
            <a:extLst>
              <a:ext uri="{28A0092B-C50C-407E-A947-70E740481C1C}">
                <a14:useLocalDpi xmlns:a14="http://schemas.microsoft.com/office/drawing/2010/main" val="0"/>
              </a:ext>
            </a:extLst>
          </a:blip>
          <a:srcRect t="1360" r="1741" b="94539"/>
          <a:stretch>
            <a:fillRect/>
          </a:stretch>
        </p:blipFill>
        <p:spPr bwMode="auto">
          <a:xfrm>
            <a:off x="0" y="0"/>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685800" y="1034890"/>
            <a:ext cx="7772400" cy="1470025"/>
          </a:xfrm>
        </p:spPr>
        <p:txBody>
          <a:bodyPr/>
          <a:lstStyle/>
          <a:p>
            <a:r>
              <a:rPr lang="fi-FI" smtClean="0"/>
              <a:t>Muokkaa perustyyl. napsautt.</a:t>
            </a:r>
            <a:endParaRPr lang="fi-FI" dirty="0"/>
          </a:p>
        </p:txBody>
      </p:sp>
      <p:sp>
        <p:nvSpPr>
          <p:cNvPr id="3" name="Alaotsikko 2"/>
          <p:cNvSpPr>
            <a:spLocks noGrp="1"/>
          </p:cNvSpPr>
          <p:nvPr>
            <p:ph type="subTitle" idx="1"/>
          </p:nvPr>
        </p:nvSpPr>
        <p:spPr>
          <a:xfrm>
            <a:off x="1371600" y="2519205"/>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7" name="Päiväyksen paikkamerkki 3"/>
          <p:cNvSpPr>
            <a:spLocks noGrp="1"/>
          </p:cNvSpPr>
          <p:nvPr>
            <p:ph type="dt" sz="half" idx="10"/>
          </p:nvPr>
        </p:nvSpPr>
        <p:spPr/>
        <p:txBody>
          <a:bodyPr/>
          <a:lstStyle>
            <a:lvl1pPr>
              <a:defRPr sz="1000">
                <a:latin typeface="Arial"/>
                <a:cs typeface="Arial"/>
              </a:defRPr>
            </a:lvl1pPr>
          </a:lstStyle>
          <a:p>
            <a:pPr>
              <a:defRPr/>
            </a:pPr>
            <a:fld id="{10EDA94A-3DB8-564B-9C7E-99C007B566CC}" type="datetime1">
              <a:rPr lang="fi-FI"/>
              <a:pPr>
                <a:defRPr/>
              </a:pPr>
              <a:t>19.10.2015</a:t>
            </a:fld>
            <a:endParaRPr lang="fi-FI" dirty="0"/>
          </a:p>
        </p:txBody>
      </p:sp>
    </p:spTree>
    <p:extLst>
      <p:ext uri="{BB962C8B-B14F-4D97-AF65-F5344CB8AC3E}">
        <p14:creationId xmlns:p14="http://schemas.microsoft.com/office/powerpoint/2010/main" val="62841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säsivu">
    <p:spTree>
      <p:nvGrpSpPr>
        <p:cNvPr id="1" name=""/>
        <p:cNvGrpSpPr/>
        <p:nvPr/>
      </p:nvGrpSpPr>
      <p:grpSpPr>
        <a:xfrm>
          <a:off x="0" y="0"/>
          <a:ext cx="0" cy="0"/>
          <a:chOff x="0" y="0"/>
          <a:chExt cx="0" cy="0"/>
        </a:xfrm>
      </p:grpSpPr>
      <p:pic>
        <p:nvPicPr>
          <p:cNvPr id="4" name="Picture 6" descr="Aallokko merkki leikattu_rgb_55m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016625"/>
            <a:ext cx="9048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9" descr="Jyväskylä_logo_mv.pdf"/>
          <p:cNvPicPr>
            <a:picLocks noChangeAspect="1"/>
          </p:cNvPicPr>
          <p:nvPr/>
        </p:nvPicPr>
        <p:blipFill>
          <a:blip r:embed="rId3">
            <a:extLst>
              <a:ext uri="{28A0092B-C50C-407E-A947-70E740481C1C}">
                <a14:useLocalDpi xmlns:a14="http://schemas.microsoft.com/office/drawing/2010/main" val="0"/>
              </a:ext>
            </a:extLst>
          </a:blip>
          <a:srcRect t="26067" r="28769" b="17770"/>
          <a:stretch>
            <a:fillRect/>
          </a:stretch>
        </p:blipFill>
        <p:spPr bwMode="auto">
          <a:xfrm>
            <a:off x="6365875" y="6397625"/>
            <a:ext cx="18113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p:txBody>
          <a:bodyPr/>
          <a:lstStyle>
            <a:lvl1pPr>
              <a:defRPr sz="3800"/>
            </a:lvl1pPr>
          </a:lstStyle>
          <a:p>
            <a:r>
              <a:rPr lang="fi-FI" smtClean="0"/>
              <a:t>Muokkaa perustyyl. napsautt.</a:t>
            </a:r>
            <a:endParaRPr lang="fi-FI" dirty="0"/>
          </a:p>
        </p:txBody>
      </p:sp>
      <p:sp>
        <p:nvSpPr>
          <p:cNvPr id="3" name="Sisällön paikkamerkki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Päiväyksen paikkamerkki 3"/>
          <p:cNvSpPr>
            <a:spLocks noGrp="1"/>
          </p:cNvSpPr>
          <p:nvPr>
            <p:ph type="dt" sz="half" idx="10"/>
          </p:nvPr>
        </p:nvSpPr>
        <p:spPr/>
        <p:txBody>
          <a:bodyPr/>
          <a:lstStyle>
            <a:lvl1pPr>
              <a:defRPr sz="1000">
                <a:solidFill>
                  <a:srgbClr val="898989"/>
                </a:solidFill>
                <a:latin typeface="Arial"/>
                <a:cs typeface="Arial"/>
              </a:defRPr>
            </a:lvl1pPr>
          </a:lstStyle>
          <a:p>
            <a:pPr>
              <a:defRPr/>
            </a:pPr>
            <a:fld id="{A27BB9F5-B404-974B-AD00-3593F71A4424}" type="datetime1">
              <a:rPr lang="fi-FI"/>
              <a:pPr>
                <a:defRPr/>
              </a:pPr>
              <a:t>19.10.2015</a:t>
            </a:fld>
            <a:endParaRPr lang="fi-FI" dirty="0"/>
          </a:p>
        </p:txBody>
      </p:sp>
      <p:sp>
        <p:nvSpPr>
          <p:cNvPr id="7" name="Alatunnisteen paikkamerkki 4"/>
          <p:cNvSpPr>
            <a:spLocks noGrp="1"/>
          </p:cNvSpPr>
          <p:nvPr>
            <p:ph type="ftr" sz="quarter" idx="11"/>
          </p:nvPr>
        </p:nvSpPr>
        <p:spPr/>
        <p:txBody>
          <a:bodyPr/>
          <a:lstStyle>
            <a:lvl1pPr algn="ctr" fontAlgn="auto">
              <a:spcBef>
                <a:spcPts val="0"/>
              </a:spcBef>
              <a:spcAft>
                <a:spcPts val="0"/>
              </a:spcAft>
              <a:defRPr sz="1000">
                <a:solidFill>
                  <a:schemeClr val="tx1">
                    <a:tint val="75000"/>
                  </a:schemeClr>
                </a:solidFill>
                <a:latin typeface="Arial"/>
                <a:ea typeface="+mn-ea"/>
                <a:cs typeface="Arial"/>
              </a:defRPr>
            </a:lvl1pPr>
          </a:lstStyle>
          <a:p>
            <a:pPr>
              <a:defRPr/>
            </a:pPr>
            <a:endParaRPr lang="fi-FI"/>
          </a:p>
        </p:txBody>
      </p:sp>
      <p:sp>
        <p:nvSpPr>
          <p:cNvPr id="8" name="Dian numeron paikkamerkki 5"/>
          <p:cNvSpPr>
            <a:spLocks noGrp="1"/>
          </p:cNvSpPr>
          <p:nvPr>
            <p:ph type="sldNum" sz="quarter" idx="12"/>
          </p:nvPr>
        </p:nvSpPr>
        <p:spPr/>
        <p:txBody>
          <a:bodyPr/>
          <a:lstStyle>
            <a:lvl1pPr algn="ctr">
              <a:defRPr sz="1000">
                <a:solidFill>
                  <a:srgbClr val="898989"/>
                </a:solidFill>
                <a:latin typeface="Arial"/>
                <a:cs typeface="Arial"/>
              </a:defRPr>
            </a:lvl1pPr>
          </a:lstStyle>
          <a:p>
            <a:pPr>
              <a:defRPr/>
            </a:pPr>
            <a:fld id="{0EDB9EE8-9BD4-BB47-96E0-C9E77FD51254}" type="slidenum">
              <a:rPr lang="fi-FI"/>
              <a:pPr>
                <a:defRPr/>
              </a:pPr>
              <a:t>‹#›</a:t>
            </a:fld>
            <a:endParaRPr lang="fi-FI" dirty="0"/>
          </a:p>
        </p:txBody>
      </p:sp>
    </p:spTree>
    <p:extLst>
      <p:ext uri="{BB962C8B-B14F-4D97-AF65-F5344CB8AC3E}">
        <p14:creationId xmlns:p14="http://schemas.microsoft.com/office/powerpoint/2010/main" val="149225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4" name="Picture 8" descr="Kuvapohja_Jkl_vär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in paikkamerkki 2"/>
          <p:cNvSpPr>
            <a:spLocks noGrp="1"/>
          </p:cNvSpPr>
          <p:nvPr>
            <p:ph type="body" idx="1"/>
          </p:nvPr>
        </p:nvSpPr>
        <p:spPr>
          <a:xfrm>
            <a:off x="722313" y="1225176"/>
            <a:ext cx="7772400" cy="940574"/>
          </a:xfrm>
        </p:spPr>
        <p:txBody>
          <a:bodyPr anchor="b"/>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1" name="Otsikko 1"/>
          <p:cNvSpPr>
            <a:spLocks noGrp="1"/>
          </p:cNvSpPr>
          <p:nvPr>
            <p:ph type="title"/>
          </p:nvPr>
        </p:nvSpPr>
        <p:spPr>
          <a:xfrm>
            <a:off x="722313" y="2434688"/>
            <a:ext cx="7772400" cy="1362075"/>
          </a:xfrm>
        </p:spPr>
        <p:txBody>
          <a:bodyPr anchor="t"/>
          <a:lstStyle>
            <a:lvl1pPr algn="ctr">
              <a:defRPr sz="4000" b="0" i="0" cap="none"/>
            </a:lvl1pPr>
          </a:lstStyle>
          <a:p>
            <a:r>
              <a:rPr lang="fi-FI" smtClean="0"/>
              <a:t>Muokkaa perustyyl. napsautt.</a:t>
            </a:r>
            <a:endParaRPr lang="fi-FI" dirty="0"/>
          </a:p>
        </p:txBody>
      </p:sp>
      <p:sp>
        <p:nvSpPr>
          <p:cNvPr id="5" name="Päiväyksen paikkamerkki 3"/>
          <p:cNvSpPr>
            <a:spLocks noGrp="1"/>
          </p:cNvSpPr>
          <p:nvPr>
            <p:ph type="dt" sz="half" idx="10"/>
          </p:nvPr>
        </p:nvSpPr>
        <p:spPr/>
        <p:txBody>
          <a:bodyPr/>
          <a:lstStyle>
            <a:lvl1pPr>
              <a:defRPr/>
            </a:lvl1pPr>
          </a:lstStyle>
          <a:p>
            <a:pPr>
              <a:defRPr/>
            </a:pPr>
            <a:fld id="{FD27205D-3EFB-F845-A9A4-7A9706E85C90}" type="datetime1">
              <a:rPr lang="fi-FI"/>
              <a:pPr>
                <a:defRPr/>
              </a:pPr>
              <a:t>19.10.2015</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F85476C2-9748-564E-9927-B9203FECF30E}" type="slidenum">
              <a:rPr lang="fi-FI"/>
              <a:pPr>
                <a:defRPr/>
              </a:pPr>
              <a:t>‹#›</a:t>
            </a:fld>
            <a:endParaRPr lang="fi-FI"/>
          </a:p>
        </p:txBody>
      </p:sp>
    </p:spTree>
    <p:extLst>
      <p:ext uri="{BB962C8B-B14F-4D97-AF65-F5344CB8AC3E}">
        <p14:creationId xmlns:p14="http://schemas.microsoft.com/office/powerpoint/2010/main" val="186390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yhjä, iso kuva tai taulukko">
    <p:spTree>
      <p:nvGrpSpPr>
        <p:cNvPr id="1" name=""/>
        <p:cNvGrpSpPr/>
        <p:nvPr/>
      </p:nvGrpSpPr>
      <p:grpSpPr>
        <a:xfrm>
          <a:off x="0" y="0"/>
          <a:ext cx="0" cy="0"/>
          <a:chOff x="0" y="0"/>
          <a:chExt cx="0" cy="0"/>
        </a:xfrm>
      </p:grpSpPr>
      <p:sp>
        <p:nvSpPr>
          <p:cNvPr id="2" name="Päiväyksen paikkamerkki 3"/>
          <p:cNvSpPr>
            <a:spLocks noGrp="1"/>
          </p:cNvSpPr>
          <p:nvPr>
            <p:ph type="dt" sz="half" idx="10"/>
          </p:nvPr>
        </p:nvSpPr>
        <p:spPr/>
        <p:txBody>
          <a:bodyPr/>
          <a:lstStyle>
            <a:lvl1pPr>
              <a:defRPr/>
            </a:lvl1pPr>
          </a:lstStyle>
          <a:p>
            <a:pPr>
              <a:defRPr/>
            </a:pPr>
            <a:fld id="{67131915-8008-B64F-A92C-92D02A2CB380}" type="datetime1">
              <a:rPr lang="fi-FI"/>
              <a:pPr>
                <a:defRPr/>
              </a:pPr>
              <a:t>19.10.2015</a:t>
            </a:fld>
            <a:endParaRPr lang="fi-FI"/>
          </a:p>
        </p:txBody>
      </p:sp>
      <p:sp>
        <p:nvSpPr>
          <p:cNvPr id="3" name="Alatunnisteen paikkamerkki 4"/>
          <p:cNvSpPr>
            <a:spLocks noGrp="1"/>
          </p:cNvSpPr>
          <p:nvPr>
            <p:ph type="ftr" sz="quarter" idx="11"/>
          </p:nvPr>
        </p:nvSpPr>
        <p:spPr>
          <a:ln/>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808EF560-8DEB-2C47-89C2-6A33AE02E93F}" type="slidenum">
              <a:rPr lang="fi-FI"/>
              <a:pPr>
                <a:defRPr/>
              </a:pPr>
              <a:t>‹#›</a:t>
            </a:fld>
            <a:endParaRPr lang="fi-FI"/>
          </a:p>
        </p:txBody>
      </p:sp>
    </p:spTree>
    <p:extLst>
      <p:ext uri="{BB962C8B-B14F-4D97-AF65-F5344CB8AC3E}">
        <p14:creationId xmlns:p14="http://schemas.microsoft.com/office/powerpoint/2010/main" val="117819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800"/>
            </a:lvl1pPr>
          </a:lstStyle>
          <a:p>
            <a:r>
              <a:rPr lang="fi-FI" smtClean="0"/>
              <a:t>Muokkaa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34B01AC9-670E-454C-A386-C1F53DAD1A03}" type="datetime1">
              <a:rPr lang="fi-FI"/>
              <a:pPr>
                <a:defRPr/>
              </a:pPr>
              <a:t>19.10.2015</a:t>
            </a:fld>
            <a:endParaRPr lang="fi-FI"/>
          </a:p>
        </p:txBody>
      </p:sp>
      <p:sp>
        <p:nvSpPr>
          <p:cNvPr id="4" name="Alatunnisteen paikkamerkki 4"/>
          <p:cNvSpPr>
            <a:spLocks noGrp="1"/>
          </p:cNvSpPr>
          <p:nvPr>
            <p:ph type="ftr" sz="quarter" idx="11"/>
          </p:nvPr>
        </p:nvSpPr>
        <p:spPr>
          <a:ln/>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6EC02D86-EF30-7A4A-8AEA-2AFB0D4A70FE}" type="slidenum">
              <a:rPr lang="fi-FI"/>
              <a:pPr>
                <a:defRPr/>
              </a:pPr>
              <a:t>‹#›</a:t>
            </a:fld>
            <a:endParaRPr lang="fi-FI"/>
          </a:p>
        </p:txBody>
      </p:sp>
    </p:spTree>
    <p:extLst>
      <p:ext uri="{BB962C8B-B14F-4D97-AF65-F5344CB8AC3E}">
        <p14:creationId xmlns:p14="http://schemas.microsoft.com/office/powerpoint/2010/main" val="324399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Tyhjä, iso kuva tai taulu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855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i-FI"/>
              <a:t>Muokkaa perustyylejä osoitt.</a:t>
            </a:r>
          </a:p>
        </p:txBody>
      </p:sp>
      <p:sp>
        <p:nvSpPr>
          <p:cNvPr id="1027" name="Tekstin paikkamerkki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2"/>
          </p:nvPr>
        </p:nvSpPr>
        <p:spPr>
          <a:xfrm>
            <a:off x="146050" y="6429375"/>
            <a:ext cx="128587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D7188EDF-5A2D-3D4B-B408-970A4975AAEA}" type="datetime1">
              <a:rPr lang="fi-FI"/>
              <a:pPr>
                <a:defRPr/>
              </a:pPr>
              <a:t>19.10.2015</a:t>
            </a:fld>
            <a:endParaRPr lang="fi-FI"/>
          </a:p>
        </p:txBody>
      </p:sp>
      <p:sp>
        <p:nvSpPr>
          <p:cNvPr id="5" name="Alatunnisteen paikkamerkki 4"/>
          <p:cNvSpPr>
            <a:spLocks noGrp="1"/>
          </p:cNvSpPr>
          <p:nvPr>
            <p:ph type="ftr" sz="quarter" idx="3"/>
          </p:nvPr>
        </p:nvSpPr>
        <p:spPr>
          <a:xfrm>
            <a:off x="1563688" y="6429375"/>
            <a:ext cx="2895600" cy="365125"/>
          </a:xfrm>
          <a:prstGeom prst="rect">
            <a:avLst/>
          </a:prstGeom>
          <a:ln>
            <a:noFill/>
          </a:ln>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a:p>
        </p:txBody>
      </p:sp>
      <p:sp>
        <p:nvSpPr>
          <p:cNvPr id="6" name="Dian numeron paikkamerkki 5"/>
          <p:cNvSpPr>
            <a:spLocks noGrp="1"/>
          </p:cNvSpPr>
          <p:nvPr>
            <p:ph type="sldNum" sz="quarter" idx="4"/>
          </p:nvPr>
        </p:nvSpPr>
        <p:spPr>
          <a:xfrm>
            <a:off x="4565650" y="6429375"/>
            <a:ext cx="1498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fld id="{3FA43241-B79C-974E-9E06-FF9DE74451D4}"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29" r:id="rId4"/>
    <p:sldLayoutId id="2147483730" r:id="rId5"/>
    <p:sldLayoutId id="2147483734" r:id="rId6"/>
  </p:sldLayoutIdLst>
  <p:hf hdr="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mailto:kirsi.ruoppila@jkl.fi"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jkl.fi/opetus/maahanmuuttajat/oman_aidinkielen_opetus" TargetMode="External"/><Relationship Id="rId2" Type="http://schemas.openxmlformats.org/officeDocument/2006/relationships/hyperlink" Target="http://www.jkl.fi/opetus/maahanmuuttajat/valmistava_opetus" TargetMode="External"/><Relationship Id="rId1" Type="http://schemas.openxmlformats.org/officeDocument/2006/relationships/slideLayout" Target="../slideLayouts/slideLayout2.xml"/><Relationship Id="rId4" Type="http://schemas.openxmlformats.org/officeDocument/2006/relationships/hyperlink" Target="http://www.jkl.fi/opetus/maahanmuuttajat/suomi_toisena_kielen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keskipalokankoulu.net/" TargetMode="External"/><Relationship Id="rId7" Type="http://schemas.openxmlformats.org/officeDocument/2006/relationships/hyperlink" Target="https://peda.net/jyvaskyla/viitaniemenkoulu" TargetMode="External"/><Relationship Id="rId2" Type="http://schemas.openxmlformats.org/officeDocument/2006/relationships/hyperlink" Target="https://peda.net/jyvaskyla/huhtasuonyhtenaiskoulu" TargetMode="External"/><Relationship Id="rId1" Type="http://schemas.openxmlformats.org/officeDocument/2006/relationships/slideLayout" Target="../slideLayouts/slideLayout2.xml"/><Relationship Id="rId6" Type="http://schemas.openxmlformats.org/officeDocument/2006/relationships/hyperlink" Target="https://peda.net/jyvaskyla/palokankoulu" TargetMode="External"/><Relationship Id="rId5" Type="http://schemas.openxmlformats.org/officeDocument/2006/relationships/hyperlink" Target="https://peda.net/jyvaskyla/pupuhuhdankoulu" TargetMode="External"/><Relationship Id="rId4" Type="http://schemas.openxmlformats.org/officeDocument/2006/relationships/hyperlink" Target="https://peda.net/jyvaskyla/kilpisenkoul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Otsikko 1"/>
          <p:cNvSpPr>
            <a:spLocks noGrp="1"/>
          </p:cNvSpPr>
          <p:nvPr>
            <p:ph type="ctrTitle"/>
          </p:nvPr>
        </p:nvSpPr>
        <p:spPr>
          <a:xfrm>
            <a:off x="685800" y="1035050"/>
            <a:ext cx="7772400" cy="1470025"/>
          </a:xfrm>
        </p:spPr>
        <p:txBody>
          <a:bodyPr/>
          <a:lstStyle/>
          <a:p>
            <a:r>
              <a:rPr lang="fi-FI" altLang="fi-FI" dirty="0"/>
              <a:t>Monikulttuurinen opetus</a:t>
            </a:r>
            <a:br>
              <a:rPr lang="fi-FI" altLang="fi-FI" dirty="0"/>
            </a:br>
            <a:r>
              <a:rPr lang="fi-FI" altLang="fi-FI" sz="2800" dirty="0" smtClean="0"/>
              <a:t>Huhtasuon yhtenäiskoulu</a:t>
            </a:r>
            <a:r>
              <a:rPr lang="fi-FI" altLang="fi-FI" sz="2800" dirty="0"/>
              <a:t>, Jyväskylä</a:t>
            </a:r>
            <a:br>
              <a:rPr lang="fi-FI" altLang="fi-FI" sz="2800" dirty="0"/>
            </a:br>
            <a:r>
              <a:rPr lang="fi-FI" altLang="fi-FI" sz="2800" dirty="0"/>
              <a:t>rehtori Kirsi Ruoppila</a:t>
            </a:r>
            <a:endParaRPr lang="fi-FI" sz="2800" dirty="0">
              <a:latin typeface="Arial" charset="0"/>
              <a:ea typeface="ＭＳ Ｐゴシック" charset="0"/>
            </a:endParaRPr>
          </a:p>
        </p:txBody>
      </p:sp>
      <p:sp>
        <p:nvSpPr>
          <p:cNvPr id="3" name="Alaotsikko 2"/>
          <p:cNvSpPr>
            <a:spLocks noGrp="1"/>
          </p:cNvSpPr>
          <p:nvPr>
            <p:ph type="subTitle" idx="1"/>
          </p:nvPr>
        </p:nvSpPr>
        <p:spPr>
          <a:xfrm>
            <a:off x="1371600" y="3228109"/>
            <a:ext cx="6400800" cy="1814946"/>
          </a:xfrm>
        </p:spPr>
        <p:txBody>
          <a:bodyPr/>
          <a:lstStyle/>
          <a:p>
            <a:pPr eaLnBrk="1" hangingPunct="1"/>
            <a:r>
              <a:rPr lang="fi-FI" altLang="fi-FI" dirty="0"/>
              <a:t>Monikulttuurisuus koulussa</a:t>
            </a:r>
          </a:p>
          <a:p>
            <a:pPr eaLnBrk="1" hangingPunct="1"/>
            <a:r>
              <a:rPr lang="fi-FI" altLang="fi-FI" dirty="0" smtClean="0"/>
              <a:t>8.10.2015</a:t>
            </a:r>
          </a:p>
          <a:p>
            <a:pPr eaLnBrk="1" hangingPunct="1"/>
            <a:r>
              <a:rPr lang="fi-FI" altLang="fi-FI" dirty="0" smtClean="0"/>
              <a:t>Klo 11.30-12.30</a:t>
            </a:r>
            <a:endParaRPr lang="fi-FI" altLang="fi-FI" dirty="0"/>
          </a:p>
          <a:p>
            <a:pPr eaLnBrk="1" hangingPunct="1"/>
            <a:r>
              <a:rPr lang="fi-FI" altLang="fi-FI" dirty="0" smtClean="0"/>
              <a:t>RUU D104</a:t>
            </a:r>
            <a:endParaRPr lang="fi-FI" altLang="fi-FI" dirty="0"/>
          </a:p>
          <a:p>
            <a:pPr>
              <a:defRPr/>
            </a:pPr>
            <a:endParaRPr lang="fi-FI" dirty="0"/>
          </a:p>
        </p:txBody>
      </p:sp>
      <p:sp>
        <p:nvSpPr>
          <p:cNvPr id="5123" name="Päivämäärän paikkamerkki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789B02-B3BE-AF48-870B-D409162B43AA}" type="datetime1">
              <a:rPr lang="fi-FI" sz="1000">
                <a:solidFill>
                  <a:srgbClr val="898989"/>
                </a:solidFill>
                <a:cs typeface="Arial" charset="0"/>
              </a:rPr>
              <a:pPr eaLnBrk="1" hangingPunct="1"/>
              <a:t>19.10.2015</a:t>
            </a:fld>
            <a:endParaRPr lang="fi-FI" sz="1000">
              <a:solidFill>
                <a:srgbClr val="898989"/>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sz="3600" dirty="0" smtClean="0"/>
              <a:t>Huhtasuon yhtenäiskoulu lv. 2015-2016</a:t>
            </a:r>
            <a:endParaRPr lang="fi-FI" sz="3600" dirty="0"/>
          </a:p>
        </p:txBody>
      </p:sp>
      <p:sp>
        <p:nvSpPr>
          <p:cNvPr id="3" name="Sisällön paikkamerkki 2"/>
          <p:cNvSpPr>
            <a:spLocks noGrp="1"/>
          </p:cNvSpPr>
          <p:nvPr>
            <p:ph idx="1"/>
          </p:nvPr>
        </p:nvSpPr>
        <p:spPr/>
        <p:txBody>
          <a:bodyPr/>
          <a:lstStyle/>
          <a:p>
            <a:r>
              <a:rPr lang="fi-FI" b="1" dirty="0"/>
              <a:t>Oppilaiden </a:t>
            </a:r>
            <a:r>
              <a:rPr lang="fi-FI" b="1" dirty="0" smtClean="0"/>
              <a:t>äidinkieli (2015-2016)</a:t>
            </a:r>
            <a:r>
              <a:rPr lang="fi-FI" dirty="0" smtClean="0"/>
              <a:t>:</a:t>
            </a:r>
          </a:p>
          <a:p>
            <a:pPr marL="0" indent="0">
              <a:buNone/>
            </a:pPr>
            <a:r>
              <a:rPr lang="fi-FI" dirty="0" smtClean="0"/>
              <a:t> </a:t>
            </a:r>
            <a:r>
              <a:rPr lang="fi-FI" dirty="0"/>
              <a:t>albania </a:t>
            </a:r>
            <a:r>
              <a:rPr lang="fi-FI" dirty="0" smtClean="0"/>
              <a:t>14, </a:t>
            </a:r>
            <a:r>
              <a:rPr lang="fi-FI" dirty="0"/>
              <a:t>arabia </a:t>
            </a:r>
            <a:r>
              <a:rPr lang="fi-FI" dirty="0" smtClean="0"/>
              <a:t>10, </a:t>
            </a:r>
            <a:r>
              <a:rPr lang="fi-FI" dirty="0"/>
              <a:t>bosnia 1, burma 1, dari </a:t>
            </a:r>
            <a:r>
              <a:rPr lang="fi-FI" dirty="0" smtClean="0"/>
              <a:t>6, </a:t>
            </a:r>
            <a:r>
              <a:rPr lang="fi-FI" dirty="0"/>
              <a:t>viro 1, </a:t>
            </a:r>
            <a:r>
              <a:rPr lang="fi-FI" dirty="0" err="1"/>
              <a:t>kiniyamulenge</a:t>
            </a:r>
            <a:r>
              <a:rPr lang="fi-FI" dirty="0"/>
              <a:t> 2, kurdi 7, persia </a:t>
            </a:r>
            <a:r>
              <a:rPr lang="fi-FI" dirty="0" smtClean="0"/>
              <a:t>5, </a:t>
            </a:r>
            <a:r>
              <a:rPr lang="fi-FI" dirty="0"/>
              <a:t>puola 1, ranska 1, </a:t>
            </a:r>
            <a:r>
              <a:rPr lang="fi-FI" dirty="0" err="1"/>
              <a:t>ruanda/kinjaruanda</a:t>
            </a:r>
            <a:r>
              <a:rPr lang="fi-FI" dirty="0"/>
              <a:t> </a:t>
            </a:r>
            <a:r>
              <a:rPr lang="fi-FI" dirty="0" smtClean="0"/>
              <a:t>2, </a:t>
            </a:r>
            <a:r>
              <a:rPr lang="fi-FI" dirty="0"/>
              <a:t>rundi, kirundi 1, suomi 274, thai 2, venäjä </a:t>
            </a:r>
            <a:r>
              <a:rPr lang="fi-FI" dirty="0" smtClean="0"/>
              <a:t>23, </a:t>
            </a:r>
            <a:r>
              <a:rPr lang="fi-FI" dirty="0"/>
              <a:t>muu/epäselvä </a:t>
            </a:r>
            <a:r>
              <a:rPr lang="fi-FI" dirty="0" smtClean="0"/>
              <a:t>1 (Kongo)</a:t>
            </a:r>
            <a:endParaRPr lang="fi-FI" dirty="0"/>
          </a:p>
          <a:p>
            <a:endParaRPr lang="fi-FI" dirty="0"/>
          </a:p>
        </p:txBody>
      </p:sp>
      <p:sp>
        <p:nvSpPr>
          <p:cNvPr id="4" name="Päivämäärän paikkamerkki 3"/>
          <p:cNvSpPr>
            <a:spLocks noGrp="1"/>
          </p:cNvSpPr>
          <p:nvPr>
            <p:ph type="dt" sz="half" idx="10"/>
          </p:nvPr>
        </p:nvSpPr>
        <p:spPr/>
        <p:txBody>
          <a:bodyPr/>
          <a:lstStyle/>
          <a:p>
            <a:pPr>
              <a:defRPr/>
            </a:pPr>
            <a:fld id="{A27BB9F5-B404-974B-AD00-3593F71A4424}" type="datetime1">
              <a:rPr lang="fi-FI" smtClean="0"/>
              <a:pPr>
                <a:defRPr/>
              </a:pPr>
              <a:t>19.10.2015</a:t>
            </a:fld>
            <a:endParaRPr lang="fi-FI" dirty="0"/>
          </a:p>
        </p:txBody>
      </p:sp>
      <p:sp>
        <p:nvSpPr>
          <p:cNvPr id="5" name="Alatunnisteen paikkamerkki 4"/>
          <p:cNvSpPr>
            <a:spLocks noGrp="1"/>
          </p:cNvSpPr>
          <p:nvPr>
            <p:ph type="ftr" sz="quarter" idx="11"/>
          </p:nvPr>
        </p:nvSpPr>
        <p:spPr>
          <a:xfrm flipV="1">
            <a:off x="1563688" y="6945922"/>
            <a:ext cx="2895600" cy="45719"/>
          </a:xfrm>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10</a:t>
            </a:fld>
            <a:endParaRPr lang="fi-FI" dirty="0"/>
          </a:p>
        </p:txBody>
      </p:sp>
      <p:pic>
        <p:nvPicPr>
          <p:cNvPr id="7" name="Picture 2" descr="C:\Users\ruoppiki\Pictures\s2_kuv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4023360"/>
            <a:ext cx="8850763" cy="154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87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sz="3600" dirty="0" smtClean="0"/>
              <a:t>Huhtasuon yhtenäiskoulu lv. 2015-2016</a:t>
            </a:r>
            <a:endParaRPr lang="fi-FI" sz="3600" dirty="0"/>
          </a:p>
        </p:txBody>
      </p:sp>
      <p:sp>
        <p:nvSpPr>
          <p:cNvPr id="3" name="Sisällön paikkamerkki 2"/>
          <p:cNvSpPr>
            <a:spLocks noGrp="1"/>
          </p:cNvSpPr>
          <p:nvPr>
            <p:ph idx="1"/>
          </p:nvPr>
        </p:nvSpPr>
        <p:spPr/>
        <p:txBody>
          <a:bodyPr/>
          <a:lstStyle/>
          <a:p>
            <a:r>
              <a:rPr lang="fi-FI" b="1" dirty="0"/>
              <a:t>Oppilaiden </a:t>
            </a:r>
            <a:r>
              <a:rPr lang="fi-FI" b="1" dirty="0" smtClean="0"/>
              <a:t>kansalaisuus (2015-2016)</a:t>
            </a:r>
            <a:r>
              <a:rPr lang="fi-FI" dirty="0" smtClean="0"/>
              <a:t>: </a:t>
            </a:r>
          </a:p>
          <a:p>
            <a:pPr marL="0" indent="0">
              <a:buNone/>
            </a:pPr>
            <a:r>
              <a:rPr lang="fi-FI" dirty="0" smtClean="0"/>
              <a:t>Afganistan </a:t>
            </a:r>
            <a:r>
              <a:rPr lang="fi-FI" dirty="0"/>
              <a:t>13, Bosnia ja Hertsegovina 1, Burundi 1, Irak 3, Iran 5, Kiina 2, Kongo 2, Kongon demokraattinen tasavalta 3, Myanmar 2, Puola 1, Serbia ja Montenegro 7, Sudan </a:t>
            </a:r>
            <a:r>
              <a:rPr lang="fi-FI" dirty="0" smtClean="0"/>
              <a:t>1, </a:t>
            </a:r>
            <a:r>
              <a:rPr lang="fi-FI" dirty="0"/>
              <a:t>Thaimaa 1, Venäjä 3, Viro </a:t>
            </a:r>
            <a:r>
              <a:rPr lang="fi-FI" dirty="0" smtClean="0"/>
              <a:t>2, Albania 1, Turkki 3…</a:t>
            </a:r>
            <a:endParaRPr lang="fi-FI" dirty="0"/>
          </a:p>
          <a:p>
            <a:pPr marL="0" indent="0">
              <a:buNone/>
            </a:pPr>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a:xfrm>
            <a:off x="1563688" y="6555350"/>
            <a:ext cx="2895600" cy="177800"/>
          </a:xfrm>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11</a:t>
            </a:fld>
            <a:endParaRPr lang="fi-FI" dirty="0"/>
          </a:p>
        </p:txBody>
      </p:sp>
      <p:pic>
        <p:nvPicPr>
          <p:cNvPr id="7" name="Picture 5" descr="C:\Users\ruoppiki\AppData\Local\Microsoft\Windows\Temporary Internet Files\Content.Outlook\QGO9TP6E\0503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936" y="3730314"/>
            <a:ext cx="3768163" cy="282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294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sz="3600" dirty="0" smtClean="0"/>
              <a:t>Huhtasuon yhtenäiskoulu </a:t>
            </a:r>
            <a:r>
              <a:rPr lang="fi-FI" altLang="fi-FI" sz="3600" dirty="0"/>
              <a:t>lv. </a:t>
            </a:r>
            <a:r>
              <a:rPr lang="fi-FI" altLang="fi-FI" sz="3600" dirty="0" smtClean="0"/>
              <a:t>2015-2016</a:t>
            </a:r>
            <a:endParaRPr lang="fi-FI" sz="3600" dirty="0"/>
          </a:p>
        </p:txBody>
      </p:sp>
      <p:sp>
        <p:nvSpPr>
          <p:cNvPr id="3" name="Sisällön paikkamerkki 2"/>
          <p:cNvSpPr>
            <a:spLocks noGrp="1"/>
          </p:cNvSpPr>
          <p:nvPr>
            <p:ph idx="1"/>
          </p:nvPr>
        </p:nvSpPr>
        <p:spPr/>
        <p:txBody>
          <a:bodyPr/>
          <a:lstStyle/>
          <a:p>
            <a:r>
              <a:rPr lang="fi-FI" altLang="fi-FI" sz="2000" b="1" dirty="0"/>
              <a:t>Oppilashuolto</a:t>
            </a:r>
            <a:r>
              <a:rPr lang="fi-FI" altLang="fi-FI" sz="2000" dirty="0"/>
              <a:t> </a:t>
            </a:r>
            <a:r>
              <a:rPr lang="fi-FI" altLang="fi-FI" sz="2000" dirty="0" smtClean="0"/>
              <a:t>perusopetuksessa: </a:t>
            </a:r>
            <a:r>
              <a:rPr lang="fi-FI" altLang="fi-FI" sz="2000" dirty="0"/>
              <a:t>Laadukas opetus sekä mahdollisuus saada ohjausta ja tukea oppimiseen ja koulunkäyntiin kaikkina työpäivinä on jokaisen oppilaan oikeus. Koulutyössä tulee ottaa huomioon kaikkien oppilaiden edellytykset ja tarpeet. Koulun toimintatapoja ja -kulttuuria kehitetään niin, että yhteistyötä ja yhdessä tapahtuvaa oppimista voidaan hyödyntää ja oppilaiden erilaisuus voidaan kohdata mahdollisimman hyvin. Välittäminen, huolenpito ja myönteinen ilmapiiri kouluyhteisössä edistävät oppilaan kehitystä ja tukevat hyvää oppimista. (Opetussuunnitelman perusteet)</a:t>
            </a:r>
            <a:br>
              <a:rPr lang="fi-FI" altLang="fi-FI" sz="2000" dirty="0"/>
            </a:br>
            <a:r>
              <a:rPr lang="fi-FI" altLang="fi-FI" sz="2000" dirty="0"/>
              <a:t/>
            </a:r>
            <a:br>
              <a:rPr lang="fi-FI" altLang="fi-FI" sz="2000" dirty="0"/>
            </a:br>
            <a:r>
              <a:rPr lang="fi-FI" altLang="fi-FI" sz="2000" dirty="0"/>
              <a:t>Oppilashuollon tehtävänä on osana kouluyhteisöjen toimintakulttuuria kehittää hyvinvointia tukevaa oppimisympäristöä ja vahvistaa koulun yhteisöllistä toimintatapaa. Koulujen laadukkaaseen perustyöhön sisältyy yleinen, tehostettu ja erityinen tuki.</a:t>
            </a:r>
            <a:r>
              <a:rPr lang="fi-FI" altLang="fi-FI" dirty="0"/>
              <a:t/>
            </a:r>
            <a:br>
              <a:rPr lang="fi-FI" altLang="fi-FI" dirty="0"/>
            </a:br>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a:xfrm>
            <a:off x="1563688" y="6597747"/>
            <a:ext cx="2895600" cy="196751"/>
          </a:xfrm>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12</a:t>
            </a:fld>
            <a:endParaRPr lang="fi-FI" dirty="0"/>
          </a:p>
        </p:txBody>
      </p:sp>
    </p:spTree>
    <p:extLst>
      <p:ext uri="{BB962C8B-B14F-4D97-AF65-F5344CB8AC3E}">
        <p14:creationId xmlns:p14="http://schemas.microsoft.com/office/powerpoint/2010/main" val="2635403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dirty="0"/>
              <a:t>Monikulttuurinen </a:t>
            </a:r>
            <a:r>
              <a:rPr lang="fi-FI" altLang="fi-FI" dirty="0" smtClean="0"/>
              <a:t>opetus </a:t>
            </a:r>
            <a:endParaRPr lang="fi-FI" dirty="0"/>
          </a:p>
        </p:txBody>
      </p:sp>
      <p:sp>
        <p:nvSpPr>
          <p:cNvPr id="3" name="Sisällön paikkamerkki 2"/>
          <p:cNvSpPr>
            <a:spLocks noGrp="1"/>
          </p:cNvSpPr>
          <p:nvPr>
            <p:ph idx="1"/>
          </p:nvPr>
        </p:nvSpPr>
        <p:spPr/>
        <p:txBody>
          <a:bodyPr/>
          <a:lstStyle/>
          <a:p>
            <a:pPr marL="0" indent="0">
              <a:buFontTx/>
              <a:buNone/>
              <a:defRPr/>
            </a:pPr>
            <a:endParaRPr lang="fi-FI" sz="2000" dirty="0"/>
          </a:p>
          <a:p>
            <a:pPr>
              <a:defRPr/>
            </a:pPr>
            <a:r>
              <a:rPr lang="fi-FI" sz="2000" dirty="0"/>
              <a:t>Hyvinvointi, osallisuus ja välittäminen ovat tärkeitä päämääriä Jyväskylän kaupungin opetustoimessa. Parhaimmillaan tämänkaltaisessa toimintakulttuurissa kasvetaan ja opitaan ja tullaan pelkän osallisuuden sijaan, osallistujiksi ja aktiivisiksi yhteiskuntamme jäseniksi. Kaikki tämä on mahdollista myös monikulttuurisille oppilaille. Välittämällä </a:t>
            </a:r>
            <a:r>
              <a:rPr lang="fi-FI" sz="2000" dirty="0" smtClean="0"/>
              <a:t>kaikista oppilaista </a:t>
            </a:r>
            <a:r>
              <a:rPr lang="fi-FI" sz="2000" dirty="0"/>
              <a:t>annamme </a:t>
            </a:r>
            <a:r>
              <a:rPr lang="fi-FI" sz="2000" dirty="0" smtClean="0"/>
              <a:t>kaikille oppilaille </a:t>
            </a:r>
            <a:r>
              <a:rPr lang="fi-FI" sz="2000" dirty="0"/>
              <a:t>mahdollisuuden hyvinvointiin.</a:t>
            </a:r>
          </a:p>
          <a:p>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a:xfrm flipV="1">
            <a:off x="1670050" y="7159625"/>
            <a:ext cx="2895600" cy="45719"/>
          </a:xfrm>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13</a:t>
            </a:fld>
            <a:endParaRPr lang="fi-FI" dirty="0"/>
          </a:p>
        </p:txBody>
      </p:sp>
      <p:pic>
        <p:nvPicPr>
          <p:cNvPr id="1026" name="Picture 2" descr="C:\Users\ruoppiki\Pictures\Ystävänpäiväjuhla 2014 Huhtaharju\WP_0022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305" y="4375472"/>
            <a:ext cx="1886573" cy="20539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uoppiki\Pictures\Ystävänpäiväjuhla 2014 Huhtaharju\WP_0022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788" y="4400410"/>
            <a:ext cx="1521724" cy="2028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uoppiki\Pictures\Ystävänpäiväjuhla 2014 Huhtaharju\WP_0022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709" y="4411952"/>
            <a:ext cx="1513067" cy="201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63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sz="2800" b="1" dirty="0"/>
              <a:t>Lopuksi… arjen kokemuksia ja kysymyksiä</a:t>
            </a:r>
            <a:endParaRPr lang="fi-FI" sz="2800" b="1"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a:xfrm>
            <a:off x="1563688" y="6611815"/>
            <a:ext cx="2895600" cy="182685"/>
          </a:xfrm>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14</a:t>
            </a:fld>
            <a:endParaRPr lang="fi-FI" dirty="0"/>
          </a:p>
        </p:txBody>
      </p:sp>
      <p:pic>
        <p:nvPicPr>
          <p:cNvPr id="7" name="Picture 5" descr="C:\Users\ruoppiki\AppData\Local\Microsoft\Windows\Temporary Internet Files\Content.Outlook\QGO9TP6E\2012-08-15-20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6513" y="3162881"/>
            <a:ext cx="5725550" cy="321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orakulmio 7"/>
          <p:cNvSpPr/>
          <p:nvPr/>
        </p:nvSpPr>
        <p:spPr>
          <a:xfrm>
            <a:off x="1026942" y="1223889"/>
            <a:ext cx="7118252" cy="1938992"/>
          </a:xfrm>
          <a:prstGeom prst="rect">
            <a:avLst/>
          </a:prstGeom>
        </p:spPr>
        <p:txBody>
          <a:bodyPr wrap="square">
            <a:spAutoFit/>
          </a:bodyPr>
          <a:lstStyle/>
          <a:p>
            <a:pPr marL="0" indent="0">
              <a:buFontTx/>
              <a:buNone/>
              <a:defRPr/>
            </a:pPr>
            <a:r>
              <a:rPr lang="fi-FI" dirty="0" smtClean="0"/>
              <a:t>Kiitos </a:t>
            </a:r>
            <a:r>
              <a:rPr lang="fi-FI" dirty="0"/>
              <a:t>mielenkiinnostanne ja intoa opintoihinne!</a:t>
            </a:r>
          </a:p>
          <a:p>
            <a:pPr marL="0" indent="0">
              <a:buFontTx/>
              <a:buNone/>
              <a:defRPr/>
            </a:pPr>
            <a:r>
              <a:rPr lang="fi-FI" sz="1600" dirty="0" smtClean="0"/>
              <a:t>Kirsi </a:t>
            </a:r>
            <a:r>
              <a:rPr lang="fi-FI" sz="1600" dirty="0"/>
              <a:t>Ruoppila, rehtori</a:t>
            </a:r>
          </a:p>
          <a:p>
            <a:pPr marL="0" indent="0">
              <a:buFontTx/>
              <a:buNone/>
              <a:defRPr/>
            </a:pPr>
            <a:r>
              <a:rPr lang="fi-FI" sz="1600" dirty="0" smtClean="0"/>
              <a:t>Huhtasuon yhtenäiskoulu</a:t>
            </a:r>
          </a:p>
          <a:p>
            <a:pPr marL="0" indent="0">
              <a:buFontTx/>
              <a:buNone/>
              <a:defRPr/>
            </a:pPr>
            <a:r>
              <a:rPr lang="fi-FI" sz="1600" dirty="0" smtClean="0"/>
              <a:t>Huhta 3</a:t>
            </a:r>
          </a:p>
          <a:p>
            <a:pPr marL="0" indent="0">
              <a:buFontTx/>
              <a:buNone/>
              <a:defRPr/>
            </a:pPr>
            <a:r>
              <a:rPr lang="fi-FI" sz="1600" dirty="0" smtClean="0"/>
              <a:t>40340 Jyväskylä</a:t>
            </a:r>
            <a:endParaRPr lang="fi-FI" sz="1600" dirty="0"/>
          </a:p>
          <a:p>
            <a:pPr marL="0" indent="0">
              <a:buFontTx/>
              <a:buNone/>
              <a:defRPr/>
            </a:pPr>
            <a:r>
              <a:rPr lang="fi-FI" sz="1600" dirty="0" err="1" smtClean="0">
                <a:hlinkClick r:id="rId3"/>
              </a:rPr>
              <a:t>kirsi.ruoppila@jkl.fi</a:t>
            </a:r>
            <a:endParaRPr lang="fi-FI" sz="1600" dirty="0"/>
          </a:p>
          <a:p>
            <a:pPr marL="0" indent="0">
              <a:buFontTx/>
              <a:buNone/>
              <a:defRPr/>
            </a:pPr>
            <a:r>
              <a:rPr lang="fi-FI" sz="1600" dirty="0" smtClean="0"/>
              <a:t>p</a:t>
            </a:r>
            <a:r>
              <a:rPr lang="fi-FI" sz="1600" dirty="0"/>
              <a:t>. 014-2664657, 0505487387</a:t>
            </a:r>
          </a:p>
        </p:txBody>
      </p:sp>
    </p:spTree>
    <p:extLst>
      <p:ext uri="{BB962C8B-B14F-4D97-AF65-F5344CB8AC3E}">
        <p14:creationId xmlns:p14="http://schemas.microsoft.com/office/powerpoint/2010/main" val="226024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Monikulttuurinen opetus</a:t>
            </a:r>
            <a:endParaRPr lang="fi-FI" dirty="0"/>
          </a:p>
        </p:txBody>
      </p:sp>
      <p:sp>
        <p:nvSpPr>
          <p:cNvPr id="3" name="Sisällön paikkamerkki 2"/>
          <p:cNvSpPr>
            <a:spLocks noGrp="1"/>
          </p:cNvSpPr>
          <p:nvPr>
            <p:ph idx="1"/>
          </p:nvPr>
        </p:nvSpPr>
        <p:spPr/>
        <p:txBody>
          <a:bodyPr/>
          <a:lstStyle/>
          <a:p>
            <a:r>
              <a:rPr lang="fi-FI" dirty="0"/>
              <a:t>Jyväskylän kaupungin kouluissa opiskelee noin 500 maahanmuuttajataustaista oppilasta, jotka puhuvat äidinkielenään jotain muuta kuin suomen kieltä. Jyväskylän kouluissa on 55 eri kieliryhmää, joista suurimmat ovat venäjä, dari ja kurdi</a:t>
            </a:r>
            <a:r>
              <a:rPr lang="fi-FI" dirty="0" smtClean="0"/>
              <a:t>.</a:t>
            </a:r>
          </a:p>
          <a:p>
            <a:pPr marL="0" indent="0">
              <a:buNone/>
            </a:pPr>
            <a:endParaRPr lang="fi-FI" dirty="0"/>
          </a:p>
          <a:p>
            <a:r>
              <a:rPr lang="fi-FI" dirty="0"/>
              <a:t>Oppilaille järjestetään </a:t>
            </a:r>
            <a:r>
              <a:rPr lang="fi-FI" dirty="0">
                <a:hlinkClick r:id="rId2"/>
              </a:rPr>
              <a:t>valmistavaa opetusta</a:t>
            </a:r>
            <a:r>
              <a:rPr lang="fi-FI" dirty="0"/>
              <a:t>, maahanmuuttajien tukiopetusta, </a:t>
            </a:r>
            <a:r>
              <a:rPr lang="fi-FI" dirty="0">
                <a:hlinkClick r:id="rId3"/>
              </a:rPr>
              <a:t>oman äidinkielen opetusta</a:t>
            </a:r>
            <a:r>
              <a:rPr lang="fi-FI" dirty="0"/>
              <a:t> sekä </a:t>
            </a:r>
            <a:r>
              <a:rPr lang="fi-FI" dirty="0">
                <a:hlinkClick r:id="rId4"/>
              </a:rPr>
              <a:t>suomi toisena kielenä</a:t>
            </a:r>
            <a:r>
              <a:rPr lang="fi-FI" dirty="0"/>
              <a:t> -opetusta.</a:t>
            </a:r>
          </a:p>
          <a:p>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2</a:t>
            </a:fld>
            <a:endParaRPr lang="fi-FI" dirty="0"/>
          </a:p>
        </p:txBody>
      </p:sp>
    </p:spTree>
    <p:extLst>
      <p:ext uri="{BB962C8B-B14F-4D97-AF65-F5344CB8AC3E}">
        <p14:creationId xmlns:p14="http://schemas.microsoft.com/office/powerpoint/2010/main" val="8021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B0F0"/>
                </a:solidFill>
              </a:rPr>
              <a:t>Perusopetukseen valmistava opetus</a:t>
            </a:r>
            <a:endParaRPr lang="fi-FI" dirty="0">
              <a:solidFill>
                <a:srgbClr val="00B0F0"/>
              </a:solidFill>
            </a:endParaRPr>
          </a:p>
        </p:txBody>
      </p:sp>
      <p:sp>
        <p:nvSpPr>
          <p:cNvPr id="3" name="Sisällön paikkamerkki 2"/>
          <p:cNvSpPr>
            <a:spLocks noGrp="1"/>
          </p:cNvSpPr>
          <p:nvPr>
            <p:ph idx="1"/>
          </p:nvPr>
        </p:nvSpPr>
        <p:spPr/>
        <p:txBody>
          <a:bodyPr/>
          <a:lstStyle/>
          <a:p>
            <a:r>
              <a:rPr lang="fi-FI" sz="1600" dirty="0"/>
              <a:t>Vieraskielisille oppilaille järjestetään perusopetukseen valmistavaa opetusta. Valmistavaan opetukseen osallistuvat kaikki kaupunkiin saapuvat vieraskieliset oppilaat.</a:t>
            </a:r>
          </a:p>
          <a:p>
            <a:r>
              <a:rPr lang="fi-FI" sz="1600" dirty="0"/>
              <a:t>Valmistavassa opetuksessa noudatetaan omaa opetussuunnitelmaa. Oppilas on valmistavassa opetuksessa yleensä noin lukuvuoden, minkä jälkeen oppilas siirtyy oman asuinalueensa kouluun. Peruskouluun valmistavaa opetusta annetaan vuosittain vaihdellen eri kouluissa.</a:t>
            </a:r>
          </a:p>
          <a:p>
            <a:r>
              <a:rPr lang="fi-FI" sz="1600" dirty="0"/>
              <a:t>Lukuvuonna 2015-2016 valmistavaa opetusta annetaan seuraavilla kouluilla:</a:t>
            </a:r>
          </a:p>
          <a:p>
            <a:r>
              <a:rPr lang="fi-FI" sz="1600" b="1" dirty="0"/>
              <a:t>Valmistava opetus luokka-asteilla 1-6:</a:t>
            </a:r>
            <a:br>
              <a:rPr lang="fi-FI" sz="1600" b="1" dirty="0"/>
            </a:br>
            <a:r>
              <a:rPr lang="fi-FI" sz="1600" dirty="0">
                <a:hlinkClick r:id="rId2"/>
              </a:rPr>
              <a:t>Huhtasuon yhtenäiskoulu</a:t>
            </a:r>
            <a:br>
              <a:rPr lang="fi-FI" sz="1600" dirty="0">
                <a:hlinkClick r:id="rId2"/>
              </a:rPr>
            </a:br>
            <a:r>
              <a:rPr lang="fi-FI" sz="1600" dirty="0" err="1">
                <a:hlinkClick r:id="rId3"/>
              </a:rPr>
              <a:t>Keski-Palokan</a:t>
            </a:r>
            <a:r>
              <a:rPr lang="fi-FI" sz="1600" dirty="0">
                <a:hlinkClick r:id="rId3"/>
              </a:rPr>
              <a:t> koulu</a:t>
            </a:r>
            <a:br>
              <a:rPr lang="fi-FI" sz="1600" dirty="0">
                <a:hlinkClick r:id="rId3"/>
              </a:rPr>
            </a:br>
            <a:r>
              <a:rPr lang="fi-FI" sz="1600" dirty="0">
                <a:hlinkClick r:id="rId4"/>
              </a:rPr>
              <a:t>Kilpisen yhtenäiskoulu</a:t>
            </a:r>
            <a:br>
              <a:rPr lang="fi-FI" sz="1600" dirty="0">
                <a:hlinkClick r:id="rId4"/>
              </a:rPr>
            </a:br>
            <a:r>
              <a:rPr lang="fi-FI" sz="1600" dirty="0">
                <a:hlinkClick r:id="rId5"/>
              </a:rPr>
              <a:t>Pupuhuhdan päiväkotikoulu</a:t>
            </a:r>
            <a:br>
              <a:rPr lang="fi-FI" sz="1600" dirty="0">
                <a:hlinkClick r:id="rId5"/>
              </a:rPr>
            </a:br>
            <a:r>
              <a:rPr lang="fi-FI" sz="1600" dirty="0"/>
              <a:t/>
            </a:r>
            <a:br>
              <a:rPr lang="fi-FI" sz="1600" dirty="0"/>
            </a:br>
            <a:r>
              <a:rPr lang="fi-FI" sz="1600" b="1" dirty="0"/>
              <a:t>Valmistava opetus luokka-asteilla 7-9:</a:t>
            </a:r>
            <a:br>
              <a:rPr lang="fi-FI" sz="1600" b="1" dirty="0"/>
            </a:br>
            <a:r>
              <a:rPr lang="fi-FI" sz="1600" dirty="0" err="1">
                <a:hlinkClick r:id="rId6"/>
              </a:rPr>
              <a:t>Palokan</a:t>
            </a:r>
            <a:r>
              <a:rPr lang="fi-FI" sz="1600" dirty="0">
                <a:hlinkClick r:id="rId6"/>
              </a:rPr>
              <a:t> yhtenäiskoulu</a:t>
            </a:r>
            <a:br>
              <a:rPr lang="fi-FI" sz="1600" dirty="0">
                <a:hlinkClick r:id="rId6"/>
              </a:rPr>
            </a:br>
            <a:r>
              <a:rPr lang="fi-FI" sz="1600" dirty="0">
                <a:hlinkClick r:id="rId7"/>
              </a:rPr>
              <a:t>Viitaniemen koulu</a:t>
            </a:r>
            <a:endParaRPr lang="fi-FI" sz="1600" dirty="0"/>
          </a:p>
          <a:p>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3</a:t>
            </a:fld>
            <a:endParaRPr lang="fi-FI" dirty="0"/>
          </a:p>
        </p:txBody>
      </p:sp>
    </p:spTree>
    <p:extLst>
      <p:ext uri="{BB962C8B-B14F-4D97-AF65-F5344CB8AC3E}">
        <p14:creationId xmlns:p14="http://schemas.microsoft.com/office/powerpoint/2010/main" val="338984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B0F0"/>
                </a:solidFill>
              </a:rPr>
              <a:t>Oman äidinkielen opetus</a:t>
            </a:r>
            <a:endParaRPr lang="fi-FI" dirty="0">
              <a:solidFill>
                <a:srgbClr val="00B0F0"/>
              </a:solidFill>
            </a:endParaRPr>
          </a:p>
        </p:txBody>
      </p:sp>
      <p:sp>
        <p:nvSpPr>
          <p:cNvPr id="3" name="Sisällön paikkamerkki 2"/>
          <p:cNvSpPr>
            <a:spLocks noGrp="1"/>
          </p:cNvSpPr>
          <p:nvPr>
            <p:ph idx="1"/>
          </p:nvPr>
        </p:nvSpPr>
        <p:spPr/>
        <p:txBody>
          <a:bodyPr/>
          <a:lstStyle/>
          <a:p>
            <a:r>
              <a:rPr lang="fi-FI" sz="1800" dirty="0"/>
              <a:t>Oppilaille, jotka puhuvat äidinkielenään tai sen rinnalla muuta kuin suomea, järjestetään oman äidinkielen opetusta. Opetusryhmä syntyy, mikäli opetukseen on ilmoittautunut lukukauden alussa vähintään neljä oppilasta ja kieleen löytyy opettaja</a:t>
            </a:r>
            <a:r>
              <a:rPr lang="fi-FI" sz="1800" dirty="0" smtClean="0"/>
              <a:t>.</a:t>
            </a:r>
          </a:p>
          <a:p>
            <a:pPr marL="0" indent="0">
              <a:buNone/>
            </a:pPr>
            <a:endParaRPr lang="fi-FI" sz="1800" dirty="0"/>
          </a:p>
          <a:p>
            <a:r>
              <a:rPr lang="fi-FI" sz="1800" dirty="0"/>
              <a:t>Opetus järjestetään kouluilla eri puolilla Jyväskylää. Opetusta annetaan kaksi tuntia viikossa jokaiselle kielelle tehdyn oman opetussuunnitelman mukaisesti. Tunnit pidetään normaalin lukujärjestyksen ulkopuolella iltapäivisin ja iltaisin. Oman äidinkielen opetukseen osallistunut oppilas saa keväällä arvioinnin opiskelemastaan kielestä. Oman äidinkielen arviointi liitetään oppilaan todistukseen mukaan</a:t>
            </a:r>
            <a:r>
              <a:rPr lang="fi-FI" sz="1800" dirty="0" smtClean="0"/>
              <a:t>.</a:t>
            </a:r>
          </a:p>
          <a:p>
            <a:pPr marL="0" indent="0">
              <a:buNone/>
            </a:pPr>
            <a:endParaRPr lang="fi-FI" sz="1800" dirty="0"/>
          </a:p>
          <a:p>
            <a:r>
              <a:rPr lang="fi-FI" sz="1800" dirty="0"/>
              <a:t>Opetusryhmät pyritään mahdollisuuksien mukaan muodostamaan oppilaiden ikätaso ja kielitaito huomioiden. Opetusryhmään voi kuulua oppilaita esikoululaisista perusopetuksen eri-ikäisiin oppilaisiin ja he voivat olla eri kouluista ja kunnista.</a:t>
            </a:r>
          </a:p>
          <a:p>
            <a:pPr marL="0" indent="0">
              <a:buNone/>
            </a:pPr>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4</a:t>
            </a:fld>
            <a:endParaRPr lang="fi-FI" dirty="0"/>
          </a:p>
        </p:txBody>
      </p:sp>
    </p:spTree>
    <p:extLst>
      <p:ext uri="{BB962C8B-B14F-4D97-AF65-F5344CB8AC3E}">
        <p14:creationId xmlns:p14="http://schemas.microsoft.com/office/powerpoint/2010/main" val="287227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dirty="0" smtClean="0"/>
              <a:t>Lukuvuoden </a:t>
            </a:r>
            <a:r>
              <a:rPr lang="fi-FI" sz="2000" dirty="0"/>
              <a:t>2015-2016 </a:t>
            </a:r>
            <a:r>
              <a:rPr lang="fi-FI" sz="2000" dirty="0">
                <a:solidFill>
                  <a:srgbClr val="00B0F0"/>
                </a:solidFill>
              </a:rPr>
              <a:t>oman äidinkielen opetuksen </a:t>
            </a:r>
            <a:r>
              <a:rPr lang="fi-FI" sz="2000" dirty="0" smtClean="0"/>
              <a:t>järjestäminen</a:t>
            </a:r>
            <a:endParaRPr lang="fi-FI" sz="2000" dirty="0"/>
          </a:p>
        </p:txBody>
      </p:sp>
      <p:sp>
        <p:nvSpPr>
          <p:cNvPr id="3" name="Sisällön paikkamerkki 2"/>
          <p:cNvSpPr>
            <a:spLocks noGrp="1"/>
          </p:cNvSpPr>
          <p:nvPr>
            <p:ph idx="1"/>
          </p:nvPr>
        </p:nvSpPr>
        <p:spPr>
          <a:xfrm>
            <a:off x="457200" y="1223890"/>
            <a:ext cx="8229600" cy="4902274"/>
          </a:xfrm>
        </p:spPr>
        <p:txBody>
          <a:bodyPr/>
          <a:lstStyle/>
          <a:p>
            <a:r>
              <a:rPr lang="fi-FI" sz="1200" dirty="0"/>
              <a:t>Lukuvuonna 2015-16 </a:t>
            </a:r>
            <a:r>
              <a:rPr lang="fi-FI" sz="1200" dirty="0" smtClean="0"/>
              <a:t> annetaan </a:t>
            </a:r>
            <a:r>
              <a:rPr lang="fi-FI" sz="1200" dirty="0"/>
              <a:t>opetusta seuraavissa </a:t>
            </a:r>
            <a:r>
              <a:rPr lang="fi-FI" sz="1200" dirty="0" smtClean="0"/>
              <a:t>kielissä:</a:t>
            </a:r>
            <a:r>
              <a:rPr lang="fi-FI" sz="1200" dirty="0"/>
              <a:t/>
            </a:r>
            <a:br>
              <a:rPr lang="fi-FI" sz="1200" dirty="0"/>
            </a:br>
            <a:r>
              <a:rPr lang="fi-FI" sz="1000" dirty="0"/>
              <a:t>albania</a:t>
            </a:r>
            <a:br>
              <a:rPr lang="fi-FI" sz="1000" dirty="0"/>
            </a:br>
            <a:r>
              <a:rPr lang="fi-FI" sz="1000" dirty="0" err="1"/>
              <a:t>amhara</a:t>
            </a:r>
            <a:r>
              <a:rPr lang="fi-FI" sz="1000" dirty="0"/>
              <a:t> (minimiryhmäkoko ei täyttynyt)</a:t>
            </a:r>
            <a:br>
              <a:rPr lang="fi-FI" sz="1000" dirty="0"/>
            </a:br>
            <a:r>
              <a:rPr lang="fi-FI" sz="1000" dirty="0"/>
              <a:t>arabia</a:t>
            </a:r>
            <a:br>
              <a:rPr lang="fi-FI" sz="1000" dirty="0"/>
            </a:br>
            <a:r>
              <a:rPr lang="fi-FI" sz="1000" dirty="0"/>
              <a:t>burma (opettajaa ei ole voitu rekrytoida)</a:t>
            </a:r>
            <a:br>
              <a:rPr lang="fi-FI" sz="1000" dirty="0"/>
            </a:br>
            <a:r>
              <a:rPr lang="fi-FI" sz="1000" dirty="0"/>
              <a:t>dari</a:t>
            </a:r>
            <a:br>
              <a:rPr lang="fi-FI" sz="1000" dirty="0"/>
            </a:br>
            <a:r>
              <a:rPr lang="fi-FI" sz="1000" dirty="0"/>
              <a:t>englanti</a:t>
            </a:r>
            <a:br>
              <a:rPr lang="fi-FI" sz="1000" dirty="0"/>
            </a:br>
            <a:r>
              <a:rPr lang="fi-FI" sz="1000" dirty="0"/>
              <a:t>espanja</a:t>
            </a:r>
            <a:br>
              <a:rPr lang="fi-FI" sz="1000" dirty="0"/>
            </a:br>
            <a:r>
              <a:rPr lang="fi-FI" sz="1000" dirty="0"/>
              <a:t>heprea</a:t>
            </a:r>
            <a:br>
              <a:rPr lang="fi-FI" sz="1000" dirty="0"/>
            </a:br>
            <a:r>
              <a:rPr lang="fi-FI" sz="1000" dirty="0"/>
              <a:t>hollanti</a:t>
            </a:r>
            <a:br>
              <a:rPr lang="fi-FI" sz="1000" dirty="0"/>
            </a:br>
            <a:r>
              <a:rPr lang="fi-FI" sz="1000" dirty="0"/>
              <a:t>italia (minimiryhmäkoko ei täyttynyt)</a:t>
            </a:r>
            <a:br>
              <a:rPr lang="fi-FI" sz="1000" dirty="0"/>
            </a:br>
            <a:r>
              <a:rPr lang="fi-FI" sz="1000" dirty="0" err="1"/>
              <a:t>karen</a:t>
            </a:r>
            <a:r>
              <a:rPr lang="fi-FI" sz="1000" dirty="0"/>
              <a:t> (opettajaa ei ole löytynyt)</a:t>
            </a:r>
            <a:br>
              <a:rPr lang="fi-FI" sz="1000" dirty="0"/>
            </a:br>
            <a:r>
              <a:rPr lang="fi-FI" sz="1000" dirty="0" err="1"/>
              <a:t>kayah</a:t>
            </a:r>
            <a:r>
              <a:rPr lang="fi-FI" sz="1000" dirty="0"/>
              <a:t> (opettajaa ei ole voitu rekrytoida)</a:t>
            </a:r>
            <a:br>
              <a:rPr lang="fi-FI" sz="1000" dirty="0"/>
            </a:br>
            <a:r>
              <a:rPr lang="fi-FI" sz="1000" dirty="0"/>
              <a:t>kiina</a:t>
            </a:r>
            <a:br>
              <a:rPr lang="fi-FI" sz="1000" dirty="0"/>
            </a:br>
            <a:r>
              <a:rPr lang="fi-FI" sz="1000" dirty="0" err="1"/>
              <a:t>kinyaruanda</a:t>
            </a:r>
            <a:r>
              <a:rPr lang="fi-FI" sz="1000" dirty="0"/>
              <a:t/>
            </a:r>
            <a:br>
              <a:rPr lang="fi-FI" sz="1000" dirty="0"/>
            </a:br>
            <a:r>
              <a:rPr lang="fi-FI" sz="1000" dirty="0"/>
              <a:t>korea (minimiryhmäkoko ei täyttynyt)</a:t>
            </a:r>
            <a:br>
              <a:rPr lang="fi-FI" sz="1000" dirty="0"/>
            </a:br>
            <a:r>
              <a:rPr lang="fi-FI" sz="1000" dirty="0"/>
              <a:t>kurdi</a:t>
            </a:r>
            <a:br>
              <a:rPr lang="fi-FI" sz="1000" dirty="0"/>
            </a:br>
            <a:r>
              <a:rPr lang="fi-FI" sz="1000" dirty="0" err="1"/>
              <a:t>mon-kieli</a:t>
            </a:r>
            <a:r>
              <a:rPr lang="fi-FI" sz="1000" dirty="0"/>
              <a:t> (opettajaa ei ole voitu rekrytoida)</a:t>
            </a:r>
            <a:br>
              <a:rPr lang="fi-FI" sz="1000" dirty="0"/>
            </a:br>
            <a:r>
              <a:rPr lang="fi-FI" sz="1000" dirty="0"/>
              <a:t>persia</a:t>
            </a:r>
            <a:br>
              <a:rPr lang="fi-FI" sz="1000" dirty="0"/>
            </a:br>
            <a:r>
              <a:rPr lang="fi-FI" sz="1000" dirty="0"/>
              <a:t>pohjoissaame</a:t>
            </a:r>
            <a:br>
              <a:rPr lang="fi-FI" sz="1000" dirty="0"/>
            </a:br>
            <a:r>
              <a:rPr lang="fi-FI" sz="1000" dirty="0"/>
              <a:t>puola</a:t>
            </a:r>
            <a:br>
              <a:rPr lang="fi-FI" sz="1000" dirty="0"/>
            </a:br>
            <a:r>
              <a:rPr lang="fi-FI" sz="1000" dirty="0"/>
              <a:t>ranska</a:t>
            </a:r>
            <a:br>
              <a:rPr lang="fi-FI" sz="1000" dirty="0"/>
            </a:br>
            <a:r>
              <a:rPr lang="fi-FI" sz="1000" dirty="0"/>
              <a:t>ruotsi (minimiryhmäkoko ei täyttynyt)</a:t>
            </a:r>
            <a:br>
              <a:rPr lang="fi-FI" sz="1000" dirty="0"/>
            </a:br>
            <a:r>
              <a:rPr lang="fi-FI" sz="1000" dirty="0"/>
              <a:t>saksa</a:t>
            </a:r>
            <a:br>
              <a:rPr lang="fi-FI" sz="1000" dirty="0"/>
            </a:br>
            <a:r>
              <a:rPr lang="fi-FI" sz="1000" dirty="0"/>
              <a:t>somali</a:t>
            </a:r>
            <a:br>
              <a:rPr lang="fi-FI" sz="1000" dirty="0"/>
            </a:br>
            <a:r>
              <a:rPr lang="fi-FI" sz="1000" dirty="0" err="1"/>
              <a:t>swahili</a:t>
            </a:r>
            <a:r>
              <a:rPr lang="fi-FI" sz="1000" dirty="0"/>
              <a:t> (opettajaa ei ole löytynyt)</a:t>
            </a:r>
            <a:br>
              <a:rPr lang="fi-FI" sz="1000" dirty="0"/>
            </a:br>
            <a:r>
              <a:rPr lang="fi-FI" sz="1000" dirty="0"/>
              <a:t>tamili (minimiryhmäkoko ei täyttynyt)</a:t>
            </a:r>
            <a:br>
              <a:rPr lang="fi-FI" sz="1000" dirty="0"/>
            </a:br>
            <a:r>
              <a:rPr lang="fi-FI" sz="1000" dirty="0"/>
              <a:t>thai minimiryhmäkoko ei täyttynyt)</a:t>
            </a:r>
            <a:br>
              <a:rPr lang="fi-FI" sz="1000" dirty="0"/>
            </a:br>
            <a:r>
              <a:rPr lang="fi-FI" sz="1000" dirty="0" err="1"/>
              <a:t>turkki(minimiryhmäkoko</a:t>
            </a:r>
            <a:r>
              <a:rPr lang="fi-FI" sz="1000" dirty="0"/>
              <a:t> ei täyttynyt)</a:t>
            </a:r>
            <a:br>
              <a:rPr lang="fi-FI" sz="1000" dirty="0"/>
            </a:br>
            <a:r>
              <a:rPr lang="fi-FI" sz="1000" dirty="0"/>
              <a:t>unkari</a:t>
            </a:r>
            <a:br>
              <a:rPr lang="fi-FI" sz="1000" dirty="0"/>
            </a:br>
            <a:r>
              <a:rPr lang="fi-FI" sz="1000" dirty="0"/>
              <a:t>venäjä</a:t>
            </a:r>
            <a:br>
              <a:rPr lang="fi-FI" sz="1000" dirty="0"/>
            </a:br>
            <a:r>
              <a:rPr lang="fi-FI" sz="1000" dirty="0"/>
              <a:t>viittomakieli (opettajaa ei ole voitu rekrytoida)</a:t>
            </a:r>
            <a:br>
              <a:rPr lang="fi-FI" sz="1000" dirty="0"/>
            </a:br>
            <a:r>
              <a:rPr lang="fi-FI" sz="1000" dirty="0"/>
              <a:t>viro</a:t>
            </a:r>
            <a:br>
              <a:rPr lang="fi-FI" sz="1000" dirty="0"/>
            </a:br>
            <a:endParaRPr lang="fi-FI" sz="1000"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5</a:t>
            </a:fld>
            <a:endParaRPr lang="fi-FI" dirty="0"/>
          </a:p>
        </p:txBody>
      </p:sp>
      <p:pic>
        <p:nvPicPr>
          <p:cNvPr id="7" name="Picture 2" descr="E:\mamu-ku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314" y="2287496"/>
            <a:ext cx="2889345" cy="212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58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B0F0"/>
                </a:solidFill>
              </a:rPr>
              <a:t>Suomi toisena kielenä </a:t>
            </a:r>
            <a:r>
              <a:rPr lang="fi-FI" dirty="0"/>
              <a:t>-opetus</a:t>
            </a:r>
          </a:p>
        </p:txBody>
      </p:sp>
      <p:sp>
        <p:nvSpPr>
          <p:cNvPr id="3" name="Sisällön paikkamerkki 2"/>
          <p:cNvSpPr>
            <a:spLocks noGrp="1"/>
          </p:cNvSpPr>
          <p:nvPr>
            <p:ph idx="1"/>
          </p:nvPr>
        </p:nvSpPr>
        <p:spPr/>
        <p:txBody>
          <a:bodyPr/>
          <a:lstStyle/>
          <a:p>
            <a:r>
              <a:rPr lang="fi-FI" dirty="0"/>
              <a:t>Kauko – suomalainen nettipulpetti tarjoaa suomi toisena kielenä -opetusta kunnille ja kouluille, joissa opiskelee maahanmuuttajaoppilaita. Opetuksen järjestää Jyväskylän kaupunki ja palvelua voivat ostaa muut opetuksen järjestäjät</a:t>
            </a:r>
            <a:r>
              <a:rPr lang="fi-FI" dirty="0" smtClean="0"/>
              <a:t>. Kaukossa </a:t>
            </a:r>
            <a:r>
              <a:rPr lang="fi-FI" dirty="0"/>
              <a:t>opiskelu onnistuu missä päin maailmaa tai Suomea tahansa. Opetuksessa käytetään nykyaikaista tietotekniikkaa: videoneuvottelua ja www-selaimella luotua oppimisympäristöä. Opetus räätälöidään oppilaan ja oppilasryhmän tarpeiden mukaan.</a:t>
            </a:r>
          </a:p>
          <a:p>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6</a:t>
            </a:fld>
            <a:endParaRPr lang="fi-FI" dirty="0"/>
          </a:p>
        </p:txBody>
      </p:sp>
    </p:spTree>
    <p:extLst>
      <p:ext uri="{BB962C8B-B14F-4D97-AF65-F5344CB8AC3E}">
        <p14:creationId xmlns:p14="http://schemas.microsoft.com/office/powerpoint/2010/main" val="265771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B0F0"/>
                </a:solidFill>
              </a:rPr>
              <a:t>Suomi toisena kielenä </a:t>
            </a:r>
            <a:r>
              <a:rPr lang="fi-FI" dirty="0" smtClean="0"/>
              <a:t>-opetus</a:t>
            </a:r>
            <a:endParaRPr lang="fi-FI" dirty="0"/>
          </a:p>
        </p:txBody>
      </p:sp>
      <p:sp>
        <p:nvSpPr>
          <p:cNvPr id="3" name="Sisällön paikkamerkki 2"/>
          <p:cNvSpPr>
            <a:spLocks noGrp="1"/>
          </p:cNvSpPr>
          <p:nvPr>
            <p:ph idx="1"/>
          </p:nvPr>
        </p:nvSpPr>
        <p:spPr/>
        <p:txBody>
          <a:bodyPr/>
          <a:lstStyle/>
          <a:p>
            <a:r>
              <a:rPr lang="fi-FI" sz="1800" dirty="0"/>
              <a:t>Oppilaille, joiden äidinkieli ei ole suomi tai ruotsi, opetetaan suomea toisena kielenä. Oppilas oppii suomea suomenkielisessä ympäristössä, ja hänelle kehittyy vähitellen monipuolinen suomen kielen taito oman äidinkielensä rinnalle</a:t>
            </a:r>
            <a:r>
              <a:rPr lang="fi-FI" sz="1800" dirty="0" smtClean="0"/>
              <a:t>.</a:t>
            </a:r>
          </a:p>
          <a:p>
            <a:pPr marL="0" indent="0">
              <a:buNone/>
            </a:pPr>
            <a:endParaRPr lang="fi-FI" sz="1800" dirty="0"/>
          </a:p>
          <a:p>
            <a:r>
              <a:rPr lang="fi-FI" sz="1800" dirty="0"/>
              <a:t>Suomi toisena kielenä -opetuksen keskeinen tavoite on, että oppilas saavuttaa perusopetuksen loppuun mennessä mahdollisimman hyvän suomen kielen taidon, pystyy opiskelemaan täysipainoisesti kaikkia perusopetuksen oppiaineita ja että hänen on mahdollista jatkaa opintojaan perusopetuksen jälkeen. Tavoitteena on, että oppilas saa hyvän suomen kielen taidon myötä tasavertaiset mahdollisuudet toimia ja vaikuttaa suomalaisessa yhteiskunnassa. Yhdessä oman äidinkielen opetuksen kanssa suomi toisena kielenä -opetus vahvistaa oppilaan monikulttuurista identiteettiä.</a:t>
            </a:r>
          </a:p>
          <a:p>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7</a:t>
            </a:fld>
            <a:endParaRPr lang="fi-FI" dirty="0"/>
          </a:p>
        </p:txBody>
      </p:sp>
    </p:spTree>
    <p:extLst>
      <p:ext uri="{BB962C8B-B14F-4D97-AF65-F5344CB8AC3E}">
        <p14:creationId xmlns:p14="http://schemas.microsoft.com/office/powerpoint/2010/main" val="15396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sz="3600" dirty="0" smtClean="0"/>
              <a:t>Huhtasuon yhtenäiskoulu </a:t>
            </a:r>
            <a:r>
              <a:rPr lang="fi-FI" altLang="fi-FI" sz="3600" dirty="0"/>
              <a:t>lv. </a:t>
            </a:r>
            <a:r>
              <a:rPr lang="fi-FI" altLang="fi-FI" sz="3600" dirty="0" smtClean="0"/>
              <a:t>2015-2016</a:t>
            </a:r>
            <a:endParaRPr lang="fi-FI" sz="3600" dirty="0"/>
          </a:p>
        </p:txBody>
      </p:sp>
      <p:sp>
        <p:nvSpPr>
          <p:cNvPr id="3" name="Sisällön paikkamerkki 2"/>
          <p:cNvSpPr>
            <a:spLocks noGrp="1"/>
          </p:cNvSpPr>
          <p:nvPr>
            <p:ph idx="1"/>
          </p:nvPr>
        </p:nvSpPr>
        <p:spPr/>
        <p:txBody>
          <a:bodyPr/>
          <a:lstStyle/>
          <a:p>
            <a:r>
              <a:rPr lang="fi-FI" altLang="fi-FI" sz="2000" dirty="0"/>
              <a:t>Oppilaita yhteensä </a:t>
            </a:r>
            <a:r>
              <a:rPr lang="fi-FI" altLang="fi-FI" sz="2000" dirty="0" smtClean="0"/>
              <a:t>736</a:t>
            </a:r>
            <a:endParaRPr lang="fi-FI" altLang="fi-FI" sz="2000" dirty="0"/>
          </a:p>
          <a:p>
            <a:r>
              <a:rPr lang="fi-FI" altLang="fi-FI" sz="2000" dirty="0"/>
              <a:t>Vuosiluokat </a:t>
            </a:r>
            <a:r>
              <a:rPr lang="fi-FI" altLang="fi-FI" sz="2000" dirty="0" smtClean="0"/>
              <a:t>1.-</a:t>
            </a:r>
            <a:r>
              <a:rPr lang="fi-FI" altLang="fi-FI" sz="2000" dirty="0"/>
              <a:t>9</a:t>
            </a:r>
            <a:r>
              <a:rPr lang="fi-FI" altLang="fi-FI" sz="2000" dirty="0" smtClean="0"/>
              <a:t>. -&gt; yleisopetus ja vaativan erityisen tuen ryhmät</a:t>
            </a:r>
            <a:endParaRPr lang="fi-FI" altLang="fi-FI" sz="2000" dirty="0"/>
          </a:p>
          <a:p>
            <a:r>
              <a:rPr lang="fi-FI" altLang="fi-FI" sz="2000" dirty="0"/>
              <a:t>Valmistava </a:t>
            </a:r>
            <a:r>
              <a:rPr lang="fi-FI" altLang="fi-FI" sz="2000" dirty="0" smtClean="0"/>
              <a:t>opetus</a:t>
            </a:r>
            <a:endParaRPr lang="fi-FI" altLang="fi-FI" sz="2000" dirty="0"/>
          </a:p>
          <a:p>
            <a:r>
              <a:rPr lang="fi-FI" altLang="fi-FI" sz="2000" dirty="0"/>
              <a:t>Kaksi </a:t>
            </a:r>
            <a:r>
              <a:rPr lang="fi-FI" altLang="fi-FI" sz="2000" dirty="0" smtClean="0"/>
              <a:t>kieliavustajaa valmistavassa ryhmässä</a:t>
            </a:r>
            <a:endParaRPr lang="fi-FI" altLang="fi-FI" sz="2000" dirty="0"/>
          </a:p>
          <a:p>
            <a:r>
              <a:rPr lang="fi-FI" altLang="fi-FI" sz="2000" dirty="0" smtClean="0"/>
              <a:t>50 </a:t>
            </a:r>
            <a:r>
              <a:rPr lang="fi-FI" altLang="fi-FI" sz="2000" dirty="0"/>
              <a:t>koulunkäynnin </a:t>
            </a:r>
            <a:r>
              <a:rPr lang="fi-FI" altLang="fi-FI" sz="2000" dirty="0" smtClean="0"/>
              <a:t>ohjaajaa (vaativan erityisen tuen ryhmät)</a:t>
            </a:r>
            <a:endParaRPr lang="fi-FI" altLang="fi-FI" sz="2000" dirty="0"/>
          </a:p>
          <a:p>
            <a:r>
              <a:rPr lang="fi-FI" altLang="fi-FI" sz="2000" dirty="0" smtClean="0"/>
              <a:t>70 opettajaa</a:t>
            </a:r>
            <a:endParaRPr lang="fi-FI" altLang="fi-FI" sz="2000" dirty="0"/>
          </a:p>
          <a:p>
            <a:r>
              <a:rPr lang="fi-FI" altLang="fi-FI" sz="2000" dirty="0" smtClean="0"/>
              <a:t>Rehtori, </a:t>
            </a:r>
            <a:r>
              <a:rPr lang="fi-FI" altLang="fi-FI" sz="2000" dirty="0"/>
              <a:t>kaksi </a:t>
            </a:r>
            <a:r>
              <a:rPr lang="fi-FI" altLang="fi-FI" sz="2000" dirty="0" smtClean="0"/>
              <a:t>virka-apulaisrehtoria, kaksi apulaisrehtoria</a:t>
            </a:r>
          </a:p>
          <a:p>
            <a:r>
              <a:rPr lang="fi-FI" altLang="fi-FI" sz="2000" dirty="0" smtClean="0"/>
              <a:t>Koulupsykologi</a:t>
            </a:r>
          </a:p>
          <a:p>
            <a:r>
              <a:rPr lang="fi-FI" altLang="fi-FI" sz="2000" dirty="0" smtClean="0"/>
              <a:t>Koulukuraattori</a:t>
            </a:r>
          </a:p>
          <a:p>
            <a:r>
              <a:rPr lang="fi-FI" altLang="fi-FI" sz="2000" dirty="0" smtClean="0"/>
              <a:t>Koululääkäri</a:t>
            </a:r>
          </a:p>
          <a:p>
            <a:r>
              <a:rPr lang="fi-FI" altLang="fi-FI" sz="2000" dirty="0" smtClean="0"/>
              <a:t>Kaksi terveydenhoitajaa</a:t>
            </a:r>
          </a:p>
          <a:p>
            <a:r>
              <a:rPr lang="fi-FI" altLang="fi-FI" sz="2000" dirty="0" smtClean="0"/>
              <a:t>Kaksi nuorison ohjaajaa -&gt; </a:t>
            </a:r>
            <a:r>
              <a:rPr lang="fi-FI" altLang="fi-FI" sz="2000" dirty="0" err="1" smtClean="0"/>
              <a:t>Avartti</a:t>
            </a:r>
            <a:endParaRPr lang="fi-FI" altLang="fi-FI" sz="2000" dirty="0"/>
          </a:p>
          <a:p>
            <a:pPr marL="0" indent="0">
              <a:buNone/>
            </a:pPr>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a:xfrm>
            <a:off x="1563688" y="6429374"/>
            <a:ext cx="2895600" cy="365125"/>
          </a:xfrm>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8</a:t>
            </a:fld>
            <a:endParaRPr lang="fi-FI" dirty="0"/>
          </a:p>
        </p:txBody>
      </p:sp>
      <p:pic>
        <p:nvPicPr>
          <p:cNvPr id="1026" name="Picture 2" descr="C:\Users\ruoppiki\Pictures\Huhtasuon koulukeskus 2012-\WP_20140903_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165" y="4244383"/>
            <a:ext cx="2610678" cy="216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35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sz="3200" dirty="0" smtClean="0"/>
              <a:t>Huhtasuon yhtenäiskoulu </a:t>
            </a:r>
            <a:r>
              <a:rPr lang="fi-FI" altLang="fi-FI" sz="3200" dirty="0"/>
              <a:t>lv. </a:t>
            </a:r>
            <a:r>
              <a:rPr lang="fi-FI" altLang="fi-FI" sz="3200" dirty="0" smtClean="0"/>
              <a:t>2015-2016</a:t>
            </a:r>
            <a:endParaRPr lang="fi-FI" sz="3200" dirty="0"/>
          </a:p>
        </p:txBody>
      </p:sp>
      <p:sp>
        <p:nvSpPr>
          <p:cNvPr id="3" name="Sisällön paikkamerkki 2"/>
          <p:cNvSpPr>
            <a:spLocks noGrp="1"/>
          </p:cNvSpPr>
          <p:nvPr>
            <p:ph idx="1"/>
          </p:nvPr>
        </p:nvSpPr>
        <p:spPr/>
        <p:txBody>
          <a:bodyPr/>
          <a:lstStyle/>
          <a:p>
            <a:r>
              <a:rPr lang="fi-FI" altLang="fi-FI" sz="1800" dirty="0"/>
              <a:t>Äidinkieli muu kuin </a:t>
            </a:r>
            <a:r>
              <a:rPr lang="fi-FI" altLang="fi-FI" sz="1800" dirty="0" smtClean="0"/>
              <a:t>suomi 117 </a:t>
            </a:r>
            <a:r>
              <a:rPr lang="fi-FI" altLang="fi-FI" sz="1800" dirty="0"/>
              <a:t>oppilasta</a:t>
            </a:r>
          </a:p>
          <a:p>
            <a:r>
              <a:rPr lang="fi-FI" altLang="fi-FI" sz="1800" dirty="0"/>
              <a:t>Kansalaisuus muu kuin suomi </a:t>
            </a:r>
            <a:r>
              <a:rPr lang="fi-FI" altLang="fi-FI" sz="1800" dirty="0" smtClean="0"/>
              <a:t>111 </a:t>
            </a:r>
            <a:r>
              <a:rPr lang="fi-FI" altLang="fi-FI" sz="1800" dirty="0"/>
              <a:t>oppilasta</a:t>
            </a:r>
          </a:p>
          <a:p>
            <a:r>
              <a:rPr lang="fi-FI" altLang="fi-FI" sz="1800" dirty="0"/>
              <a:t>S2 opiskelee </a:t>
            </a:r>
            <a:r>
              <a:rPr lang="fi-FI" altLang="fi-FI" sz="1800" dirty="0" smtClean="0"/>
              <a:t>111 </a:t>
            </a:r>
            <a:r>
              <a:rPr lang="fi-FI" altLang="fi-FI" sz="1800" dirty="0"/>
              <a:t>oppilasta</a:t>
            </a:r>
          </a:p>
          <a:p>
            <a:r>
              <a:rPr lang="fi-FI" altLang="fi-FI" sz="1800" dirty="0"/>
              <a:t>ENB1 opiskelee </a:t>
            </a:r>
            <a:r>
              <a:rPr lang="fi-FI" altLang="fi-FI" sz="1800" dirty="0" smtClean="0"/>
              <a:t>7 </a:t>
            </a:r>
            <a:r>
              <a:rPr lang="fi-FI" altLang="fi-FI" sz="1800" dirty="0"/>
              <a:t>oppilasta, kaikilla vapautus ruotsista</a:t>
            </a:r>
          </a:p>
          <a:p>
            <a:r>
              <a:rPr lang="fi-FI" altLang="fi-FI" sz="1800" dirty="0"/>
              <a:t>Katsomusaineet: </a:t>
            </a:r>
            <a:r>
              <a:rPr lang="fi-FI" altLang="fi-FI" sz="1800" dirty="0" err="1"/>
              <a:t>Ev.lut</a:t>
            </a:r>
            <a:r>
              <a:rPr lang="fi-FI" altLang="fi-FI" sz="1800" dirty="0"/>
              <a:t> </a:t>
            </a:r>
            <a:r>
              <a:rPr lang="fi-FI" altLang="fi-FI" sz="1800" dirty="0" smtClean="0"/>
              <a:t>(603), </a:t>
            </a:r>
            <a:r>
              <a:rPr lang="fi-FI" altLang="fi-FI" sz="1800" dirty="0" err="1"/>
              <a:t>Ort</a:t>
            </a:r>
            <a:r>
              <a:rPr lang="fi-FI" altLang="fi-FI" sz="1800" dirty="0"/>
              <a:t> </a:t>
            </a:r>
            <a:r>
              <a:rPr lang="fi-FI" altLang="fi-FI" sz="1800" dirty="0" smtClean="0"/>
              <a:t>(11), </a:t>
            </a:r>
            <a:r>
              <a:rPr lang="fi-FI" altLang="fi-FI" sz="1800" dirty="0"/>
              <a:t>ET </a:t>
            </a:r>
            <a:r>
              <a:rPr lang="fi-FI" altLang="fi-FI" sz="1800" dirty="0" smtClean="0"/>
              <a:t>(56), </a:t>
            </a:r>
            <a:r>
              <a:rPr lang="fi-FI" altLang="fi-FI" sz="1800" dirty="0"/>
              <a:t>Islam </a:t>
            </a:r>
            <a:r>
              <a:rPr lang="fi-FI" altLang="fi-FI" sz="1800" dirty="0" smtClean="0"/>
              <a:t>(42), </a:t>
            </a:r>
            <a:r>
              <a:rPr lang="fi-FI" altLang="fi-FI" sz="1800" dirty="0"/>
              <a:t>vapautus kokonaan uskonnonopetuksesta (3)</a:t>
            </a:r>
          </a:p>
          <a:p>
            <a:endParaRPr lang="fi-FI" dirty="0"/>
          </a:p>
        </p:txBody>
      </p:sp>
      <p:sp>
        <p:nvSpPr>
          <p:cNvPr id="4" name="Päivämäärän paikkamerkki 3"/>
          <p:cNvSpPr>
            <a:spLocks noGrp="1"/>
          </p:cNvSpPr>
          <p:nvPr>
            <p:ph type="dt" sz="half" idx="10"/>
          </p:nvPr>
        </p:nvSpPr>
        <p:spPr/>
        <p:txBody>
          <a:bodyPr/>
          <a:lstStyle/>
          <a:p>
            <a:pPr>
              <a:defRPr/>
            </a:pPr>
            <a:r>
              <a:rPr lang="fi-FI" dirty="0" smtClean="0"/>
              <a:t>8.10.2015</a:t>
            </a:r>
            <a:endParaRPr lang="fi-FI" dirty="0"/>
          </a:p>
        </p:txBody>
      </p:sp>
      <p:sp>
        <p:nvSpPr>
          <p:cNvPr id="5" name="Alatunnisteen paikkamerkki 4"/>
          <p:cNvSpPr>
            <a:spLocks noGrp="1"/>
          </p:cNvSpPr>
          <p:nvPr>
            <p:ph type="ftr" sz="quarter" idx="11"/>
          </p:nvPr>
        </p:nvSpPr>
        <p:spPr>
          <a:xfrm>
            <a:off x="1563688" y="6569611"/>
            <a:ext cx="2895600" cy="224887"/>
          </a:xfrm>
        </p:spPr>
        <p:txBody>
          <a:bodyPr/>
          <a:lstStyle/>
          <a:p>
            <a:pPr>
              <a:defRPr/>
            </a:pPr>
            <a:r>
              <a:rPr lang="fi-FI" dirty="0" smtClean="0"/>
              <a:t>Kirsi Ruoppila</a:t>
            </a:r>
            <a:endParaRPr lang="fi-FI" dirty="0"/>
          </a:p>
        </p:txBody>
      </p:sp>
      <p:sp>
        <p:nvSpPr>
          <p:cNvPr id="6" name="Dian numeron paikkamerkki 5"/>
          <p:cNvSpPr>
            <a:spLocks noGrp="1"/>
          </p:cNvSpPr>
          <p:nvPr>
            <p:ph type="sldNum" sz="quarter" idx="12"/>
          </p:nvPr>
        </p:nvSpPr>
        <p:spPr/>
        <p:txBody>
          <a:bodyPr/>
          <a:lstStyle/>
          <a:p>
            <a:pPr>
              <a:defRPr/>
            </a:pPr>
            <a:fld id="{0EDB9EE8-9BD4-BB47-96E0-C9E77FD51254}" type="slidenum">
              <a:rPr lang="fi-FI" smtClean="0"/>
              <a:pPr>
                <a:defRPr/>
              </a:pPr>
              <a:t>9</a:t>
            </a:fld>
            <a:endParaRPr lang="fi-FI" dirty="0"/>
          </a:p>
        </p:txBody>
      </p:sp>
      <p:pic>
        <p:nvPicPr>
          <p:cNvPr id="1026" name="Picture 2" descr="C:\Users\ruoppiki\Pictures\Huhtasuon koulukeskus 2012-\WP_20140922_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5" y="3766339"/>
            <a:ext cx="4783345" cy="269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22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nikulttuurisuus koulussa 061113, luentoKR">
  <a:themeElements>
    <a:clrScheme name="Custom 2">
      <a:dk1>
        <a:sysClr val="windowText" lastClr="000000"/>
      </a:dk1>
      <a:lt1>
        <a:sysClr val="window" lastClr="FFFFFF"/>
      </a:lt1>
      <a:dk2>
        <a:srgbClr val="0A4B73"/>
      </a:dk2>
      <a:lt2>
        <a:srgbClr val="F2F2F2"/>
      </a:lt2>
      <a:accent1>
        <a:srgbClr val="F28705"/>
      </a:accent1>
      <a:accent2>
        <a:srgbClr val="2192BF"/>
      </a:accent2>
      <a:accent3>
        <a:srgbClr val="0A4B73"/>
      </a:accent3>
      <a:accent4>
        <a:srgbClr val="1AA17E"/>
      </a:accent4>
      <a:accent5>
        <a:srgbClr val="A69586"/>
      </a:accent5>
      <a:accent6>
        <a:srgbClr val="594C47"/>
      </a:accent6>
      <a:hlink>
        <a:srgbClr val="2192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Yleinen" ma:contentTypeID="0x01010005F00720816C7C41B43655261CBB164B00677925416D751B4D970D3BAD6A31EBC6" ma:contentTypeVersion="17" ma:contentTypeDescription="" ma:contentTypeScope="" ma:versionID="09ccd4713ac3c426a4786d9290389a8d">
  <xsd:schema xmlns:xsd="http://www.w3.org/2001/XMLSchema" xmlns:p="http://schemas.microsoft.com/office/2006/metadata/properties" xmlns:ns2="f5c5f768-025d-4258-a717-78865902ec2e" targetNamespace="http://schemas.microsoft.com/office/2006/metadata/properties" ma:root="true" ma:fieldsID="ff16494b77f0a5b66cd06d26c731f84e" ns2:_="">
    <xsd:import namespace="f5c5f768-025d-4258-a717-78865902ec2e"/>
    <xsd:element name="properties">
      <xsd:complexType>
        <xsd:sequence>
          <xsd:element name="documentManagement">
            <xsd:complexType>
              <xsd:all>
                <xsd:element ref="ns2:Asiakirjan_x0020_nimi" minOccurs="0"/>
                <xsd:element ref="ns2:Omistava_x0020_organisaatio" minOccurs="0"/>
                <xsd:element ref="ns2:Asiakirjan_x0020_kirjoittaja" minOccurs="0"/>
                <xsd:element ref="ns2:Asiakirjalaji" minOccurs="0"/>
                <xsd:element ref="ns2:Asiakirjan_x0020_tila" minOccurs="0"/>
                <xsd:element ref="ns2:Julkisuus" minOccurs="0"/>
                <xsd:element ref="ns2:Säilytysaika" minOccurs="0"/>
                <xsd:element ref="ns2:Dokumentin_x0020_kuvaus" minOccurs="0"/>
                <xsd:element ref="ns2:Asiatunnus" minOccurs="0"/>
                <xsd:element ref="ns2:Diaarinumero" minOccurs="0"/>
                <xsd:element ref="ns2:Liiteasiakirja" minOccurs="0"/>
              </xsd:all>
            </xsd:complexType>
          </xsd:element>
        </xsd:sequence>
      </xsd:complexType>
    </xsd:element>
  </xsd:schema>
  <xsd:schema xmlns:xsd="http://www.w3.org/2001/XMLSchema" xmlns:dms="http://schemas.microsoft.com/office/2006/documentManagement/types" targetNamespace="f5c5f768-025d-4258-a717-78865902ec2e" elementFormDefault="qualified">
    <xsd:import namespace="http://schemas.microsoft.com/office/2006/documentManagement/types"/>
    <xsd:element name="Asiakirjan_x0020_nimi" ma:index="1" nillable="true" ma:displayName="Asiakirjan nimi" ma:internalName="Asiakirjan_x0020_nimi">
      <xsd:simpleType>
        <xsd:restriction base="dms:Text">
          <xsd:maxLength value="255"/>
        </xsd:restriction>
      </xsd:simpleType>
    </xsd:element>
    <xsd:element name="Omistava_x0020_organisaatio" ma:index="3" nillable="true" ma:displayName="Omistava organisaatio" ma:format="Dropdown" ma:internalName="Omistava_x0020_organisaatio">
      <xsd:simpleType>
        <xsd:restriction base="dms:Choice">
          <xsd:enumeration value="Konsernihallinto"/>
          <xsd:enumeration value="~ Hallintokeskus"/>
          <xsd:enumeration value="~ Kaupunginhallitus"/>
          <xsd:enumeration value="~ Kaupunginvaltuusto"/>
          <xsd:enumeration value="~ Tilintarkastus"/>
          <xsd:enumeration value="Liiketoimi"/>
          <xsd:enumeration value="~ Erillispalvelut"/>
          <xsd:enumeration value="~ Talous- ja hankintapalvelukeskus"/>
          <xsd:enumeration value="~ Tietohallinto"/>
          <xsd:enumeration value="Sivistystoimi"/>
          <xsd:enumeration value="~ Kulttuuri- ja nuorisotoimi"/>
          <xsd:enumeration value="~~ Kaupunginorkesteri"/>
          <xsd:enumeration value="~~ Kaupunginteatteri"/>
          <xsd:enumeration value="~~ Keski-Suomen museo"/>
          <xsd:enumeration value="~~ Kirjasto"/>
          <xsd:enumeration value="~~ Kulttuuripalvelukeskus"/>
          <xsd:enumeration value="~~ Kuvataidekoulu"/>
          <xsd:enumeration value="~~ Nuorisoasiainkeskus"/>
          <xsd:enumeration value="~~ Suomen käsityön museo"/>
          <xsd:enumeration value="~~ Taidemuseo"/>
          <xsd:enumeration value="~ Liikuntapalvelukeskus"/>
          <xsd:enumeration value="~ Opetustoimi"/>
          <xsd:enumeration value="~~ Erityiskoulut"/>
          <xsd:enumeration value="~~ Lukiot"/>
          <xsd:enumeration value="~~ Opetuspalvelukeskus"/>
          <xsd:enumeration value="~~ Peruskoulut, 1-6 lk"/>
          <xsd:enumeration value="~~ Peruskoulut, 7-9 lk"/>
          <xsd:enumeration value="Sosiaali- ja terveyspalvelukeskus"/>
          <xsd:enumeration value="~ Avoterveydenhuollon palvelut"/>
          <xsd:enumeration value="~~ Avosairaanhoito"/>
          <xsd:enumeration value="~~ Hammashuolto"/>
          <xsd:enumeration value="~~ Terveyden edistäminen"/>
          <xsd:enumeration value="~ Hallinto ja talous"/>
          <xsd:enumeration value="~ Jyväskylän Seudun Työterveyshuolto"/>
          <xsd:enumeration value="~ Lasten päivähoitopalvelut"/>
          <xsd:enumeration value="~ Sosiaali- ja mielenterveyspalvelut"/>
          <xsd:enumeration value="~~ Aikuispsykiatria ja päihdepalvelut"/>
          <xsd:enumeration value="~~ Kuntouttava sosiaalityö ja perusturva"/>
          <xsd:enumeration value="~~ Lastensuojelu"/>
          <xsd:enumeration value="~~ Psykososiaaliset palvelut"/>
          <xsd:enumeration value="~~ Työllisyyspalvelut"/>
          <xsd:enumeration value="~~ Vammaispalvelut"/>
          <xsd:enumeration value="~ Vanhuspalvelut ja terveyskeskussairaala"/>
          <xsd:enumeration value="~~ Kotihoito ja palveluasuminen"/>
          <xsd:enumeration value="~~ Terveyskeskussairaala"/>
          <xsd:enumeration value="~~ Vanhainkoti"/>
          <xsd:enumeration value="Yhdyskuntatoimi"/>
          <xsd:enumeration value="~ Hallinto- ja kehittämisosasto"/>
          <xsd:enumeration value="~ Jyväskylän Vesi"/>
          <xsd:enumeration value="~ Katu- ja puisto-osasto"/>
          <xsd:enumeration value="~ Kaupunkisuunnitteluosasto"/>
          <xsd:enumeration value="~ Rakennusvalvontaosasto"/>
          <xsd:enumeration value="~ Tonttiosasto"/>
          <xsd:enumeration value="~ Ympäristöosasto"/>
          <xsd:enumeration value="Aluetekniikka"/>
          <xsd:enumeration value="Kylän kattaus"/>
          <xsd:enumeration value="Tilapalvelu"/>
          <xsd:enumeration value="Total Kiinteistöpalvelu"/>
          <xsd:enumeration value="Jyväskylän seudun kansalaisopisto"/>
          <xsd:enumeration value="Keski-Suomen pelastuslaitos"/>
          <xsd:enumeration value="Yhteiset"/>
        </xsd:restriction>
      </xsd:simpleType>
    </xsd:element>
    <xsd:element name="Asiakirjan_x0020_kirjoittaja" ma:index="4" nillable="true" ma:displayName="Asiakirjan kirjoittaja" ma:internalName="Asiakirjan_x0020_kirjoittaja">
      <xsd:simpleType>
        <xsd:restriction base="dms:Text">
          <xsd:maxLength value="255"/>
        </xsd:restriction>
      </xsd:simpleType>
    </xsd:element>
    <xsd:element name="Asiakirjalaji" ma:index="5" nillable="true" ma:displayName="Asiakirjalaji" ma:format="Dropdown" ma:internalName="Asiakirjalaji">
      <xsd:simpleType>
        <xsd:restriction base="dms:Choice">
          <xsd:enumeration value="esitys"/>
          <xsd:enumeration value="kartta tai piirustus"/>
          <xsd:enumeration value="kirje"/>
          <xsd:enumeration value="kuva tai äänite"/>
          <xsd:enumeration value="lomake"/>
          <xsd:enumeration value="muistio"/>
          <xsd:enumeration value="ohje tai sääntö"/>
          <xsd:enumeration value="pöytäkirja"/>
          <xsd:enumeration value="raportti tai selonteko"/>
          <xsd:enumeration value="rekisteri tai luettelo"/>
          <xsd:enumeration value="sopimus"/>
          <xsd:enumeration value="suunnitelma"/>
          <xsd:enumeration value="tiedote tai esite"/>
          <xsd:enumeration value="tilasto"/>
          <xsd:enumeration value="toimintakertomus"/>
        </xsd:restriction>
      </xsd:simpleType>
    </xsd:element>
    <xsd:element name="Asiakirjan_x0020_tila" ma:index="6" nillable="true" ma:displayName="Asiakirjan tila" ma:internalName="Asiakirjan_x0020_tila">
      <xsd:complexType>
        <xsd:complexContent>
          <xsd:extension base="dms:MultiChoice">
            <xsd:sequence>
              <xsd:element name="Value" maxOccurs="unbounded" minOccurs="0" nillable="true">
                <xsd:simpleType>
                  <xsd:restriction base="dms:Choice">
                    <xsd:enumeration value="Keskeneräinen"/>
                  </xsd:restriction>
                </xsd:simpleType>
              </xsd:element>
            </xsd:sequence>
          </xsd:extension>
        </xsd:complexContent>
      </xsd:complexType>
    </xsd:element>
    <xsd:element name="Julkisuus" ma:index="7" nillable="true" ma:displayName="Julkisuus" ma:default="Julkinen" ma:format="RadioButtons" ma:internalName="Julkisuus">
      <xsd:simpleType>
        <xsd:restriction base="dms:Choice">
          <xsd:enumeration value="Julkinen"/>
          <xsd:enumeration value="Ei-julkinen"/>
          <xsd:enumeration value="Salainen"/>
        </xsd:restriction>
      </xsd:simpleType>
    </xsd:element>
    <xsd:element name="Säilytysaika" ma:index="8" nillable="true" ma:displayName="Säilytysaika" ma:format="Dropdown" ma:internalName="S_x00e4_ilytysaika">
      <xsd:simpleType>
        <xsd:restriction base="dms:Choice">
          <xsd:enumeration value="oma tarve"/>
          <xsd:enumeration value="voimassaoloaika + 2v"/>
          <xsd:enumeration value="2v"/>
          <xsd:enumeration value="6v"/>
          <xsd:enumeration value="10v"/>
          <xsd:enumeration value="50v"/>
          <xsd:enumeration value="säilytetään pysyvästi"/>
        </xsd:restriction>
      </xsd:simpleType>
    </xsd:element>
    <xsd:element name="Dokumentin_x0020_kuvaus" ma:index="9" nillable="true" ma:displayName="Dokumentin kuvaus" ma:internalName="Dokumentin_x0020_kuvaus">
      <xsd:simpleType>
        <xsd:restriction base="dms:Note"/>
      </xsd:simpleType>
    </xsd:element>
    <xsd:element name="Asiatunnus" ma:index="10" nillable="true" ma:displayName="Asiatunnus" ma:internalName="Asiatunnus">
      <xsd:simpleType>
        <xsd:restriction base="dms:Text">
          <xsd:maxLength value="255"/>
        </xsd:restriction>
      </xsd:simpleType>
    </xsd:element>
    <xsd:element name="Diaarinumero" ma:index="11" nillable="true" ma:displayName="Diaarinumero" ma:internalName="Diaarinumero">
      <xsd:simpleType>
        <xsd:restriction base="dms:Text">
          <xsd:maxLength value="255"/>
        </xsd:restriction>
      </xsd:simpleType>
    </xsd:element>
    <xsd:element name="Liiteasiakirja" ma:index="12" nillable="true" ma:displayName="Liiteasiakirja" ma:format="Hyperlink" ma:internalName="Liiteasiakirja">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ma:readOnly="true"/>
        <xsd:element ref="dc:title" minOccurs="0" maxOccurs="1" ma:index="2"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Asiakirjan_x0020_tila xmlns="f5c5f768-025d-4258-a717-78865902ec2e"/>
    <Diaarinumero xmlns="f5c5f768-025d-4258-a717-78865902ec2e" xsi:nil="true"/>
    <Julkisuus xmlns="f5c5f768-025d-4258-a717-78865902ec2e">Julkinen</Julkisuus>
    <Liiteasiakirja xmlns="f5c5f768-025d-4258-a717-78865902ec2e">
      <Url xsi:nil="true"/>
      <Description xsi:nil="true"/>
    </Liiteasiakirja>
    <Dokumentin_x0020_kuvaus xmlns="f5c5f768-025d-4258-a717-78865902ec2e">Kaupungin yleinen diapohjamalli.</Dokumentin_x0020_kuvaus>
    <Asiakirjan_x0020_nimi xmlns="f5c5f768-025d-4258-a717-78865902ec2e">Kaupungin yleinen diapohja (malli, potx)</Asiakirjan_x0020_nimi>
    <Asiakirjan_x0020_kirjoittaja xmlns="f5c5f768-025d-4258-a717-78865902ec2e">Terhi Pekkarinen / Brand United Oy</Asiakirjan_x0020_kirjoittaja>
    <Asiakirjalaji xmlns="f5c5f768-025d-4258-a717-78865902ec2e">esitys</Asiakirjalaji>
    <Säilytysaika xmlns="f5c5f768-025d-4258-a717-78865902ec2e" xsi:nil="true"/>
    <Asiatunnus xmlns="f5c5f768-025d-4258-a717-78865902ec2e" xsi:nil="true"/>
    <Omistava_x0020_organisaatio xmlns="f5c5f768-025d-4258-a717-78865902ec2e">~ Hallintokeskus</Omistava_x0020_organisaatio>
  </documentManagement>
</p:properties>
</file>

<file path=customXml/itemProps1.xml><?xml version="1.0" encoding="utf-8"?>
<ds:datastoreItem xmlns:ds="http://schemas.openxmlformats.org/officeDocument/2006/customXml" ds:itemID="{22DECD27-D3B0-4F81-A362-59DE0FE60382}">
  <ds:schemaRefs>
    <ds:schemaRef ds:uri="http://schemas.microsoft.com/sharepoint/v3/contenttype/forms"/>
  </ds:schemaRefs>
</ds:datastoreItem>
</file>

<file path=customXml/itemProps2.xml><?xml version="1.0" encoding="utf-8"?>
<ds:datastoreItem xmlns:ds="http://schemas.openxmlformats.org/officeDocument/2006/customXml" ds:itemID="{50B98362-3DFD-45C0-80EC-91156409C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5f768-025d-4258-a717-78865902ec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12033A4-FF2A-4B3D-A7DF-5E05238199C0}">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f5c5f768-025d-4258-a717-78865902ec2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Monikulttuurisuus koulussa 061113, luentoKR</Template>
  <TotalTime>93</TotalTime>
  <Words>869</Words>
  <Application>Microsoft Office PowerPoint</Application>
  <PresentationFormat>Näytössä katseltava diaesitys (4:3)</PresentationFormat>
  <Paragraphs>104</Paragraphs>
  <Slides>14</Slides>
  <Notes>0</Notes>
  <HiddenSlides>0</HiddenSlides>
  <MMClips>0</MMClips>
  <ScaleCrop>false</ScaleCrop>
  <HeadingPairs>
    <vt:vector size="4" baseType="variant">
      <vt:variant>
        <vt:lpstr>Teema</vt:lpstr>
      </vt:variant>
      <vt:variant>
        <vt:i4>1</vt:i4>
      </vt:variant>
      <vt:variant>
        <vt:lpstr>Dian otsikot</vt:lpstr>
      </vt:variant>
      <vt:variant>
        <vt:i4>14</vt:i4>
      </vt:variant>
    </vt:vector>
  </HeadingPairs>
  <TitlesOfParts>
    <vt:vector size="15" baseType="lpstr">
      <vt:lpstr>Monikulttuurisuus koulussa 061113, luentoKR</vt:lpstr>
      <vt:lpstr>Monikulttuurinen opetus Huhtasuon yhtenäiskoulu, Jyväskylä rehtori Kirsi Ruoppila</vt:lpstr>
      <vt:lpstr>Monikulttuurinen opetus</vt:lpstr>
      <vt:lpstr>Perusopetukseen valmistava opetus</vt:lpstr>
      <vt:lpstr>Oman äidinkielen opetus</vt:lpstr>
      <vt:lpstr>Lukuvuoden 2015-2016 oman äidinkielen opetuksen järjestäminen</vt:lpstr>
      <vt:lpstr>Suomi toisena kielenä -opetus</vt:lpstr>
      <vt:lpstr>Suomi toisena kielenä -opetus</vt:lpstr>
      <vt:lpstr>Huhtasuon yhtenäiskoulu lv. 2015-2016</vt:lpstr>
      <vt:lpstr>Huhtasuon yhtenäiskoulu lv. 2015-2016</vt:lpstr>
      <vt:lpstr>Huhtasuon yhtenäiskoulu lv. 2015-2016</vt:lpstr>
      <vt:lpstr>Huhtasuon yhtenäiskoulu lv. 2015-2016</vt:lpstr>
      <vt:lpstr>Huhtasuon yhtenäiskoulu lv. 2015-2016</vt:lpstr>
      <vt:lpstr>Monikulttuurinen opetus </vt:lpstr>
      <vt:lpstr>Lopuksi… arjen kokemuksia ja kysymyksiä</vt:lpstr>
    </vt:vector>
  </TitlesOfParts>
  <Company>Jyväskylän kaupunki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Monikulttuurinen opetus Huhtasuon yhtenäiskoulu, Jyväskylä rehtori Kirsi Ruoppila</dc:title>
  <dc:creator>Ruoppila Kirsi</dc:creator>
  <cp:lastModifiedBy>Eerola-Pennanen Paula</cp:lastModifiedBy>
  <cp:revision>15</cp:revision>
  <dcterms:created xsi:type="dcterms:W3CDTF">2015-10-07T17:03:37Z</dcterms:created>
  <dcterms:modified xsi:type="dcterms:W3CDTF">2015-10-19T06:41:28Z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0x01010005F00720816C7C41B43655261CBB164B00677925416D751B4D970D3BAD6A31EBC6</vt:lpwstr>
  </property>
</Properties>
</file>