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38" autoAdjust="0"/>
    <p:restoredTop sz="94660"/>
  </p:normalViewPr>
  <p:slideViewPr>
    <p:cSldViewPr>
      <p:cViewPr varScale="1">
        <p:scale>
          <a:sx n="66" d="100"/>
          <a:sy n="66" d="100"/>
        </p:scale>
        <p:origin x="145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2FC82-AF48-47BA-AB7B-CB44DC3C8674}" type="datetimeFigureOut">
              <a:rPr lang="fi-FI" smtClean="0"/>
              <a:t>14.9.2016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D3517-30D1-4130-AF50-128E1E8C02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4784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14.9.2016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14.9.2016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14.9.2016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14.9.2016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14.9.2016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14.9.2016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14.9.2016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14.9.2016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14.9.2016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14.9.2016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1573026-1D05-4DF3-A9A8-4612C100E55C}" type="datetimeFigureOut">
              <a:rPr lang="fi-FI" smtClean="0"/>
              <a:pPr/>
              <a:t>14.9.2016</a:t>
            </a:fld>
            <a:endParaRPr lang="fi-FI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573026-1D05-4DF3-A9A8-4612C100E55C}" type="datetimeFigureOut">
              <a:rPr lang="fi-FI" smtClean="0"/>
              <a:pPr/>
              <a:t>14.9.2016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dirty="0" smtClean="0"/>
              <a:t>Valtio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08176"/>
            <a:ext cx="8856984" cy="5449824"/>
          </a:xfrm>
        </p:spPr>
        <p:txBody>
          <a:bodyPr>
            <a:normAutofit/>
          </a:bodyPr>
          <a:lstStyle/>
          <a:p>
            <a:r>
              <a:rPr lang="fi-FI" altLang="fi-FI" sz="2400" i="1" dirty="0"/>
              <a:t>Valtio</a:t>
            </a:r>
            <a:r>
              <a:rPr lang="fi-FI" altLang="fi-FI" sz="2400" dirty="0"/>
              <a:t> (valtiojohto, poliisi, armeija) käyttää pakkovaltaa suhteessa yhteiskuntaan</a:t>
            </a:r>
          </a:p>
          <a:p>
            <a:r>
              <a:rPr lang="fi-FI" altLang="fi-FI" sz="2400" dirty="0"/>
              <a:t>Valtion </a:t>
            </a:r>
            <a:r>
              <a:rPr lang="fi-FI" altLang="fi-FI" sz="2400" i="1" dirty="0"/>
              <a:t>perustuslaki</a:t>
            </a:r>
            <a:r>
              <a:rPr lang="fi-FI" altLang="fi-FI" sz="2400" dirty="0"/>
              <a:t> sisältää </a:t>
            </a:r>
            <a:r>
              <a:rPr lang="fi-FI" altLang="fi-FI" sz="2400" i="1" dirty="0"/>
              <a:t>hallitusmuodon </a:t>
            </a:r>
            <a:r>
              <a:rPr lang="fi-FI" altLang="fi-FI" sz="2400" dirty="0"/>
              <a:t>(monarkia / tasavalta) sekä </a:t>
            </a:r>
            <a:r>
              <a:rPr lang="fi-FI" altLang="fi-FI" sz="2400" i="1" dirty="0"/>
              <a:t>valtiosäännön</a:t>
            </a:r>
            <a:r>
              <a:rPr lang="fi-FI" altLang="fi-FI" sz="2400" dirty="0"/>
              <a:t>, </a:t>
            </a:r>
            <a:r>
              <a:rPr lang="fi-FI" altLang="fi-FI" sz="2400" dirty="0" smtClean="0"/>
              <a:t>joka</a:t>
            </a:r>
          </a:p>
          <a:p>
            <a:pPr lvl="1"/>
            <a:r>
              <a:rPr lang="fi-FI" altLang="fi-FI" sz="2000" i="1" dirty="0" smtClean="0"/>
              <a:t> </a:t>
            </a:r>
            <a:r>
              <a:rPr lang="fi-FI" altLang="fi-FI" sz="2400" dirty="0"/>
              <a:t>sisältää eri toimielinten eli </a:t>
            </a:r>
            <a:r>
              <a:rPr lang="fi-FI" altLang="fi-FI" sz="2400" i="1" dirty="0"/>
              <a:t>instituutioiden</a:t>
            </a:r>
            <a:r>
              <a:rPr lang="fi-FI" altLang="fi-FI" sz="2400" dirty="0"/>
              <a:t> tehtävät ja   </a:t>
            </a:r>
            <a:r>
              <a:rPr lang="fi-FI" altLang="fi-FI" sz="2400" dirty="0" smtClean="0"/>
              <a:t>vastuualueet  </a:t>
            </a:r>
            <a:r>
              <a:rPr lang="fi-FI" altLang="fi-FI" sz="2400" dirty="0"/>
              <a:t>-&gt; Vallanjaossa noudatetaan </a:t>
            </a:r>
            <a:r>
              <a:rPr lang="fi-FI" altLang="fi-FI" sz="2400" i="1" dirty="0" smtClean="0"/>
              <a:t>demokratioissa</a:t>
            </a:r>
            <a:r>
              <a:rPr lang="fi-FI" altLang="fi-FI" sz="2400" dirty="0"/>
              <a:t> </a:t>
            </a:r>
            <a:r>
              <a:rPr lang="fi-FI" altLang="fi-FI" sz="2400" dirty="0" smtClean="0"/>
              <a:t>Montesquieun </a:t>
            </a:r>
            <a:r>
              <a:rPr lang="fi-FI" altLang="fi-FI" sz="2400" i="1" dirty="0"/>
              <a:t>vallan </a:t>
            </a:r>
            <a:r>
              <a:rPr lang="fi-FI" altLang="fi-FI" sz="2400" i="1" dirty="0" smtClean="0"/>
              <a:t>kolmijako-oppia </a:t>
            </a:r>
            <a:r>
              <a:rPr lang="fi-FI" altLang="fi-FI" sz="2400" dirty="0" smtClean="0"/>
              <a:t>(lainsäädäntö-</a:t>
            </a:r>
            <a:r>
              <a:rPr lang="fi-FI" altLang="fi-FI" sz="2400" dirty="0"/>
              <a:t>, </a:t>
            </a:r>
            <a:r>
              <a:rPr lang="fi-FI" altLang="fi-FI" sz="2400" dirty="0" smtClean="0"/>
              <a:t>toimeenpano- </a:t>
            </a:r>
            <a:r>
              <a:rPr lang="fi-FI" altLang="fi-FI" sz="2400" dirty="0"/>
              <a:t>ja </a:t>
            </a:r>
            <a:r>
              <a:rPr lang="fi-FI" altLang="fi-FI" sz="2400" dirty="0" smtClean="0"/>
              <a:t>tuomiovalta)</a:t>
            </a:r>
            <a:endParaRPr lang="fi-FI" altLang="fi-FI" sz="2400" i="1" dirty="0" smtClean="0"/>
          </a:p>
          <a:p>
            <a:pPr lvl="1"/>
            <a:r>
              <a:rPr lang="fi-FI" altLang="fi-FI" sz="2400" dirty="0" smtClean="0"/>
              <a:t>kertoo </a:t>
            </a:r>
            <a:r>
              <a:rPr lang="fi-FI" altLang="fi-FI" sz="2400" dirty="0"/>
              <a:t>onko valtio </a:t>
            </a:r>
            <a:r>
              <a:rPr lang="fi-FI" altLang="fi-FI" sz="2400" i="1" dirty="0"/>
              <a:t>yhtenäisvaltio</a:t>
            </a:r>
            <a:r>
              <a:rPr lang="fi-FI" altLang="fi-FI" sz="2400" dirty="0"/>
              <a:t> vai </a:t>
            </a:r>
            <a:r>
              <a:rPr lang="fi-FI" altLang="fi-FI" sz="2400" i="1" dirty="0" smtClean="0"/>
              <a:t>liittovaltio</a:t>
            </a:r>
          </a:p>
          <a:p>
            <a:pPr lvl="1"/>
            <a:r>
              <a:rPr lang="fi-FI" altLang="fi-FI" sz="2400" dirty="0"/>
              <a:t>s</a:t>
            </a:r>
            <a:r>
              <a:rPr lang="fi-FI" altLang="fi-FI" sz="2400" dirty="0" smtClean="0"/>
              <a:t>isältää myös kansalaisteen oikeudet ja velvollisuudet</a:t>
            </a:r>
            <a:endParaRPr lang="fi-FI" altLang="fi-FI" sz="2400" dirty="0"/>
          </a:p>
          <a:p>
            <a:pPr>
              <a:buFontTx/>
              <a:buChar char="-"/>
            </a:pPr>
            <a:endParaRPr lang="fi-FI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altLang="fi-FI" dirty="0"/>
              <a:t>Valtiossa hallinto on </a:t>
            </a:r>
            <a:r>
              <a:rPr lang="fi-FI" altLang="fi-FI" dirty="0" smtClean="0"/>
              <a:t>jaettu</a:t>
            </a:r>
          </a:p>
          <a:p>
            <a:pPr lvl="1"/>
            <a:r>
              <a:rPr lang="fi-FI" altLang="fi-FI" i="1" dirty="0" smtClean="0"/>
              <a:t>keskushallintoon</a:t>
            </a:r>
            <a:r>
              <a:rPr lang="fi-FI" altLang="fi-FI" dirty="0" smtClean="0"/>
              <a:t> </a:t>
            </a:r>
            <a:r>
              <a:rPr lang="fi-FI" altLang="fi-FI" dirty="0"/>
              <a:t>(</a:t>
            </a:r>
            <a:r>
              <a:rPr lang="fi-FI" altLang="fi-FI" i="1" dirty="0" smtClean="0"/>
              <a:t>ministeriöt</a:t>
            </a:r>
            <a:r>
              <a:rPr lang="fi-FI" altLang="fi-FI" dirty="0" smtClean="0"/>
              <a:t>)</a:t>
            </a:r>
          </a:p>
          <a:p>
            <a:pPr lvl="1"/>
            <a:r>
              <a:rPr lang="fi-FI" altLang="fi-FI" i="1" dirty="0" smtClean="0"/>
              <a:t>aluehallintoon </a:t>
            </a:r>
            <a:r>
              <a:rPr lang="fi-FI" altLang="fi-FI" dirty="0"/>
              <a:t>(</a:t>
            </a:r>
            <a:r>
              <a:rPr lang="fi-FI" altLang="fi-FI" i="1" dirty="0"/>
              <a:t>aluehallintovirasto</a:t>
            </a:r>
            <a:r>
              <a:rPr lang="fi-FI" altLang="fi-FI" dirty="0"/>
              <a:t> </a:t>
            </a:r>
            <a:r>
              <a:rPr lang="fi-FI" altLang="fi-FI" dirty="0" err="1"/>
              <a:t>AVI:t</a:t>
            </a:r>
            <a:r>
              <a:rPr lang="fi-FI" altLang="fi-FI" dirty="0"/>
              <a:t> sekä </a:t>
            </a:r>
            <a:r>
              <a:rPr lang="fi-FI" altLang="fi-FI" i="1" dirty="0"/>
              <a:t>elinkeino-, liikenne- ja ympäristökeskus </a:t>
            </a:r>
            <a:r>
              <a:rPr lang="fi-FI" altLang="fi-FI" dirty="0" err="1" smtClean="0"/>
              <a:t>ELY:t</a:t>
            </a:r>
            <a:r>
              <a:rPr lang="fi-FI" altLang="fi-FI" dirty="0" smtClean="0"/>
              <a:t>)</a:t>
            </a:r>
          </a:p>
          <a:p>
            <a:pPr lvl="1"/>
            <a:r>
              <a:rPr lang="fi-FI" altLang="fi-FI" i="1" dirty="0"/>
              <a:t>p</a:t>
            </a:r>
            <a:r>
              <a:rPr lang="fi-FI" altLang="fi-FI" i="1" dirty="0" smtClean="0"/>
              <a:t>aikallishallintoon</a:t>
            </a:r>
            <a:r>
              <a:rPr lang="fi-FI" altLang="fi-FI" dirty="0" smtClean="0"/>
              <a:t> (kunnat sekä valtion paikallishallinnon yksiköt)</a:t>
            </a:r>
          </a:p>
          <a:p>
            <a:pPr lvl="1"/>
            <a:r>
              <a:rPr lang="fi-FI" altLang="fi-FI" dirty="0" err="1" smtClean="0"/>
              <a:t>Huom</a:t>
            </a:r>
            <a:r>
              <a:rPr lang="fi-FI" altLang="fi-FI" dirty="0" smtClean="0"/>
              <a:t>! EU:n </a:t>
            </a:r>
            <a:r>
              <a:rPr lang="fi-FI" altLang="fi-FI" i="1" dirty="0" smtClean="0"/>
              <a:t>ylikansallinen hallinto</a:t>
            </a:r>
          </a:p>
          <a:p>
            <a:pPr lvl="1"/>
            <a:endParaRPr lang="fi-FI" altLang="fi-FI" dirty="0" smtClean="0"/>
          </a:p>
          <a:p>
            <a:pPr marL="621792" indent="-457200"/>
            <a:r>
              <a:rPr lang="fi-FI" altLang="fi-FI" i="1" dirty="0" smtClean="0"/>
              <a:t>Byrokratian</a:t>
            </a:r>
            <a:r>
              <a:rPr lang="fi-FI" altLang="fi-FI" dirty="0" smtClean="0"/>
              <a:t> </a:t>
            </a:r>
            <a:r>
              <a:rPr lang="fi-FI" altLang="fi-FI" dirty="0"/>
              <a:t>eli virkavaltaisuuden hyvät ja huonot puolet (</a:t>
            </a:r>
            <a:r>
              <a:rPr lang="fi-FI" altLang="fi-FI" i="1" u="sng" dirty="0"/>
              <a:t>hyvä ja huono </a:t>
            </a:r>
            <a:r>
              <a:rPr lang="fi-FI" altLang="fi-FI" i="1" u="sng" dirty="0" smtClean="0"/>
              <a:t>hallinto)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143196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517</TotalTime>
  <Words>107</Words>
  <Application>Microsoft Office PowerPoint</Application>
  <PresentationFormat>Näytössä katseltava diaesitys (4:3)</PresentationFormat>
  <Paragraphs>13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9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Valtio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Yhteiskuntaoppi 1.kurssi</dc:title>
  <dc:creator>Mikko Niemi</dc:creator>
  <cp:lastModifiedBy>Mikko Niemi</cp:lastModifiedBy>
  <cp:revision>73</cp:revision>
  <cp:lastPrinted>2015-08-11T10:22:42Z</cp:lastPrinted>
  <dcterms:created xsi:type="dcterms:W3CDTF">2013-07-30T12:06:37Z</dcterms:created>
  <dcterms:modified xsi:type="dcterms:W3CDTF">2016-09-14T12:16:00Z</dcterms:modified>
</cp:coreProperties>
</file>