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9" r:id="rId5"/>
    <p:sldId id="270" r:id="rId6"/>
    <p:sldId id="279" r:id="rId7"/>
    <p:sldId id="273" r:id="rId8"/>
  </p:sldIdLst>
  <p:sldSz cx="24384000" cy="13716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iIUMBOF0Oz037Mhzv/YcdjG7l2A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lonen, Hilda M" initials="" lastIdx="2" clrIdx="0"/>
  <p:cmAuthor id="1" name="Karri Lehtinen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49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3104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681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5081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06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rgbClr val="00A87E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title"/>
          </p:nvPr>
        </p:nvSpPr>
        <p:spPr>
          <a:xfrm>
            <a:off x="1676400" y="5766899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  <a:defRPr sz="9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  <a:defRPr sz="66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04454" y="11772077"/>
            <a:ext cx="1804218" cy="993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1"/>
          </p:nvPr>
        </p:nvSpPr>
        <p:spPr>
          <a:xfrm>
            <a:off x="1676400" y="3730513"/>
            <a:ext cx="21031199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marL="914400" lvl="1" indent="-5715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Char char="•"/>
              <a:defRPr sz="5400"/>
            </a:lvl2pPr>
            <a:lvl3pPr marL="1371600" lvl="2" indent="-533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0"/>
          <p:cNvSpPr txBox="1">
            <a:spLocks noGrp="1"/>
          </p:cNvSpPr>
          <p:nvPr>
            <p:ph type="body" idx="1"/>
          </p:nvPr>
        </p:nvSpPr>
        <p:spPr>
          <a:xfrm>
            <a:off x="1621943" y="3160738"/>
            <a:ext cx="10942861" cy="8399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>
            <a:spLocks noGrp="1"/>
          </p:cNvSpPr>
          <p:nvPr>
            <p:ph type="pic" idx="2"/>
          </p:nvPr>
        </p:nvSpPr>
        <p:spPr>
          <a:xfrm>
            <a:off x="13460186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ldNum" idx="12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title"/>
          </p:nvPr>
        </p:nvSpPr>
        <p:spPr>
          <a:xfrm>
            <a:off x="1621944" y="730251"/>
            <a:ext cx="10997318" cy="2130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>
            <a:spLocks noGrp="1"/>
          </p:cNvSpPr>
          <p:nvPr>
            <p:ph type="pic" idx="2"/>
          </p:nvPr>
        </p:nvSpPr>
        <p:spPr>
          <a:xfrm>
            <a:off x="1" y="0"/>
            <a:ext cx="10923814" cy="13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1381015" y="3536295"/>
            <a:ext cx="11732048" cy="869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1"/>
          </p:nvPr>
        </p:nvSpPr>
        <p:spPr>
          <a:xfrm>
            <a:off x="803274" y="78814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>
            <a:spLocks noGrp="1"/>
          </p:cNvSpPr>
          <p:nvPr>
            <p:ph type="pic" idx="2"/>
          </p:nvPr>
        </p:nvSpPr>
        <p:spPr>
          <a:xfrm>
            <a:off x="803726" y="26804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body" idx="3"/>
          </p:nvPr>
        </p:nvSpPr>
        <p:spPr>
          <a:xfrm>
            <a:off x="8778874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>
            <a:spLocks noGrp="1"/>
          </p:cNvSpPr>
          <p:nvPr>
            <p:ph type="pic" idx="4"/>
          </p:nvPr>
        </p:nvSpPr>
        <p:spPr>
          <a:xfrm>
            <a:off x="8779326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body" idx="5"/>
          </p:nvPr>
        </p:nvSpPr>
        <p:spPr>
          <a:xfrm>
            <a:off x="16754473" y="7906871"/>
            <a:ext cx="6867074" cy="3562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>
            <a:spLocks noGrp="1"/>
          </p:cNvSpPr>
          <p:nvPr>
            <p:ph type="pic" idx="6"/>
          </p:nvPr>
        </p:nvSpPr>
        <p:spPr>
          <a:xfrm>
            <a:off x="16754927" y="2705826"/>
            <a:ext cx="6867074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832756" y="12293264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82686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>
            <a:spLocks noGrp="1"/>
          </p:cNvSpPr>
          <p:nvPr>
            <p:ph type="pic" idx="2"/>
          </p:nvPr>
        </p:nvSpPr>
        <p:spPr>
          <a:xfrm>
            <a:off x="82731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3"/>
          </p:nvPr>
        </p:nvSpPr>
        <p:spPr>
          <a:xfrm>
            <a:off x="6652041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4"/>
          </p:nvPr>
        </p:nvSpPr>
        <p:spPr>
          <a:xfrm>
            <a:off x="665249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5"/>
          </p:nvPr>
        </p:nvSpPr>
        <p:spPr>
          <a:xfrm>
            <a:off x="12511727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>
            <a:spLocks noGrp="1"/>
          </p:cNvSpPr>
          <p:nvPr>
            <p:ph type="pic" idx="6"/>
          </p:nvPr>
        </p:nvSpPr>
        <p:spPr>
          <a:xfrm>
            <a:off x="12512179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7"/>
          </p:nvPr>
        </p:nvSpPr>
        <p:spPr>
          <a:xfrm>
            <a:off x="18390370" y="7677767"/>
            <a:ext cx="5231176" cy="376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8"/>
          </p:nvPr>
        </p:nvSpPr>
        <p:spPr>
          <a:xfrm>
            <a:off x="18390823" y="2680426"/>
            <a:ext cx="5231176" cy="474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ftr" idx="11"/>
          </p:nvPr>
        </p:nvSpPr>
        <p:spPr>
          <a:xfrm>
            <a:off x="820615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title"/>
          </p:nvPr>
        </p:nvSpPr>
        <p:spPr>
          <a:xfrm>
            <a:off x="832756" y="493828"/>
            <a:ext cx="22789244" cy="1939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3110613" y="88587"/>
            <a:ext cx="1102891" cy="405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772971" y="44378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2"/>
          </p:nvPr>
        </p:nvSpPr>
        <p:spPr>
          <a:xfrm>
            <a:off x="12595591" y="4463288"/>
            <a:ext cx="10959888" cy="658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3"/>
          </p:nvPr>
        </p:nvSpPr>
        <p:spPr>
          <a:xfrm>
            <a:off x="772920" y="3184914"/>
            <a:ext cx="1096060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4"/>
          </p:nvPr>
        </p:nvSpPr>
        <p:spPr>
          <a:xfrm>
            <a:off x="12590711" y="3221626"/>
            <a:ext cx="11020318" cy="99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75757"/>
              </a:buClr>
              <a:buSzPts val="4800"/>
              <a:buFont typeface="Calibri"/>
              <a:buNone/>
              <a:defRPr sz="4800" b="1">
                <a:solidFill>
                  <a:srgbClr val="575757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7" name="Google Shape;77;p14"/>
          <p:cNvCxnSpPr/>
          <p:nvPr/>
        </p:nvCxnSpPr>
        <p:spPr>
          <a:xfrm>
            <a:off x="76858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14"/>
          <p:cNvCxnSpPr/>
          <p:nvPr/>
        </p:nvCxnSpPr>
        <p:spPr>
          <a:xfrm>
            <a:off x="12591208" y="4204109"/>
            <a:ext cx="10964271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18076984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24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ftr" idx="11"/>
          </p:nvPr>
        </p:nvSpPr>
        <p:spPr>
          <a:xfrm>
            <a:off x="832756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57575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8800"/>
              <a:buFont typeface="Calibri"/>
              <a:buNone/>
              <a:defRPr sz="8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676400" y="3651250"/>
            <a:ext cx="21031199" cy="81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533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i-FI"/>
              <a:t>Forum Historia 1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7E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1676400" y="5766898"/>
            <a:ext cx="21031199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</a:pPr>
            <a:r>
              <a:rPr lang="fi-FI" dirty="0"/>
              <a:t>1. Keräilijöiden ja metsästäjien elämäntapa</a:t>
            </a:r>
            <a:endParaRPr dirty="0"/>
          </a:p>
        </p:txBody>
      </p:sp>
      <p:sp>
        <p:nvSpPr>
          <p:cNvPr id="86" name="Google Shape;86;p1"/>
          <p:cNvSpPr txBox="1">
            <a:spLocks noGrp="1"/>
          </p:cNvSpPr>
          <p:nvPr>
            <p:ph type="body" idx="1"/>
          </p:nvPr>
        </p:nvSpPr>
        <p:spPr>
          <a:xfrm>
            <a:off x="1676400" y="1771745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Calibri"/>
              <a:buNone/>
            </a:pPr>
            <a:r>
              <a:rPr lang="fi-FI" dirty="0"/>
              <a:t>Forum Historia</a:t>
            </a:r>
            <a:endParaRPr dirty="0"/>
          </a:p>
        </p:txBody>
      </p:sp>
      <p:sp>
        <p:nvSpPr>
          <p:cNvPr id="87" name="Google Shape;87;p1"/>
          <p:cNvSpPr txBox="1">
            <a:spLocks noGrp="1"/>
          </p:cNvSpPr>
          <p:nvPr>
            <p:ph type="body" idx="2"/>
          </p:nvPr>
        </p:nvSpPr>
        <p:spPr>
          <a:xfrm>
            <a:off x="1676400" y="2856646"/>
            <a:ext cx="21031199" cy="1084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fi-FI"/>
              <a:t>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1676400" y="5532437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dk1"/>
                </a:solidFill>
              </a:rPr>
              <a:t>Vertailutehtävä: </a:t>
            </a:r>
            <a:br>
              <a:rPr lang="fi-FI" dirty="0">
                <a:solidFill>
                  <a:schemeClr val="dk1"/>
                </a:solidFill>
              </a:rPr>
            </a:br>
            <a:r>
              <a:rPr lang="fi-FI" dirty="0">
                <a:solidFill>
                  <a:schemeClr val="dk1"/>
                </a:solidFill>
              </a:rPr>
              <a:t>Esihistorian ihmisen ja nykyihmisen elämä</a:t>
            </a:r>
            <a:endParaRPr dirty="0"/>
          </a:p>
        </p:txBody>
      </p:sp>
      <p:sp>
        <p:nvSpPr>
          <p:cNvPr id="93" name="Google Shape;93;p2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  <p:sp>
        <p:nvSpPr>
          <p:cNvPr id="94" name="Google Shape;94;p2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dirty="0"/>
              <a:t>Forum Historia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tx1"/>
                </a:solidFill>
              </a:rPr>
              <a:t>Tehtävässä harjoiteltavat taidot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237467D1-ABD0-41B5-95A6-AEE5C8BF3089}"/>
              </a:ext>
            </a:extLst>
          </p:cNvPr>
          <p:cNvSpPr txBox="1">
            <a:spLocks/>
          </p:cNvSpPr>
          <p:nvPr/>
        </p:nvSpPr>
        <p:spPr>
          <a:xfrm>
            <a:off x="1676400" y="3730513"/>
            <a:ext cx="21031200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lang="fi-FI" dirty="0"/>
              <a:t>historiallinen ajattelu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lang="fi-FI" dirty="0"/>
              <a:t>ilmiöiden moniperspektiivinen selittäminen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lang="fi-FI" dirty="0"/>
              <a:t>muutoksen ja jatkuvuuden hallinta</a:t>
            </a:r>
          </a:p>
          <a:p>
            <a:pPr marL="857250" lvl="0" indent="-857250" algn="l" rtl="0">
              <a:lnSpc>
                <a:spcPct val="90000"/>
              </a:lnSpc>
              <a:spcAft>
                <a:spcPts val="0"/>
              </a:spcAft>
              <a:buClr>
                <a:schemeClr val="dk1"/>
              </a:buClr>
              <a:buSzPts val="6000"/>
              <a:buFont typeface="Arial"/>
              <a:buChar char="•"/>
            </a:pPr>
            <a:r>
              <a:rPr lang="fi-FI" dirty="0"/>
              <a:t>ongelmanratkaisu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676400" y="730251"/>
            <a:ext cx="21031199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/>
              <a:buNone/>
            </a:pPr>
            <a:r>
              <a:rPr lang="fi-FI" dirty="0">
                <a:solidFill>
                  <a:schemeClr val="dk1"/>
                </a:solidFill>
              </a:rPr>
              <a:t>Esihistorian ihmisen ja nykyihmisen elämä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237467D1-ABD0-41B5-95A6-AEE5C8BF3089}"/>
              </a:ext>
            </a:extLst>
          </p:cNvPr>
          <p:cNvSpPr txBox="1">
            <a:spLocks/>
          </p:cNvSpPr>
          <p:nvPr/>
        </p:nvSpPr>
        <p:spPr>
          <a:xfrm>
            <a:off x="1676400" y="3730513"/>
            <a:ext cx="21031200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B55755-DC3E-421A-8D6E-6DA440618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fi-FI" dirty="0"/>
              <a:t>Täytä oheinen taulukko, jossa vertaillaan keskenään keräilijä-metsästäjän ja nykyihmisen elämää. Käytä taulukon täyttämisessä apuna oppikirjan lukua 1 ja verkkolähteitä.</a:t>
            </a:r>
          </a:p>
        </p:txBody>
      </p:sp>
    </p:spTree>
    <p:extLst>
      <p:ext uri="{BB962C8B-B14F-4D97-AF65-F5344CB8AC3E}">
        <p14:creationId xmlns:p14="http://schemas.microsoft.com/office/powerpoint/2010/main" val="411707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237467D1-ABD0-41B5-95A6-AEE5C8BF3089}"/>
              </a:ext>
            </a:extLst>
          </p:cNvPr>
          <p:cNvSpPr txBox="1">
            <a:spLocks/>
          </p:cNvSpPr>
          <p:nvPr/>
        </p:nvSpPr>
        <p:spPr>
          <a:xfrm>
            <a:off x="1676400" y="3730513"/>
            <a:ext cx="21031200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i-FI" dirty="0"/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5E1222C9-BA25-409B-8F4B-32D26B133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182286"/>
              </p:ext>
            </p:extLst>
          </p:nvPr>
        </p:nvGraphicFramePr>
        <p:xfrm>
          <a:off x="1312507" y="579851"/>
          <a:ext cx="21758985" cy="1167564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52995">
                  <a:extLst>
                    <a:ext uri="{9D8B030D-6E8A-4147-A177-3AD203B41FA5}">
                      <a16:colId xmlns:a16="http://schemas.microsoft.com/office/drawing/2014/main" val="1685476469"/>
                    </a:ext>
                  </a:extLst>
                </a:gridCol>
                <a:gridCol w="7252995">
                  <a:extLst>
                    <a:ext uri="{9D8B030D-6E8A-4147-A177-3AD203B41FA5}">
                      <a16:colId xmlns:a16="http://schemas.microsoft.com/office/drawing/2014/main" val="2676086827"/>
                    </a:ext>
                  </a:extLst>
                </a:gridCol>
                <a:gridCol w="7252995">
                  <a:extLst>
                    <a:ext uri="{9D8B030D-6E8A-4147-A177-3AD203B41FA5}">
                      <a16:colId xmlns:a16="http://schemas.microsoft.com/office/drawing/2014/main" val="2219534837"/>
                    </a:ext>
                  </a:extLst>
                </a:gridCol>
              </a:tblGrid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keräilijä-metsästäjät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nykyihminen 2000-luvulla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1097474568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määrä maapallolla</a:t>
                      </a:r>
                      <a:endParaRPr sz="3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3998570793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elinikä</a:t>
                      </a:r>
                      <a:endParaRPr sz="3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3248181747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elinpiiri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709135813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elintaso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525450031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uhkia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2179292785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saavutukset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4067379270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vaikutukset luontoon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2421532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2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87E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title"/>
          </p:nvPr>
        </p:nvSpPr>
        <p:spPr>
          <a:xfrm>
            <a:off x="1676400" y="5766898"/>
            <a:ext cx="21031199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Calibri"/>
              <a:buNone/>
            </a:pPr>
            <a:r>
              <a:rPr lang="fi-FI" dirty="0"/>
              <a:t>Opettajalle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37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sldNum" idx="12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ftr" idx="11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Forum Historia 1</a:t>
            </a:r>
            <a:endParaRPr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237467D1-ABD0-41B5-95A6-AEE5C8BF3089}"/>
              </a:ext>
            </a:extLst>
          </p:cNvPr>
          <p:cNvSpPr txBox="1">
            <a:spLocks/>
          </p:cNvSpPr>
          <p:nvPr/>
        </p:nvSpPr>
        <p:spPr>
          <a:xfrm>
            <a:off x="1676400" y="3730513"/>
            <a:ext cx="21031200" cy="8145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4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fi-FI" dirty="0"/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5E1222C9-BA25-409B-8F4B-32D26B133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72701"/>
              </p:ext>
            </p:extLst>
          </p:nvPr>
        </p:nvGraphicFramePr>
        <p:xfrm>
          <a:off x="1312507" y="579851"/>
          <a:ext cx="21758985" cy="1191779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52995">
                  <a:extLst>
                    <a:ext uri="{9D8B030D-6E8A-4147-A177-3AD203B41FA5}">
                      <a16:colId xmlns:a16="http://schemas.microsoft.com/office/drawing/2014/main" val="1685476469"/>
                    </a:ext>
                  </a:extLst>
                </a:gridCol>
                <a:gridCol w="7252995">
                  <a:extLst>
                    <a:ext uri="{9D8B030D-6E8A-4147-A177-3AD203B41FA5}">
                      <a16:colId xmlns:a16="http://schemas.microsoft.com/office/drawing/2014/main" val="2676086827"/>
                    </a:ext>
                  </a:extLst>
                </a:gridCol>
                <a:gridCol w="7252995">
                  <a:extLst>
                    <a:ext uri="{9D8B030D-6E8A-4147-A177-3AD203B41FA5}">
                      <a16:colId xmlns:a16="http://schemas.microsoft.com/office/drawing/2014/main" val="2219534837"/>
                    </a:ext>
                  </a:extLst>
                </a:gridCol>
              </a:tblGrid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keräilijä-metsästäjät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nykyihminen 2000-luvulla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extLst>
                  <a:ext uri="{0D108BD9-81ED-4DB2-BD59-A6C34878D82A}">
                    <a16:rowId xmlns:a16="http://schemas.microsoft.com/office/drawing/2014/main" val="1097474568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määrä maapallolla</a:t>
                      </a:r>
                      <a:endParaRPr sz="3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muutama kymmenen tuhatta</a:t>
                      </a:r>
                    </a:p>
                  </a:txBody>
                  <a:tcPr marL="210720" marR="210720" marT="210720" marB="2107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lähes kahdeksan miljardia</a:t>
                      </a:r>
                    </a:p>
                  </a:txBody>
                  <a:tcPr marL="210720" marR="210720" marT="210720" marB="210720"/>
                </a:tc>
                <a:extLst>
                  <a:ext uri="{0D108BD9-81ED-4DB2-BD59-A6C34878D82A}">
                    <a16:rowId xmlns:a16="http://schemas.microsoft.com/office/drawing/2014/main" val="3998570793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elinikä</a:t>
                      </a:r>
                      <a:endParaRPr sz="35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20–30 vuotta</a:t>
                      </a:r>
                      <a:endParaRPr lang="fi-FI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20" marR="210720" marT="210720" marB="2107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Suomessa yli 80 vuotta, odotettu elinikä nousee jatkuvasti, moni elää jo satavuotiaaksi</a:t>
                      </a:r>
                      <a:endParaRPr lang="fi-FI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20" marR="210720" marT="210720" marB="210720"/>
                </a:tc>
                <a:extLst>
                  <a:ext uri="{0D108BD9-81ED-4DB2-BD59-A6C34878D82A}">
                    <a16:rowId xmlns:a16="http://schemas.microsoft.com/office/drawing/2014/main" val="3248181747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elinpiiri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siirtyy ruuan perässä</a:t>
                      </a:r>
                    </a:p>
                  </a:txBody>
                  <a:tcPr marL="210720" marR="210720" marT="210720" marB="2107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elää suureksi osaksi kaupungeissa, mahdollisuus matkustaa eri puolille maapalloa</a:t>
                      </a:r>
                      <a:endParaRPr lang="fi-FI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0720" marR="210720" marT="210720" marB="210720"/>
                </a:tc>
                <a:extLst>
                  <a:ext uri="{0D108BD9-81ED-4DB2-BD59-A6C34878D82A}">
                    <a16:rowId xmlns:a16="http://schemas.microsoft.com/office/drawing/2014/main" val="709135813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elintaso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ruuan riittävyys epävarmaa, omistaa joitakin käyttöesineitä</a:t>
                      </a:r>
                    </a:p>
                  </a:txBody>
                  <a:tcPr marL="210720" marR="210720" marT="210720" marB="2107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monilla ongelmana liikalihavuus, omistaa paljon tavaroita</a:t>
                      </a:r>
                    </a:p>
                  </a:txBody>
                  <a:tcPr marL="210720" marR="210720" marT="210720" marB="210720"/>
                </a:tc>
                <a:extLst>
                  <a:ext uri="{0D108BD9-81ED-4DB2-BD59-A6C34878D82A}">
                    <a16:rowId xmlns:a16="http://schemas.microsoft.com/office/drawing/2014/main" val="525450031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uhkia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sairaudet, villieläimet, loukkaantuminen</a:t>
                      </a:r>
                    </a:p>
                  </a:txBody>
                  <a:tcPr marL="210720" marR="210720" marT="210720" marB="2107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ekokatastrofi, taloudelliset ongelmat</a:t>
                      </a:r>
                    </a:p>
                  </a:txBody>
                  <a:tcPr marL="210720" marR="210720" marT="210720" marB="210720"/>
                </a:tc>
                <a:extLst>
                  <a:ext uri="{0D108BD9-81ED-4DB2-BD59-A6C34878D82A}">
                    <a16:rowId xmlns:a16="http://schemas.microsoft.com/office/drawing/2014/main" val="2179292785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saavutukset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kivikirves ja kaapimet, korien punominen, tulentekotaito</a:t>
                      </a:r>
                    </a:p>
                  </a:txBody>
                  <a:tcPr marL="210720" marR="210720" marT="210720" marB="2107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kuukävely, atomin puolittaminen, alkuräjähdyksen kuvaaminen</a:t>
                      </a:r>
                    </a:p>
                  </a:txBody>
                  <a:tcPr marL="210720" marR="210720" marT="210720" marB="210720"/>
                </a:tc>
                <a:extLst>
                  <a:ext uri="{0D108BD9-81ED-4DB2-BD59-A6C34878D82A}">
                    <a16:rowId xmlns:a16="http://schemas.microsoft.com/office/drawing/2014/main" val="4067379270"/>
                  </a:ext>
                </a:extLst>
              </a:tr>
              <a:tr h="1459456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" sz="35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vaikutukset luontoon</a:t>
                      </a:r>
                      <a:endParaRPr sz="35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32044" marR="232044" marT="232044" marB="232044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megafaunan hävittäminen lajin levitessä maapallolla</a:t>
                      </a:r>
                    </a:p>
                  </a:txBody>
                  <a:tcPr marL="210720" marR="210720" marT="210720" marB="21072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ilmaston lämpeneminen, eliölajien hävittäminen, eläinten alistaminen hyötykäyttöön</a:t>
                      </a:r>
                    </a:p>
                  </a:txBody>
                  <a:tcPr marL="210720" marR="210720" marT="210720" marB="210720"/>
                </a:tc>
                <a:extLst>
                  <a:ext uri="{0D108BD9-81ED-4DB2-BD59-A6C34878D82A}">
                    <a16:rowId xmlns:a16="http://schemas.microsoft.com/office/drawing/2014/main" val="2421532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46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189</Words>
  <Application>Microsoft Office PowerPoint</Application>
  <PresentationFormat>Mukautettu</PresentationFormat>
  <Paragraphs>54</Paragraphs>
  <Slides>7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Office-teema</vt:lpstr>
      <vt:lpstr>1. Keräilijöiden ja metsästäjien elämäntapa</vt:lpstr>
      <vt:lpstr>Vertailutehtävä:  Esihistorian ihmisen ja nykyihmisen elämä</vt:lpstr>
      <vt:lpstr>Tehtävässä harjoiteltavat taidot</vt:lpstr>
      <vt:lpstr>Esihistorian ihmisen ja nykyihmisen elämä</vt:lpstr>
      <vt:lpstr>PowerPoint-esitys</vt:lpstr>
      <vt:lpstr>Opettajalle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Keräilijöiden ja metsästäjien elämäntapa</dc:title>
  <dc:creator>Tolonen, Hilda M</dc:creator>
  <cp:lastModifiedBy>Katrimaija Lehtinen-Itälä</cp:lastModifiedBy>
  <cp:revision>12</cp:revision>
  <dcterms:created xsi:type="dcterms:W3CDTF">2020-11-30T11:39:38Z</dcterms:created>
  <dcterms:modified xsi:type="dcterms:W3CDTF">2022-08-16T10:40:08Z</dcterms:modified>
</cp:coreProperties>
</file>