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91" y="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0F8CF-692C-4963-8B5E-D1C0928CF1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7714388" cy="326063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19655-1613-4CC0-BBE9-BD2CB2C3C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67FFF-6BC4-4DF0-BC55-B2C3BFD8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89830-A1B7-484B-832C-F64A558BD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8F727-72C8-47A9-8E54-AD8459028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ED5540-64E5-4258-ABA4-753F07B71B38}"/>
              </a:ext>
            </a:extLst>
          </p:cNvPr>
          <p:cNvCxnSpPr>
            <a:cxnSpLocks/>
          </p:cNvCxnSpPr>
          <p:nvPr/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6733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8A5DE-E5C6-4DB9-AD28-8F1EAC6F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3E08E-9B2D-4740-9AC6-D5E1CFB95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29566" y="2229957"/>
            <a:ext cx="9238434" cy="38660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E3736-E8AA-4F58-9D3A-27050B287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95E84-15BC-478B-9DAB-15025867B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9D98F-E0A8-4254-A957-7F17811D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65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DE70F5-2276-4F91-9FC2-8DA4B5288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4000" y="1467699"/>
            <a:ext cx="1758461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1856C5-C2FD-45E4-A631-AC06B5495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82312" y="1467699"/>
            <a:ext cx="7839379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336EA-B6DD-4115-9C67-79A24C866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A668B-1DAB-449C-9BA4-7B1572A2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6567E-119D-4C98-93FF-73A33280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704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EF94C-BCB1-4F4C-AF70-DD2A5C4E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09B75-A057-44B5-872F-DF01BDC8E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286000"/>
            <a:ext cx="9238434" cy="381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6260C-3219-4812-88F2-3162D37F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62B73-9C01-4BE3-A199-782BE6EB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61492-EB56-4454-9D2A-8BB94AAC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99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80A128-A52A-402C-865B-1BF08D7F04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900447-3778-4AB7-ACB3-7C2313FE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745" y="1287554"/>
            <a:ext cx="8284963" cy="3113064"/>
          </a:xfr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910C9-BA3C-4D31-9C62-2C2408591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1744" y="4619707"/>
            <a:ext cx="7722256" cy="147629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42E8A-6B69-406B-A3DF-0A1B76832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665CF-4461-4BB8-8F3A-ED1CB108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98B27-5EF3-49F4-B3CE-F3CF419A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69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3F3BA-5AD5-4F15-97B2-E4652D1D4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13411"/>
            <a:ext cx="9238434" cy="88959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997B8-1FD3-40E6-A486-256EB41DB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9566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3F4D8-AA9A-4AF7-86EA-E4D797B98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8823E-BC08-4810-9BFF-35D2EA2A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D2BFB-BB2C-4C4A-A6E1-DD223C2B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369B2-12F8-4583-8A7F-523C9A3E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492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C717F-84B9-44BA-8DD6-680394AB1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79150"/>
            <a:ext cx="9238434" cy="8239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217D6-7448-4625-964F-5D82F65F1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7" y="2013217"/>
            <a:ext cx="4495799" cy="704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A534C-0B54-4327-99C0-4F0019FD2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29567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9D4A63-0795-4B74-8C11-5FE79441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13215"/>
            <a:ext cx="4495800" cy="70423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3D16F3-F747-441B-9854-27225954D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8168E2-6B97-486E-B0E4-4E7F5CDBB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5D3E2B-2F4E-4347-A8E9-27EB7D03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FC4F5-6876-414E-9E30-84706A3F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0D2F04-5474-46B9-B838-858CDF4AB2D2}"/>
              </a:ext>
            </a:extLst>
          </p:cNvPr>
          <p:cNvCxnSpPr>
            <a:cxnSpLocks/>
          </p:cNvCxnSpPr>
          <p:nvPr/>
        </p:nvCxnSpPr>
        <p:spPr>
          <a:xfrm>
            <a:off x="6270727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ADEE893-BE45-47F3-BCF0-02424B3503CC}"/>
              </a:ext>
            </a:extLst>
          </p:cNvPr>
          <p:cNvSpPr/>
          <p:nvPr/>
        </p:nvSpPr>
        <p:spPr>
          <a:xfrm>
            <a:off x="-1171838" y="4592406"/>
            <a:ext cx="808262" cy="3897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FB5178A-4501-4B56-8BF1-D083D7B021CE}"/>
              </a:ext>
            </a:extLst>
          </p:cNvPr>
          <p:cNvCxnSpPr>
            <a:cxnSpLocks/>
          </p:cNvCxnSpPr>
          <p:nvPr/>
        </p:nvCxnSpPr>
        <p:spPr>
          <a:xfrm>
            <a:off x="1524000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8655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52109C6-041C-42BA-B507-8EA298046E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BF877-20DD-40F4-AEA8-E1B6D5350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DC874-15B5-4338-B7D1-8E393AB4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6BAE3-24C5-483F-9141-D860A265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9AEEB4-66F8-4008-B616-804FB9D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314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46C975-8FFB-4A4B-9213-774EE390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BA744F-475D-4105-8E4A-02581554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FA64C-7966-4D6F-88D7-4B89F2A1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92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4ED5F-AB94-4DCF-8971-B8B2B55AF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740" y="1558944"/>
            <a:ext cx="3279689" cy="1864196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EE4CB-68CF-4BF3-A891-8277AFD13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0"/>
            <a:ext cx="5333999" cy="5334000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292E72-B66D-40EE-B182-5585382A6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3B694-B050-45F3-AE6F-A86A129F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AE423-9CA5-46B3-96B1-7586AD02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B973D-F1F7-47BC-996D-6100B7C8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576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E9949-4A1F-4DA9-9B75-A6180F95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543" y="1383126"/>
            <a:ext cx="3289886" cy="2045874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8D794-C670-4569-93D9-0FF8B35AA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1" y="762000"/>
            <a:ext cx="5333999" cy="53340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486F6-AE67-4B34-B8E2-0B7576DC2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33544" y="3649682"/>
            <a:ext cx="3243292" cy="1684317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98B11C-BB63-49A6-B488-29D4FBF8E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B9166-6D36-4F0A-9ADD-33D49A0C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22B8F-7760-41B3-9053-DD90255B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76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84152A-7FE0-4708-B7C1-DBEC8F133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1621"/>
            <a:ext cx="9238434" cy="8613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1AB53-BAF9-439D-9451-47193CF2F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6" y="2285999"/>
            <a:ext cx="9238434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96D9F-562A-496F-A530-A561994DC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1087" y="4891318"/>
            <a:ext cx="267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3C2B07E4-CDF9-4C88-A2F3-04620E58224D}" type="datetimeFigureOut">
              <a:rPr lang="en-US" smtClean="0"/>
              <a:pPr/>
              <a:t>1/14/2024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060FE-AAC3-4FAE-9EB4-BCAE72D95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73021" y="1609893"/>
            <a:ext cx="26694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7EDB2-8F31-42FA-B253-62D241466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2908" y="3219853"/>
            <a:ext cx="629653" cy="429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2884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466344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1C3281D-A46F-4842-9340-4CBC29E1B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bstrakti sininen vesivärikuvio valkoisella taustalla">
            <a:extLst>
              <a:ext uri="{FF2B5EF4-FFF2-40B4-BE49-F238E27FC236}">
                <a16:creationId xmlns:a16="http://schemas.microsoft.com/office/drawing/2014/main" id="{EC8DE70E-08C6-530F-6355-1C0FCFFD0D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4644" b="108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659426C5-DD24-1545-751B-67E0F2A019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6952388" cy="3260635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Asia- ja mediatekstien kontekstoiminen</a:t>
            </a:r>
            <a:endParaRPr lang="fi-FI" dirty="0">
              <a:solidFill>
                <a:srgbClr val="FFFFFF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CCE50EF-C859-45EA-F1D8-5F35EFF230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Särmä 11, luku 6</a:t>
            </a:r>
          </a:p>
          <a:p>
            <a:r>
              <a:rPr lang="fi-FI">
                <a:solidFill>
                  <a:srgbClr val="FFFFFF"/>
                </a:solidFill>
              </a:rPr>
              <a:t>Hanna Vainionpää / kevät 2024</a:t>
            </a:r>
            <a:endParaRPr lang="fi-FI" dirty="0">
              <a:solidFill>
                <a:srgbClr val="FFFFFF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13FECB8-44EE-4A45-9F7B-66ECF1C3C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4578595"/>
            <a:ext cx="971155" cy="0"/>
          </a:xfrm>
          <a:prstGeom prst="line">
            <a:avLst/>
          </a:prstGeom>
          <a:ln w="317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0545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bstrakti sininen vesivärikuvio valkoisella taustalla">
            <a:extLst>
              <a:ext uri="{FF2B5EF4-FFF2-40B4-BE49-F238E27FC236}">
                <a16:creationId xmlns:a16="http://schemas.microsoft.com/office/drawing/2014/main" id="{1B75ED91-D06E-74C9-8394-65C01BAA1E4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4644" b="1086"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CBD08FB-3864-2683-54C0-AA4932933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2811" y="404422"/>
            <a:ext cx="9238434" cy="857559"/>
          </a:xfrm>
        </p:spPr>
        <p:txBody>
          <a:bodyPr/>
          <a:lstStyle/>
          <a:p>
            <a:r>
              <a:rPr lang="fi-FI" dirty="0"/>
              <a:t>Mitä </a:t>
            </a:r>
            <a:r>
              <a:rPr lang="fi-FI" dirty="0" err="1"/>
              <a:t>kontekstointi</a:t>
            </a:r>
            <a:r>
              <a:rPr lang="fi-FI" dirty="0"/>
              <a:t> tarkoittaa?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88122E-B5BE-4D43-D4B8-9E9ABBE50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2811" y="1885361"/>
            <a:ext cx="9238434" cy="3974969"/>
          </a:xfrm>
        </p:spPr>
        <p:txBody>
          <a:bodyPr>
            <a:normAutofit/>
          </a:bodyPr>
          <a:lstStyle/>
          <a:p>
            <a:r>
              <a:rPr lang="fi-FI" sz="2400" dirty="0">
                <a:latin typeface="Source Sans Pro" panose="020B0503030403020204" pitchFamily="34" charset="0"/>
              </a:rPr>
              <a:t>Lukutaidon kokeen ensimmäisen osan t</a:t>
            </a:r>
            <a:r>
              <a:rPr lang="fi-FI" sz="2400" b="0" i="0" dirty="0">
                <a:effectLst/>
                <a:latin typeface="Source Sans Pro" panose="020B0503030403020204" pitchFamily="34" charset="0"/>
              </a:rPr>
              <a:t>ehtävät voivat ohjata tarkastelemaan esimerkiksi journalistisia tekstejä, mainoksia, somejulkaisuja, tietokirjakatkelmia, puheita tai keskusteluohjelmia.</a:t>
            </a:r>
          </a:p>
          <a:p>
            <a:r>
              <a:rPr lang="fi-FI" sz="2400" b="0" i="0" dirty="0">
                <a:effectLst/>
                <a:latin typeface="Source Sans Pro" panose="020B0503030403020204" pitchFamily="34" charset="0"/>
              </a:rPr>
              <a:t>Asia- ja mediatekstejä lukiessa on olennaista osata </a:t>
            </a:r>
            <a:r>
              <a:rPr lang="fi-FI" sz="2400" b="1" i="0" dirty="0" err="1">
                <a:effectLst/>
                <a:latin typeface="Source Sans Pro" panose="020B0503030403020204" pitchFamily="34" charset="0"/>
              </a:rPr>
              <a:t>kontekstoida</a:t>
            </a:r>
            <a:r>
              <a:rPr lang="fi-FI" sz="2400" b="1" i="0" dirty="0">
                <a:effectLst/>
                <a:latin typeface="Source Sans Pro" panose="020B0503030403020204" pitchFamily="34" charset="0"/>
              </a:rPr>
              <a:t> aineistot</a:t>
            </a:r>
            <a:r>
              <a:rPr lang="fi-FI" sz="2400" b="0" i="0" dirty="0">
                <a:effectLst/>
                <a:latin typeface="Source Sans Pro" panose="020B0503030403020204" pitchFamily="34" charset="0"/>
              </a:rPr>
              <a:t> eli </a:t>
            </a:r>
            <a:r>
              <a:rPr lang="fi-FI" sz="2400" b="1" i="0" dirty="0">
                <a:effectLst/>
                <a:latin typeface="Source Sans Pro" panose="020B0503030403020204" pitchFamily="34" charset="0"/>
              </a:rPr>
              <a:t>huomioida niiden julkaisu- ja asiayhteys</a:t>
            </a:r>
            <a:r>
              <a:rPr lang="fi-FI" sz="2400" b="0" i="0" dirty="0">
                <a:effectLst/>
                <a:latin typeface="Source Sans Pro" panose="020B0503030403020204" pitchFamily="34" charset="0"/>
              </a:rPr>
              <a:t>.</a:t>
            </a:r>
          </a:p>
          <a:p>
            <a:r>
              <a:rPr lang="fi-FI" sz="2400" b="0" i="0" dirty="0">
                <a:effectLst/>
                <a:latin typeface="Source Sans Pro" panose="020B0503030403020204" pitchFamily="34" charset="0"/>
              </a:rPr>
              <a:t>Julkaisuajan tapahtumat, mielipiteet ja ilmaisukeinot vaikuttavat aina aineistoon, joten ne pitää huomioida aineistoa lukiessa.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89605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bstrakti sininen vesivärikuvio valkoisella taustalla">
            <a:extLst>
              <a:ext uri="{FF2B5EF4-FFF2-40B4-BE49-F238E27FC236}">
                <a16:creationId xmlns:a16="http://schemas.microsoft.com/office/drawing/2014/main" id="{1B75ED91-D06E-74C9-8394-65C01BAA1E4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4644" b="1086"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CBD08FB-3864-2683-54C0-AA4932933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836" y="74484"/>
            <a:ext cx="9238434" cy="857559"/>
          </a:xfrm>
        </p:spPr>
        <p:txBody>
          <a:bodyPr/>
          <a:lstStyle/>
          <a:p>
            <a:r>
              <a:rPr lang="fi-FI" dirty="0"/>
              <a:t>Miten </a:t>
            </a:r>
            <a:r>
              <a:rPr lang="fi-FI" dirty="0" err="1"/>
              <a:t>kontekstointi</a:t>
            </a:r>
            <a:r>
              <a:rPr lang="fi-FI" dirty="0"/>
              <a:t> tapahtuu?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88122E-B5BE-4D43-D4B8-9E9ABBE50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741" y="1150999"/>
            <a:ext cx="10555047" cy="5385268"/>
          </a:xfrm>
        </p:spPr>
        <p:txBody>
          <a:bodyPr>
            <a:normAutofit/>
          </a:bodyPr>
          <a:lstStyle/>
          <a:p>
            <a:r>
              <a:rPr lang="fi-FI" sz="2300" b="0" i="0" dirty="0" err="1">
                <a:effectLst/>
              </a:rPr>
              <a:t>Kontekstointi</a:t>
            </a:r>
            <a:r>
              <a:rPr lang="fi-FI" sz="2300" b="0" i="0" dirty="0">
                <a:effectLst/>
              </a:rPr>
              <a:t> alkaa siitä, että selvittää aineiston </a:t>
            </a:r>
            <a:r>
              <a:rPr lang="fi-FI" sz="2300" b="1" i="0" dirty="0">
                <a:effectLst/>
              </a:rPr>
              <a:t>perustiedot</a:t>
            </a:r>
            <a:r>
              <a:rPr lang="fi-FI" sz="2300" b="0" i="0" dirty="0">
                <a:effectLst/>
              </a:rPr>
              <a:t> eli tekijän, otsikon, julkaisupaikan ja -ajan, tekstilajin, aiheen, kohderyhmän ja tavoitteen. </a:t>
            </a:r>
            <a:r>
              <a:rPr lang="fi-FI" sz="2300" b="1" i="0" dirty="0">
                <a:effectLst/>
              </a:rPr>
              <a:t>Kontekstiin</a:t>
            </a:r>
            <a:r>
              <a:rPr lang="fi-FI" sz="2300" b="0" i="0" dirty="0">
                <a:effectLst/>
              </a:rPr>
              <a:t> kuuluu perustietojen lisäksi tieto siitä, millaisessa kulttuurissa aineisto on syntynyt ja mitä arvoja aineisto edustaa.</a:t>
            </a:r>
          </a:p>
          <a:p>
            <a:r>
              <a:rPr lang="fi-FI" sz="2300" dirty="0"/>
              <a:t>Tekstilaji vaikuttaa siihen, mitkä kontekstitiedot ovat kaikkein tärkeimpiä. Esimerkiksi t</a:t>
            </a:r>
            <a:r>
              <a:rPr lang="fi-FI" sz="2300" b="0" i="0" dirty="0">
                <a:effectLst/>
              </a:rPr>
              <a:t>ekijä on hyvin tärkeä tieto kolumneissa, joissa tarkoitus on nimenomaan kertoa kirjoittajan mielipiteitä, kun taas uutisissa tekijän nimi ei ole yleensä olennainen.</a:t>
            </a:r>
          </a:p>
          <a:p>
            <a:r>
              <a:rPr lang="fi-FI" sz="2300" b="0" i="0" dirty="0">
                <a:effectLst/>
              </a:rPr>
              <a:t>Huomioi konteksti, kun luet ja analysoit aineistoa. </a:t>
            </a:r>
            <a:r>
              <a:rPr lang="fi-FI" sz="2300" b="0" i="0" dirty="0" err="1">
                <a:effectLst/>
              </a:rPr>
              <a:t>Kontekstoinnin</a:t>
            </a:r>
            <a:r>
              <a:rPr lang="fi-FI" sz="2300" b="0" i="0" dirty="0">
                <a:effectLst/>
              </a:rPr>
              <a:t>­ viimeisessä­ vaiheessa­ vastaukseen­ pitää­ kirjoittaa näkyviin,­ miten­ ­konteksti­ näkyy­ aineistossa­ ja­ vaikuttaa­ siihen.</a:t>
            </a:r>
          </a:p>
          <a:p>
            <a:endParaRPr lang="fi-FI" sz="2400" b="0" i="0" dirty="0">
              <a:effectLst/>
            </a:endParaRP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280356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bstrakti sininen vesivärikuvio valkoisella taustalla">
            <a:extLst>
              <a:ext uri="{FF2B5EF4-FFF2-40B4-BE49-F238E27FC236}">
                <a16:creationId xmlns:a16="http://schemas.microsoft.com/office/drawing/2014/main" id="{1B75ED91-D06E-74C9-8394-65C01BAA1E4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4644" b="1086"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CBD08FB-3864-2683-54C0-AA4932933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04" y="68849"/>
            <a:ext cx="9238434" cy="857559"/>
          </a:xfrm>
        </p:spPr>
        <p:txBody>
          <a:bodyPr/>
          <a:lstStyle/>
          <a:p>
            <a:r>
              <a:rPr lang="fi-FI" dirty="0"/>
              <a:t>Esimerkki </a:t>
            </a:r>
            <a:r>
              <a:rPr lang="fi-FI" dirty="0" err="1"/>
              <a:t>kontekstoinnista</a:t>
            </a:r>
            <a:r>
              <a:rPr lang="fi-FI" dirty="0"/>
              <a:t>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88122E-B5BE-4D43-D4B8-9E9ABBE50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584" y="1185636"/>
            <a:ext cx="10696448" cy="4998348"/>
          </a:xfrm>
        </p:spPr>
        <p:txBody>
          <a:bodyPr>
            <a:noAutofit/>
          </a:bodyPr>
          <a:lstStyle/>
          <a:p>
            <a:r>
              <a:rPr lang="fi-FI" sz="2300" b="0" i="0" dirty="0">
                <a:effectLst/>
              </a:rPr>
              <a:t>Jos tehtävässä pitää arvioida vuonna 2010 julkaistun sähköautoilua puolustavan kolumnin argumentaatiota, lukiessa on huomioitava, millaista teknologia oli kolumnin julkaisuaikaan ja mitä kokemuksia ihmisillä keskimäärin ­tuolloin ­oli­ sähköautoista.­ Tehtävässä­ olisi­ väärin­ arvioida­ aineistoa vain­ nykyhetkestä­ käsin­ ja­ todeta,­ että­ kirjoittaja­ perustelee­ väitteitään itsestäänselvyyksillä­ tai ­vanhentuneilla ­tiedoilla.</a:t>
            </a:r>
          </a:p>
          <a:p>
            <a:r>
              <a:rPr lang="fi-FI" sz="2300" dirty="0"/>
              <a:t>Sähköautoilua puolustavaa ­kolumnia­ arvioidessa­ voisi­ kirjoittaa­ esimerkiksi­ näin:­ </a:t>
            </a:r>
            <a:r>
              <a:rPr lang="fi-FI" sz="2300" i="1" dirty="0"/>
              <a:t>Kolumnisti käyttää useita nykylukijan näkökulmasta </a:t>
            </a:r>
            <a:r>
              <a:rPr lang="fi-FI" sz="2300" i="1" dirty="0" err="1"/>
              <a:t>itsestäänselviä</a:t>
            </a:r>
            <a:r>
              <a:rPr lang="fi-FI" sz="2300" i="1" dirty="0"/>
              <a:t> peruste­luja puolustaessaan sähköautoilua. Kolumnin julkaisuaikaan vuonna 2010 perustelut olivat kuitenkin radikaa­leja ja monelle myös vieraita, koska sähköautoja oli vasta vähän ja sittemmin ne ovat kehittyneet teknisesti todella paljon.</a:t>
            </a:r>
          </a:p>
        </p:txBody>
      </p:sp>
    </p:spTree>
    <p:extLst>
      <p:ext uri="{BB962C8B-B14F-4D97-AF65-F5344CB8AC3E}">
        <p14:creationId xmlns:p14="http://schemas.microsoft.com/office/powerpoint/2010/main" val="1189370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bstrakti sininen vesivärikuvio valkoisella taustalla">
            <a:extLst>
              <a:ext uri="{FF2B5EF4-FFF2-40B4-BE49-F238E27FC236}">
                <a16:creationId xmlns:a16="http://schemas.microsoft.com/office/drawing/2014/main" id="{1B75ED91-D06E-74C9-8394-65C01BAA1E4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4644" b="1086"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CBD08FB-3864-2683-54C0-AA4932933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2811" y="300727"/>
            <a:ext cx="9238434" cy="857559"/>
          </a:xfrm>
        </p:spPr>
        <p:txBody>
          <a:bodyPr/>
          <a:lstStyle/>
          <a:p>
            <a:r>
              <a:rPr lang="fi-FI" dirty="0"/>
              <a:t>Näin tutkit kontekstia tarkasti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88122E-B5BE-4D43-D4B8-9E9ABBE50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705" y="1558925"/>
            <a:ext cx="10696448" cy="499834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i-FI" sz="2300" dirty="0"/>
              <a:t>Tutki tekijää.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300" dirty="0"/>
              <a:t>Tutki otsikkoa tai aineiston nimeä.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300" dirty="0"/>
              <a:t>Tutki julkaisupaikkaa ja -aikaa.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300" dirty="0"/>
              <a:t>Tutki tekstilajia.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300" dirty="0"/>
              <a:t>Tutki aihetta.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300" dirty="0"/>
              <a:t>Tutki kohderyhmää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300" dirty="0"/>
              <a:t>Tutki tavoitetta.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300" dirty="0"/>
              <a:t>Tutki kulttuuria ja arvoja.</a:t>
            </a:r>
          </a:p>
        </p:txBody>
      </p:sp>
    </p:spTree>
    <p:extLst>
      <p:ext uri="{BB962C8B-B14F-4D97-AF65-F5344CB8AC3E}">
        <p14:creationId xmlns:p14="http://schemas.microsoft.com/office/powerpoint/2010/main" val="571333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bstrakti sininen vesivärikuvio valkoisella taustalla">
            <a:extLst>
              <a:ext uri="{FF2B5EF4-FFF2-40B4-BE49-F238E27FC236}">
                <a16:creationId xmlns:a16="http://schemas.microsoft.com/office/drawing/2014/main" id="{1B75ED91-D06E-74C9-8394-65C01BAA1E4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4644" b="1086"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CBD08FB-3864-2683-54C0-AA4932933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995" y="1262261"/>
            <a:ext cx="9238434" cy="857559"/>
          </a:xfrm>
        </p:spPr>
        <p:txBody>
          <a:bodyPr/>
          <a:lstStyle/>
          <a:p>
            <a:r>
              <a:rPr lang="fi-FI" dirty="0"/>
              <a:t>Ks. Särmä 11/6, opetusteksti:</a:t>
            </a:r>
            <a:br>
              <a:rPr lang="fi-FI" dirty="0"/>
            </a:br>
            <a:r>
              <a:rPr lang="fi-FI" dirty="0"/>
              <a:t>esimerkki asia- ja mediatekstin kontekstin tutkimisesta</a:t>
            </a:r>
          </a:p>
        </p:txBody>
      </p:sp>
    </p:spTree>
    <p:extLst>
      <p:ext uri="{BB962C8B-B14F-4D97-AF65-F5344CB8AC3E}">
        <p14:creationId xmlns:p14="http://schemas.microsoft.com/office/powerpoint/2010/main" val="1901673381"/>
      </p:ext>
    </p:extLst>
  </p:cSld>
  <p:clrMapOvr>
    <a:masterClrMapping/>
  </p:clrMapOvr>
</p:sld>
</file>

<file path=ppt/theme/theme1.xml><?xml version="1.0" encoding="utf-8"?>
<a:theme xmlns:a="http://schemas.openxmlformats.org/drawingml/2006/main" name="PortalVTI">
  <a:themeElements>
    <a:clrScheme name="AnalogousFromDarkSeedLeftStep">
      <a:dk1>
        <a:srgbClr val="000000"/>
      </a:dk1>
      <a:lt1>
        <a:srgbClr val="FFFFFF"/>
      </a:lt1>
      <a:dk2>
        <a:srgbClr val="1B2830"/>
      </a:dk2>
      <a:lt2>
        <a:srgbClr val="F1F3F0"/>
      </a:lt2>
      <a:accent1>
        <a:srgbClr val="A629E7"/>
      </a:accent1>
      <a:accent2>
        <a:srgbClr val="592FD9"/>
      </a:accent2>
      <a:accent3>
        <a:srgbClr val="294AE7"/>
      </a:accent3>
      <a:accent4>
        <a:srgbClr val="1787D5"/>
      </a:accent4>
      <a:accent5>
        <a:srgbClr val="22BFBE"/>
      </a:accent5>
      <a:accent6>
        <a:srgbClr val="16C67B"/>
      </a:accent6>
      <a:hlink>
        <a:srgbClr val="3897A9"/>
      </a:hlink>
      <a:folHlink>
        <a:srgbClr val="7F7F7F"/>
      </a:folHlink>
    </a:clrScheme>
    <a:fontScheme name="Earth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rtalVTI" id="{0E0D5035-C7F2-4607-91F4-D5D5F886A15A}" vid="{EAFF3D8B-AC13-4E90-80A9-182200FBC86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369</Words>
  <Application>Microsoft Office PowerPoint</Application>
  <PresentationFormat>Laajakuva</PresentationFormat>
  <Paragraphs>24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Source Sans Pro</vt:lpstr>
      <vt:lpstr>Trade Gothic Next Cond</vt:lpstr>
      <vt:lpstr>Trade Gothic Next Light</vt:lpstr>
      <vt:lpstr>PortalVTI</vt:lpstr>
      <vt:lpstr>Asia- ja mediatekstien kontekstoiminen</vt:lpstr>
      <vt:lpstr>Mitä kontekstointi tarkoittaa?</vt:lpstr>
      <vt:lpstr>Miten kontekstointi tapahtuu?</vt:lpstr>
      <vt:lpstr>Esimerkki kontekstoinnista:</vt:lpstr>
      <vt:lpstr>Näin tutkit kontekstia tarkasti</vt:lpstr>
      <vt:lpstr>Ks. Särmä 11/6, opetusteksti: esimerkki asia- ja mediatekstin kontekstin tutkimisesta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Asia- ja mediatekstien kontekstoiminen</dc:title>
  <dc:creator>Hanna Vainionpää</dc:creator>
  <cp:lastModifiedBy>Hanna Vainionpää</cp:lastModifiedBy>
  <cp:revision>1</cp:revision>
  <dcterms:created xsi:type="dcterms:W3CDTF">2024-01-14T13:09:09Z</dcterms:created>
  <dcterms:modified xsi:type="dcterms:W3CDTF">2024-01-14T13:52:10Z</dcterms:modified>
</cp:coreProperties>
</file>