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256" r:id="rId5"/>
    <p:sldId id="257" r:id="rId6"/>
    <p:sldId id="260" r:id="rId7"/>
    <p:sldId id="270" r:id="rId8"/>
    <p:sldId id="271" r:id="rId9"/>
    <p:sldId id="293" r:id="rId10"/>
    <p:sldId id="261" r:id="rId11"/>
    <p:sldId id="262" r:id="rId12"/>
    <p:sldId id="263" r:id="rId13"/>
    <p:sldId id="264" r:id="rId14"/>
    <p:sldId id="272" r:id="rId15"/>
    <p:sldId id="274" r:id="rId16"/>
    <p:sldId id="277" r:id="rId17"/>
    <p:sldId id="285" r:id="rId18"/>
    <p:sldId id="286" r:id="rId19"/>
    <p:sldId id="289" r:id="rId20"/>
    <p:sldId id="273" r:id="rId21"/>
    <p:sldId id="321" r:id="rId22"/>
    <p:sldId id="265" r:id="rId23"/>
    <p:sldId id="266" r:id="rId24"/>
    <p:sldId id="322" r:id="rId25"/>
    <p:sldId id="323" r:id="rId2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DBB388-D896-DD41-9C9E-0FA32C18578F}" v="3" dt="2019-10-09T03:55:46.4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3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0B5883-993E-4AB6-B71F-EE6A816F0348}" type="datetimeFigureOut">
              <a:rPr lang="fi-FI" smtClean="0"/>
              <a:t>9.10.2019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F1DA58-0BED-4F9E-B186-2F71004EA43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9958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b="1" dirty="0"/>
              <a:t>Tavoitteiden asettelussa selvitetään kurssilla kehitettävät tiedot ja taidot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/>
              <a:t>Ponnistetaan kurssille omien vahvuuksien tunnistamisella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/>
              <a:t>Mitkä asiat ovat toimineet vastaavilla kursseilla aiemmin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/>
              <a:t>Kehitetään oppimisprosessia aikaisemmin kursseilla todettujen heikkouksien vahvistamisella –Kirjaamalla kehitettävät asiat ja  tuen tarpeet ylös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4981B-38A4-416A-96C0-B2934901F675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97063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Vastaavaa talousmatematiikan kurssilta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FCBE7-202B-6645-9E41-47A8DC7CB2B4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36035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Jokaisen</a:t>
            </a:r>
            <a:r>
              <a:rPr lang="fi-FI" baseline="0" dirty="0"/>
              <a:t> luvun/osion jälkeen tehtävän testin ja osion osaamisen itsearviointia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FCBE7-202B-6645-9E41-47A8DC7CB2B4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65927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b="1" dirty="0"/>
              <a:t>Kurssilla oppimisen kannalta on tärkeää, että oikeita asioita tehdään oikeissa paikoissa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/>
              <a:t>Kotiin kannatta jättää tehtävät, joissa tuen  tarve on vähäinen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i-FI" dirty="0"/>
              <a:t>Tunnin asioiden alustaminen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i-FI" dirty="0"/>
              <a:t>Videot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i-FI" dirty="0"/>
              <a:t>Ennakkotehtävät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/>
              <a:t>Koulussa opettajan ja muiden opiskelijoiden tuki on lähellä, joten vaativammat tehtävät kannattaa tehdä täällä.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i-FI" dirty="0"/>
              <a:t>Yleensä nämä ovat olleet niitä perinteisiä kotitehtäviä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/>
              <a:t>Kurssin oppimisympäristön niin salliessa kannattaa miettiä myös itsenäisesti suoritettavia osia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4981B-38A4-416A-96C0-B2934901F675}" type="slidenum">
              <a:rPr lang="fi-FI" smtClean="0"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92334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b="1" dirty="0"/>
              <a:t>Kurssin oppimisympäristön tulee tarjota mahdollisuuksia edetä eri tasoilla. Tällöin jatkuva itsearviointi ja digitaaliset arviointityökalut auttavat opiskelijaa löytämään oman tasonsa.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/>
              <a:t>Tärkeää on haastaa ja testata oma tasonsa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/>
              <a:t>Jos osaa jo tarvittavan märän asioita kurssilla, niin miksei voisi suorittaa jo seuraavan kurssin asioita tai annettaisiin jopa mahdollisuus suorittaa jatko-opintoihin liittyviä opintoja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4981B-38A4-416A-96C0-B2934901F675}" type="slidenum">
              <a:rPr lang="fi-FI" smtClean="0"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801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b="1" dirty="0"/>
              <a:t>Kurssin hyödyllisyyttä kannattaa miettien aina  pitkän ajan tavoitteiden  kannalta oli kurssi mielenkiintoinen tai ei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/>
              <a:t>Kursseihin sisältyy </a:t>
            </a:r>
            <a:r>
              <a:rPr lang="fi-FI" dirty="0" err="1"/>
              <a:t>yllätäävän</a:t>
            </a:r>
            <a:r>
              <a:rPr lang="fi-FI" dirty="0"/>
              <a:t> paljon sellaisia asioita, joita voidaan hyödyntää muilla kursseilla ja tulevissa </a:t>
            </a:r>
            <a:r>
              <a:rPr lang="fi-FI" dirty="0" err="1"/>
              <a:t>opiminnoissa</a:t>
            </a:r>
            <a:endParaRPr lang="fi-FI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/>
              <a:t>Esim. digitaalisten työkalujen käytön harjoittelua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i-FI" dirty="0"/>
              <a:t>Ryhmätyötaitojen kehittämistä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i-FI" dirty="0"/>
              <a:t>Itsensä ilmaisemista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i-FI" dirty="0"/>
              <a:t>Loogista ajattelua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4981B-38A4-416A-96C0-B2934901F675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9054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4981B-38A4-416A-96C0-B2934901F675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5087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b="1" dirty="0"/>
              <a:t>Motivaation ja ohjauksen kannalta on tärkeää, oppimisen eteneminen näkyy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/>
              <a:t>Etenemisen suuntaa ohjaa </a:t>
            </a:r>
            <a:r>
              <a:rPr lang="fi-FI" dirty="0" err="1"/>
              <a:t>arvointi</a:t>
            </a:r>
            <a:endParaRPr lang="fi-FI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/>
              <a:t>Arvioinnin tukena voidaan käyttää koneen ja opettajan antamaa arviointia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/>
              <a:t>Tärkeää on kuitenkin se, että oppija itse osallistuu oppimisen arviointiin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/>
              <a:t>Näin opiskelija luontaisesti joutuu miettimään arvioinnin kriteerejä ja niiden vaikutusta opittavan asian käsittämiseen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4981B-38A4-416A-96C0-B2934901F675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9262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b="1" dirty="0"/>
              <a:t>Esimerkki Fy1 –kurssilla käytettävästä väreihin perustuvasta itsearviointimenetelmästä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/>
              <a:t>Opiskelija merkitsee väreillä osaamisensa tasoa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/>
              <a:t>Merkintöjen avulla opiskelija näkee, että osaamista on kerrytetty koko kurssin ajan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/>
              <a:t>Näkyviin tulevat näin myös ohjaustarpeet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/>
              <a:t>Arviointia täydennetään sanallisilla palautteilla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4981B-38A4-416A-96C0-B2934901F675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0013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Opintokortin</a:t>
            </a:r>
            <a:r>
              <a:rPr lang="fi-FI" baseline="0" dirty="0"/>
              <a:t> käytön </a:t>
            </a:r>
            <a:r>
              <a:rPr lang="fi-FI" baseline="0" dirty="0" err="1"/>
              <a:t>yksikertaistaminen</a:t>
            </a:r>
            <a:r>
              <a:rPr lang="fi-FI" baseline="0" dirty="0"/>
              <a:t> (helpompi käyttää-&gt;kynnys käyttämiseen pienenee. Tunnille valmistavat tehtävät mukaan </a:t>
            </a:r>
            <a:r>
              <a:rPr lang="mr-IN" baseline="0" dirty="0"/>
              <a:t>–</a:t>
            </a:r>
            <a:r>
              <a:rPr lang="fi-FI" baseline="0" dirty="0"/>
              <a:t> miksi?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FCBE7-202B-6645-9E41-47A8DC7CB2B4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2823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Opiskelijan keksimä</a:t>
            </a:r>
            <a:r>
              <a:rPr lang="fi-FI" baseline="0" dirty="0"/>
              <a:t> idea sanoittaa oppimista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FCBE7-202B-6645-9E41-47A8DC7CB2B4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638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Palautteiden perusteella värejä lisää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FCBE7-202B-6645-9E41-47A8DC7CB2B4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0527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Värit ja kommentit käytössä</a:t>
            </a:r>
            <a:r>
              <a:rPr lang="fi-FI" baseline="0" dirty="0"/>
              <a:t> fysiikan kurssilla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FCBE7-202B-6645-9E41-47A8DC7CB2B4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3864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A2B41D8-2BC4-40A5-A77D-055EA4862E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5FF1747-0486-46FA-BBAC-20C7106493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83693EF-EDB6-4899-BEF7-50C4054A1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8B0C5-EE8C-3F44-A637-C68943FDB3F2}" type="datetime1">
              <a:rPr lang="fi-FI" smtClean="0"/>
              <a:t>9.10.2019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FD43CA1-E3B8-4384-98A9-5120D3C67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Matti Lähtevänoja Pohjois-Savon lukioiden tutoropettajat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A4DD927-2492-4FC6-A7E5-84753F2FE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A2579-3346-44BE-9040-026086ADC3D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1601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FF7EA4-DEC6-40D2-A5E2-42A66B8EC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553ECAE3-12F8-4F62-BDCA-CC5C193F6B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C979C92-3D17-49C1-A28C-3B95B39FA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F839-4FB3-3540-BD43-50C94B67A35E}" type="datetime1">
              <a:rPr lang="fi-FI" smtClean="0"/>
              <a:t>9.10.2019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B7FC6F-A149-4E5B-93BF-A27C42DDC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Matti Lähtevänoja Pohjois-Savon lukioiden tutoropettajat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6374CED-1855-415F-9E4C-917690145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A2579-3346-44BE-9040-026086ADC3D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7314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59981497-8669-41A7-B4C7-F89C912E65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013FFFE2-4644-4F43-81C8-76814CD767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6F903E2-44CD-42EE-ACCA-86E98AC67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8C9FB-F256-C747-BF68-05C196B617B4}" type="datetime1">
              <a:rPr lang="fi-FI" smtClean="0"/>
              <a:t>9.10.2019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C6C9CBE-58AA-4D63-8A25-B7838A2CF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Matti Lähtevänoja Pohjois-Savon lukioiden tutoropettajat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EDD140E-33A1-481B-A997-9812D371F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A2579-3346-44BE-9040-026086ADC3D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4675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FCF7A9D-B5FD-49F6-A6B3-BF623945A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C583929-0EF3-4BFC-AEB0-776833A9E6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3704F43-F417-47B5-A1C1-F3A0E0D1D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4B73F-F84D-F846-B5A5-B738A61FFC06}" type="datetime1">
              <a:rPr lang="fi-FI" smtClean="0"/>
              <a:t>9.10.2019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3A81773-47D4-4FFE-B141-A38CC7856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Matti Lähtevänoja Pohjois-Savon lukioiden tutoropettajat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889B854-F7B1-411D-8ED1-0A038FBB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A2579-3346-44BE-9040-026086ADC3D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5002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856FE83-9456-401B-ADEB-6DC9A8596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CFCBC6F-08F4-49B8-AC90-7A5E59AE3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155C2F4-8616-4554-B49D-191DFF0D5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F2D7C-C8E2-D946-BA26-5B493EFB2A8E}" type="datetime1">
              <a:rPr lang="fi-FI" smtClean="0"/>
              <a:t>9.10.2019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906158E-1874-480A-8834-AE0659172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Matti Lähtevänoja Pohjois-Savon lukioiden tutoropettajat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6266A15-D0E2-4574-A03C-8ABFDF9F1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A2579-3346-44BE-9040-026086ADC3D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2123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E86CB1-0371-45BE-B65B-130A76C07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BB1691-A528-4160-980E-7B2503C774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2A66CE3-7855-4784-9824-1B8E46A3D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0D61FB4-0A33-4B39-B2AD-02CDEEAD4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4A42C-4129-554A-906C-9B35C659666E}" type="datetime1">
              <a:rPr lang="fi-FI" smtClean="0"/>
              <a:t>9.10.2019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63DE7EB-EC58-4C31-9C79-748EBA1F7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Matti Lähtevänoja Pohjois-Savon lukioiden tutoropettajat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BCFC8B9-096B-473E-84DC-CB60BEBE1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A2579-3346-44BE-9040-026086ADC3D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5076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7C45F6A-FE47-420B-823C-D4CDD12EE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5E4C50D-377B-4CA3-875C-20CFCE4C5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3C40FF9-FCD1-4E8F-8ADB-850F229AF8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B68A6D5-CA37-4F95-8BA5-137A857118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29D809C-030F-4A1E-890C-B5E74768E6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0488117C-C91A-4ED4-88A5-11B41968B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5758-D430-B84A-9819-67CB597B9384}" type="datetime1">
              <a:rPr lang="fi-FI" smtClean="0"/>
              <a:t>9.10.2019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9A63BAE-B766-41F3-B361-2B75A280F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Matti Lähtevänoja Pohjois-Savon lukioiden tutoropettajat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E44E2386-953A-4948-9CC1-6CFA98C0C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A2579-3346-44BE-9040-026086ADC3D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7026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D74368-9784-432D-BE25-B1702AEA7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BFABEA3-C273-46C9-BE38-E0B9433AA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2E90A-78CD-3C41-AC53-D917706B435E}" type="datetime1">
              <a:rPr lang="fi-FI" smtClean="0"/>
              <a:t>9.10.2019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8E50555-EF79-4412-8C61-0FCD00B73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Matti Lähtevänoja Pohjois-Savon lukioiden tutoropettajat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01EBE31-AD0A-4B80-91C8-FBB82DA76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A2579-3346-44BE-9040-026086ADC3D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6173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6B2AFCB-B05B-4A30-94F7-1C518A383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21A75-79E5-FD40-8FE6-B3B3FFC45F1D}" type="datetime1">
              <a:rPr lang="fi-FI" smtClean="0"/>
              <a:t>9.10.2019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12F4C9C7-6CE6-4DF1-B640-28F626816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Matti Lähtevänoja Pohjois-Savon lukioiden tutoropettajat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3DB91ED-019C-419A-9FC6-01BD703C7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A2579-3346-44BE-9040-026086ADC3D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2817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5E57476-0E3B-4A3A-835D-B84C5E19B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77F9C19-13F0-4BBF-BC21-65C089B94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21DA1EA-B23E-4432-BDFD-235A207037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CA9C9E2-EAF2-4FA5-9D40-94C96FE31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16A21-1DF3-5F4A-AF4F-ACB59974477B}" type="datetime1">
              <a:rPr lang="fi-FI" smtClean="0"/>
              <a:t>9.10.2019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CC6AE30-97E9-4C40-B044-7FD17ED08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Matti Lähtevänoja Pohjois-Savon lukioiden tutoropettajat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8CE104F-1151-4A9A-8523-F52AFB5CB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A2579-3346-44BE-9040-026086ADC3D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8445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242F504-DAD7-4C48-A027-AE8C98696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C37406AF-2157-4B05-8FBC-BD4F3C3FAB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4E952D0-BD74-4B03-B3A6-6A3DBD23BD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8973048-8480-432A-B9DF-667F1A7C9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C16E-611D-114D-9EF0-BF29190442AF}" type="datetime1">
              <a:rPr lang="fi-FI" smtClean="0"/>
              <a:t>9.10.2019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1F8CCE7-3BD2-4C2C-B678-32ED4DD6F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Matti Lähtevänoja Pohjois-Savon lukioiden tutoropettajat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48BE52B-C116-4D61-A2C7-185257565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A2579-3346-44BE-9040-026086ADC3D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3379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C7F718A6-6980-4A62-A32C-EB2AA40B6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173FC79-3E1B-4AF7-9627-C2C93FFE9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C6C0990-CD58-42A5-B898-D8318C443E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B523C-B8E1-C648-949A-4A7922D9A8DC}" type="datetime1">
              <a:rPr lang="fi-FI" smtClean="0"/>
              <a:t>9.10.2019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89D6A27-5395-4A7A-A898-182D4C4761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Matti Lähtevänoja Pohjois-Savon lukioiden tutoropettajat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831374E-0705-4CF5-B375-222BA64AD0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A2579-3346-44BE-9040-026086ADC3D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686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support.office.com/fi-fi/article/-5aa4431a-8a3c-4aa5-87a6-b6401abea11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2C4BFA1-2075-4901-9E24-E41D1FDD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9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1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3" name="Alaotsikko 2">
            <a:extLst>
              <a:ext uri="{FF2B5EF4-FFF2-40B4-BE49-F238E27FC236}">
                <a16:creationId xmlns:a16="http://schemas.microsoft.com/office/drawing/2014/main" id="{B506CEA1-997A-4D2E-98E0-C4471CAC2D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95800"/>
            <a:ext cx="9144000" cy="762000"/>
          </a:xfrm>
        </p:spPr>
        <p:txBody>
          <a:bodyPr>
            <a:normAutofit/>
          </a:bodyPr>
          <a:lstStyle/>
          <a:p>
            <a:r>
              <a:rPr lang="fi-FI" sz="1800"/>
              <a:t>Pohjois-Savon perusopetuksen ja lukioiden tutoropettajien messut</a:t>
            </a:r>
          </a:p>
          <a:p>
            <a:r>
              <a:rPr lang="fi-FI" sz="1800"/>
              <a:t>Kuopio 7.10.2019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3FB2EE-284F-4C87-AB3D-BBF87A9FA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82A9F67-2C5C-4C2A-9D0C-67EFE53F7D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76538"/>
            <a:ext cx="9144000" cy="1381188"/>
          </a:xfrm>
        </p:spPr>
        <p:txBody>
          <a:bodyPr anchor="ctr">
            <a:normAutofit/>
          </a:bodyPr>
          <a:lstStyle/>
          <a:p>
            <a:r>
              <a:rPr lang="fi-FI" sz="3100">
                <a:solidFill>
                  <a:schemeClr val="bg2"/>
                </a:solidFill>
              </a:rPr>
              <a:t>Miten Teams voi toimia apuna oppijalähtöisen lähestymistavan hyödyntämisessä kurssin toteuttamisessa?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263C7D0-7ED8-5740-8EEC-B4E3B0C8D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Matti Lähtevänoja Pohjois-Savon lukioiden tutoropettajat</a:t>
            </a:r>
          </a:p>
        </p:txBody>
      </p:sp>
    </p:spTree>
    <p:extLst>
      <p:ext uri="{BB962C8B-B14F-4D97-AF65-F5344CB8AC3E}">
        <p14:creationId xmlns:p14="http://schemas.microsoft.com/office/powerpoint/2010/main" val="11175120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Opiskelijan tekemä jatkuva arviointi</a:t>
            </a: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7124" y="3016251"/>
            <a:ext cx="4395271" cy="2392889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1007165" y="1690688"/>
            <a:ext cx="11161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Värimalli: </a:t>
            </a:r>
          </a:p>
          <a:p>
            <a:endParaRPr lang="fi-FI" dirty="0"/>
          </a:p>
        </p:txBody>
      </p:sp>
      <p:sp>
        <p:nvSpPr>
          <p:cNvPr id="3" name="Suorakulmio 2"/>
          <p:cNvSpPr/>
          <p:nvPr/>
        </p:nvSpPr>
        <p:spPr>
          <a:xfrm>
            <a:off x="3048000" y="159835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b="1" dirty="0">
                <a:solidFill>
                  <a:srgbClr val="1E4E79"/>
                </a:solidFill>
                <a:latin typeface="Calibri" panose="020F0502020204030204" pitchFamily="34" charset="0"/>
              </a:rPr>
              <a:t>Tehtävät ovat kirjan tehtäviä. Värjää ruutu </a:t>
            </a:r>
            <a:r>
              <a:rPr lang="fi-FI" b="1" dirty="0">
                <a:solidFill>
                  <a:srgbClr val="92D050"/>
                </a:solidFill>
                <a:latin typeface="Calibri" panose="020F0502020204030204" pitchFamily="34" charset="0"/>
              </a:rPr>
              <a:t>vihreällä</a:t>
            </a:r>
            <a:r>
              <a:rPr lang="fi-FI" b="1" dirty="0">
                <a:solidFill>
                  <a:srgbClr val="1E4E79"/>
                </a:solidFill>
                <a:latin typeface="Calibri" panose="020F0502020204030204" pitchFamily="34" charset="0"/>
              </a:rPr>
              <a:t>, jos olet tehnyt tehtävän yksin tai yhdessä ja oivaltanut jotain uutta. Värjää ruutu </a:t>
            </a:r>
            <a:r>
              <a:rPr lang="fi-FI" b="1" dirty="0">
                <a:solidFill>
                  <a:srgbClr val="00B0F0"/>
                </a:solidFill>
                <a:latin typeface="Calibri" panose="020F0502020204030204" pitchFamily="34" charset="0"/>
              </a:rPr>
              <a:t>sinisellä</a:t>
            </a:r>
            <a:r>
              <a:rPr lang="fi-FI" b="1" dirty="0">
                <a:solidFill>
                  <a:srgbClr val="1E4E79"/>
                </a:solidFill>
                <a:latin typeface="Calibri" panose="020F0502020204030204" pitchFamily="34" charset="0"/>
              </a:rPr>
              <a:t>, jos sait tehtävän tehdyksi asian jäädessä epäselväksi avusta huolimatta. Värjää ruutu </a:t>
            </a:r>
            <a:r>
              <a:rPr lang="fi-FI" b="1" dirty="0">
                <a:solidFill>
                  <a:srgbClr val="FFFF00"/>
                </a:solidFill>
                <a:latin typeface="Calibri" panose="020F0502020204030204" pitchFamily="34" charset="0"/>
              </a:rPr>
              <a:t>keltaisella</a:t>
            </a:r>
            <a:r>
              <a:rPr lang="fi-FI" b="1" dirty="0">
                <a:solidFill>
                  <a:srgbClr val="1E4E79"/>
                </a:solidFill>
                <a:latin typeface="Calibri" panose="020F0502020204030204" pitchFamily="34" charset="0"/>
              </a:rPr>
              <a:t>, jos tehtävä jäi kesken.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5788" y="3085542"/>
            <a:ext cx="4198095" cy="2446742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2007" y="4413924"/>
            <a:ext cx="3893781" cy="2256438"/>
          </a:xfrm>
          <a:prstGeom prst="rect">
            <a:avLst/>
          </a:prstGeom>
        </p:spPr>
      </p:pic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DDEF7B3D-37A2-4984-B1B6-E19C3D6EB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Matti Lähtevänoja Pohjois-Savon lukioiden tutoropettajat</a:t>
            </a:r>
          </a:p>
        </p:txBody>
      </p:sp>
    </p:spTree>
    <p:extLst>
      <p:ext uri="{BB962C8B-B14F-4D97-AF65-F5344CB8AC3E}">
        <p14:creationId xmlns:p14="http://schemas.microsoft.com/office/powerpoint/2010/main" val="1537923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DDB3BBEF-316B-4A6F-A165-62FF157D36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760" y="0"/>
            <a:ext cx="9718480" cy="6858000"/>
          </a:xfrm>
          <a:prstGeom prst="rect">
            <a:avLst/>
          </a:prstGeom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7F0258A1-AF1A-461E-AAB8-EFED8F5A7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Matti Lähtevänoja Pohjois-Savon lukioiden tutoropettajat</a:t>
            </a:r>
          </a:p>
        </p:txBody>
      </p:sp>
    </p:spTree>
    <p:extLst>
      <p:ext uri="{BB962C8B-B14F-4D97-AF65-F5344CB8AC3E}">
        <p14:creationId xmlns:p14="http://schemas.microsoft.com/office/powerpoint/2010/main" val="1711311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47DC48C7-2538-432E-8596-B89128B9D4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696" y="0"/>
            <a:ext cx="7660608" cy="6858000"/>
          </a:xfrm>
          <a:prstGeom prst="rect">
            <a:avLst/>
          </a:prstGeom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E823418-757F-4ACA-BB9F-67838D705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Matti Lähtevänoja Pohjois-Savon lukioiden tutoropettajat</a:t>
            </a:r>
          </a:p>
        </p:txBody>
      </p:sp>
    </p:spTree>
    <p:extLst>
      <p:ext uri="{BB962C8B-B14F-4D97-AF65-F5344CB8AC3E}">
        <p14:creationId xmlns:p14="http://schemas.microsoft.com/office/powerpoint/2010/main" val="959728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7B66DD2F-0841-4458-BDB0-27D7993612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552" y="0"/>
            <a:ext cx="6484896" cy="6858000"/>
          </a:xfrm>
          <a:prstGeom prst="rect">
            <a:avLst/>
          </a:prstGeom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AE52FFA-2FA2-4636-BFF7-55F18ECB5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Matti Lähtevänoja Pohjois-Savon lukioiden tutoropettajat</a:t>
            </a:r>
          </a:p>
        </p:txBody>
      </p:sp>
    </p:spTree>
    <p:extLst>
      <p:ext uri="{BB962C8B-B14F-4D97-AF65-F5344CB8AC3E}">
        <p14:creationId xmlns:p14="http://schemas.microsoft.com/office/powerpoint/2010/main" val="347508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9F4D493B-5F11-4A80-A10A-3380AC50C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405" y="0"/>
            <a:ext cx="7133189" cy="6858000"/>
          </a:xfrm>
          <a:prstGeom prst="rect">
            <a:avLst/>
          </a:prstGeom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1383A4D-A94F-4103-B51A-48A0FD47E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Matti Lähtevänoja Pohjois-Savon lukioiden tutoropettajat</a:t>
            </a:r>
          </a:p>
        </p:txBody>
      </p:sp>
    </p:spTree>
    <p:extLst>
      <p:ext uri="{BB962C8B-B14F-4D97-AF65-F5344CB8AC3E}">
        <p14:creationId xmlns:p14="http://schemas.microsoft.com/office/powerpoint/2010/main" val="1296531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8F2DFC2C-3523-400C-A0C8-A9A0C55CF4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903" y="0"/>
            <a:ext cx="6612194" cy="6858000"/>
          </a:xfrm>
          <a:prstGeom prst="rect">
            <a:avLst/>
          </a:prstGeom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90A8D4-C6E5-4ECE-9B59-75C60CF48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Matti Lähtevänoja Pohjois-Savon lukioiden tutoropettajat</a:t>
            </a:r>
          </a:p>
        </p:txBody>
      </p:sp>
    </p:spTree>
    <p:extLst>
      <p:ext uri="{BB962C8B-B14F-4D97-AF65-F5344CB8AC3E}">
        <p14:creationId xmlns:p14="http://schemas.microsoft.com/office/powerpoint/2010/main" val="291245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0D8AD8BA-B775-41E5-9BA4-EE9C6F398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5272" y="0"/>
            <a:ext cx="7481455" cy="6858000"/>
          </a:xfrm>
          <a:prstGeom prst="rect">
            <a:avLst/>
          </a:prstGeom>
        </p:spPr>
      </p:pic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7081FBD-CA1C-4C10-8DBE-E95C09F45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Matti Lähtevänoja Pohjois-Savon lukioiden tutoropettajat</a:t>
            </a:r>
          </a:p>
        </p:txBody>
      </p:sp>
    </p:spTree>
    <p:extLst>
      <p:ext uri="{BB962C8B-B14F-4D97-AF65-F5344CB8AC3E}">
        <p14:creationId xmlns:p14="http://schemas.microsoft.com/office/powerpoint/2010/main" val="1074449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4813B576-AE08-4437-ACAE-29ECF745B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Matti Lähtevänoja Pohjois-Savon lukioiden tutoropettajat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22C5B0B-F8F7-4620-B068-851133F0F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0325" y="1928812"/>
            <a:ext cx="699135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979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4AFDACB3-135D-4DD2-8836-8B68ED82F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287" y="2228850"/>
            <a:ext cx="7591425" cy="2400300"/>
          </a:xfrm>
          <a:prstGeom prst="rect">
            <a:avLst/>
          </a:prstGeom>
        </p:spPr>
      </p:pic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A519014-369E-4282-BAE3-D33937251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Matti Lähtevänoja Pohjois-Savon lukioiden tutoropettajat</a:t>
            </a:r>
          </a:p>
        </p:txBody>
      </p:sp>
    </p:spTree>
    <p:extLst>
      <p:ext uri="{BB962C8B-B14F-4D97-AF65-F5344CB8AC3E}">
        <p14:creationId xmlns:p14="http://schemas.microsoft.com/office/powerpoint/2010/main" val="10697301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Työskentely kurssin aikana</a:t>
            </a:r>
          </a:p>
        </p:txBody>
      </p:sp>
      <p:sp>
        <p:nvSpPr>
          <p:cNvPr id="5" name="Kuvaselitepilvi 4"/>
          <p:cNvSpPr/>
          <p:nvPr/>
        </p:nvSpPr>
        <p:spPr>
          <a:xfrm>
            <a:off x="8282262" y="2027202"/>
            <a:ext cx="3821986" cy="217517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Mitkä asiat on järkevää tehdä kotona?</a:t>
            </a:r>
          </a:p>
          <a:p>
            <a:pPr algn="ctr"/>
            <a:r>
              <a:rPr lang="fi-FI" dirty="0"/>
              <a:t>(Ilman tukea tapahtuva asian valmistelu ja työstäminen)</a:t>
            </a:r>
          </a:p>
        </p:txBody>
      </p:sp>
      <p:sp>
        <p:nvSpPr>
          <p:cNvPr id="6" name="Kuvaselitepilvi 5"/>
          <p:cNvSpPr/>
          <p:nvPr/>
        </p:nvSpPr>
        <p:spPr>
          <a:xfrm>
            <a:off x="7659555" y="4538889"/>
            <a:ext cx="4532445" cy="178037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Mitkä asiat on järkevää tehdä koulussa?</a:t>
            </a:r>
          </a:p>
          <a:p>
            <a:pPr algn="ctr"/>
            <a:r>
              <a:rPr lang="fi-FI" dirty="0"/>
              <a:t>(Tehtävät, joissa tuki ja ohjaus on heti saatavilla)</a:t>
            </a:r>
          </a:p>
        </p:txBody>
      </p:sp>
      <p:sp>
        <p:nvSpPr>
          <p:cNvPr id="7" name="Kuvaselitepilvi 6"/>
          <p:cNvSpPr/>
          <p:nvPr/>
        </p:nvSpPr>
        <p:spPr>
          <a:xfrm>
            <a:off x="2966048" y="3422837"/>
            <a:ext cx="4777483" cy="1643865"/>
          </a:xfrm>
          <a:prstGeom prst="cloudCallout">
            <a:avLst>
              <a:gd name="adj1" fmla="val 50829"/>
              <a:gd name="adj2" fmla="val 555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YHTEISÖLLISYYDEN HYÖDYNTÄMINEN!</a:t>
            </a:r>
          </a:p>
          <a:p>
            <a:pPr algn="ctr"/>
            <a:r>
              <a:rPr lang="fi-FI" dirty="0"/>
              <a:t>Pohditaan tehtäviä yhdessä muiden opiskelijoiden kanssa</a:t>
            </a:r>
          </a:p>
        </p:txBody>
      </p:sp>
      <p:sp>
        <p:nvSpPr>
          <p:cNvPr id="8" name="Kuvaselitepilvi 7"/>
          <p:cNvSpPr/>
          <p:nvPr/>
        </p:nvSpPr>
        <p:spPr>
          <a:xfrm>
            <a:off x="3798658" y="5037587"/>
            <a:ext cx="3400746" cy="1273996"/>
          </a:xfrm>
          <a:prstGeom prst="cloudCallout">
            <a:avLst>
              <a:gd name="adj1" fmla="val 68593"/>
              <a:gd name="adj2" fmla="val 100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Opettajaltakin voi kysyä</a:t>
            </a:r>
          </a:p>
        </p:txBody>
      </p:sp>
      <p:sp>
        <p:nvSpPr>
          <p:cNvPr id="9" name="Kuvaselitepilvi 8"/>
          <p:cNvSpPr/>
          <p:nvPr/>
        </p:nvSpPr>
        <p:spPr>
          <a:xfrm>
            <a:off x="4352921" y="1145166"/>
            <a:ext cx="4411670" cy="2306785"/>
          </a:xfrm>
          <a:prstGeom prst="cloudCallout">
            <a:avLst>
              <a:gd name="adj1" fmla="val 40851"/>
              <a:gd name="adj2" fmla="val 434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Onko  oppimisen kannalta oleellista missä oppiminen tapahtuu?</a:t>
            </a:r>
            <a:r>
              <a:rPr lang="fi-FI" dirty="0">
                <a:solidFill>
                  <a:schemeClr val="bg1"/>
                </a:solidFill>
              </a:rPr>
              <a:t> Pystynkö (olenko valmis) etenemään osittain tai kokonaan itsenäisesti? </a:t>
            </a:r>
          </a:p>
        </p:txBody>
      </p:sp>
      <p:sp>
        <p:nvSpPr>
          <p:cNvPr id="10" name="Kuvaselitepilvi 9"/>
          <p:cNvSpPr/>
          <p:nvPr/>
        </p:nvSpPr>
        <p:spPr>
          <a:xfrm>
            <a:off x="190697" y="1759488"/>
            <a:ext cx="3328827" cy="1931542"/>
          </a:xfrm>
          <a:prstGeom prst="cloudCallout">
            <a:avLst>
              <a:gd name="adj1" fmla="val 68365"/>
              <a:gd name="adj2" fmla="val 204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Millä tavoin kurssi </a:t>
            </a:r>
            <a:r>
              <a:rPr lang="fi-FI" b="1" dirty="0">
                <a:solidFill>
                  <a:schemeClr val="tx1"/>
                </a:solidFill>
              </a:rPr>
              <a:t>sitoo</a:t>
            </a:r>
            <a:r>
              <a:rPr lang="fi-FI" dirty="0">
                <a:solidFill>
                  <a:schemeClr val="tx1"/>
                </a:solidFill>
              </a:rPr>
              <a:t> oppijaa </a:t>
            </a:r>
            <a:r>
              <a:rPr lang="fi-FI" b="1" dirty="0">
                <a:solidFill>
                  <a:schemeClr val="tx1"/>
                </a:solidFill>
              </a:rPr>
              <a:t>oppimisen</a:t>
            </a:r>
            <a:r>
              <a:rPr lang="fi-FI" dirty="0">
                <a:solidFill>
                  <a:schemeClr val="tx1"/>
                </a:solidFill>
              </a:rPr>
              <a:t> kannalta?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1A625C21-E3D6-4294-9D0D-17366437D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Matti Lähtevänoja Pohjois-Savon lukioiden tutoropettajat</a:t>
            </a:r>
          </a:p>
        </p:txBody>
      </p:sp>
    </p:spTree>
    <p:extLst>
      <p:ext uri="{BB962C8B-B14F-4D97-AF65-F5344CB8AC3E}">
        <p14:creationId xmlns:p14="http://schemas.microsoft.com/office/powerpoint/2010/main" val="313506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04E1C38-803B-4FB1-BFB6-E01CACE0D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Oppijalähtöinen lähestymistapa</a:t>
            </a:r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D710116E-A152-4BB0-8273-187A669F5B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9837" y="1231492"/>
            <a:ext cx="10440955" cy="5896147"/>
          </a:xfrm>
          <a:prstGeom prst="rect">
            <a:avLst/>
          </a:prstGeom>
        </p:spPr>
      </p:pic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DCE7747-1DED-D14E-B766-E37BDF355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Matti Lähtevänoja Pohjois-Savon lukioiden tutoropettajat</a:t>
            </a:r>
          </a:p>
        </p:txBody>
      </p:sp>
    </p:spTree>
    <p:extLst>
      <p:ext uri="{BB962C8B-B14F-4D97-AF65-F5344CB8AC3E}">
        <p14:creationId xmlns:p14="http://schemas.microsoft.com/office/powerpoint/2010/main" val="4091638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230" y="2486025"/>
            <a:ext cx="5800725" cy="4371975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Oman tason löytäminen ja sillä eteneminen kurssin aikana  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569269"/>
            <a:ext cx="9644867" cy="866821"/>
          </a:xfrm>
        </p:spPr>
        <p:txBody>
          <a:bodyPr>
            <a:normAutofit/>
          </a:bodyPr>
          <a:lstStyle/>
          <a:p>
            <a:pPr lvl="0"/>
            <a:r>
              <a:rPr lang="fi-FI" dirty="0"/>
              <a:t>valintojen, testaamisen ja ohjauksen hyödyntäminen oman polun viitoittajana </a:t>
            </a:r>
          </a:p>
          <a:p>
            <a:pPr lvl="0"/>
            <a:endParaRPr lang="fi-FI" dirty="0"/>
          </a:p>
          <a:p>
            <a:pPr lvl="0"/>
            <a:endParaRPr lang="fi-FI" dirty="0"/>
          </a:p>
        </p:txBody>
      </p:sp>
      <p:sp>
        <p:nvSpPr>
          <p:cNvPr id="5" name="Kuvaselitepilvi 4"/>
          <p:cNvSpPr/>
          <p:nvPr/>
        </p:nvSpPr>
        <p:spPr>
          <a:xfrm>
            <a:off x="5370484" y="3163064"/>
            <a:ext cx="3657601" cy="198291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Valitsen tehtävät oman tasoni ja tavoitteideni mukaisesti. </a:t>
            </a:r>
          </a:p>
        </p:txBody>
      </p:sp>
      <p:sp>
        <p:nvSpPr>
          <p:cNvPr id="6" name="Kuvaselitepilvi 5"/>
          <p:cNvSpPr/>
          <p:nvPr/>
        </p:nvSpPr>
        <p:spPr>
          <a:xfrm>
            <a:off x="8801578" y="3870203"/>
            <a:ext cx="3343195" cy="255154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KURSSIKOHTAISTEN RAJOJEN YLITTÄMINEN</a:t>
            </a:r>
          </a:p>
          <a:p>
            <a:pPr algn="ctr"/>
            <a:r>
              <a:rPr lang="fi-FI" dirty="0"/>
              <a:t>Osaan nämä jo. Voinko tehdä seuraavan kurssin asioita tällä kurssilla?</a:t>
            </a:r>
          </a:p>
        </p:txBody>
      </p:sp>
      <p:sp>
        <p:nvSpPr>
          <p:cNvPr id="7" name="Kuvaselitepilvi 6"/>
          <p:cNvSpPr/>
          <p:nvPr/>
        </p:nvSpPr>
        <p:spPr>
          <a:xfrm>
            <a:off x="5230466" y="4801792"/>
            <a:ext cx="4146207" cy="172576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KOULUKOHTAISTEN RAJOJEN RIKKOMINEN</a:t>
            </a:r>
          </a:p>
          <a:p>
            <a:pPr algn="ctr"/>
            <a:r>
              <a:rPr lang="fi-FI" dirty="0"/>
              <a:t>Voinko tehdä jatko-opintoihin liittyviä opintoja lukion aikana?</a:t>
            </a:r>
          </a:p>
        </p:txBody>
      </p:sp>
      <p:sp>
        <p:nvSpPr>
          <p:cNvPr id="9" name="Ajatuskupla: Pilvi 8"/>
          <p:cNvSpPr/>
          <p:nvPr/>
        </p:nvSpPr>
        <p:spPr>
          <a:xfrm>
            <a:off x="3269358" y="2077710"/>
            <a:ext cx="2753591" cy="156252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Miten arvioin oman tasoni?</a:t>
            </a:r>
          </a:p>
        </p:txBody>
      </p:sp>
      <p:sp>
        <p:nvSpPr>
          <p:cNvPr id="10" name="Ajatuskupla: Pilvi 9"/>
          <p:cNvSpPr/>
          <p:nvPr/>
        </p:nvSpPr>
        <p:spPr>
          <a:xfrm>
            <a:off x="5860276" y="1932709"/>
            <a:ext cx="2886588" cy="129871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Hyödynnän testejä oman tason löytämisessä</a:t>
            </a:r>
          </a:p>
        </p:txBody>
      </p:sp>
      <p:sp>
        <p:nvSpPr>
          <p:cNvPr id="11" name="Ajatuskupla: Pilvi 10"/>
          <p:cNvSpPr/>
          <p:nvPr/>
        </p:nvSpPr>
        <p:spPr>
          <a:xfrm>
            <a:off x="8253400" y="2494814"/>
            <a:ext cx="2097293" cy="118041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Uskallan kokeilla!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8447F04-4BCD-49E1-901A-9466B3E83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Matti Lähtevänoja Pohjois-Savon lukioiden tutoropettajat</a:t>
            </a:r>
          </a:p>
        </p:txBody>
      </p:sp>
    </p:spTree>
    <p:extLst>
      <p:ext uri="{BB962C8B-B14F-4D97-AF65-F5344CB8AC3E}">
        <p14:creationId xmlns:p14="http://schemas.microsoft.com/office/powerpoint/2010/main" val="1534749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778DF2AF-1A3F-4D9F-96EA-EBECA23E7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318" y="2250372"/>
            <a:ext cx="9196873" cy="2357256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89E56657-0E13-4630-8892-BCA5DE281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Mikä on </a:t>
            </a:r>
            <a:r>
              <a:rPr lang="fi-FI" dirty="0" err="1"/>
              <a:t>Teams</a:t>
            </a:r>
            <a:r>
              <a:rPr lang="fi-FI" dirty="0"/>
              <a:t> ja mistä se löytyy?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4B3E2A8-0F33-45C1-961E-EA84244F2F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Teams</a:t>
            </a:r>
            <a:r>
              <a:rPr lang="fi-FI" dirty="0"/>
              <a:t> kuuluu yhtenä sovelluksena Office O365-ympäristöön 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r>
              <a:rPr lang="fi-FI" dirty="0" err="1"/>
              <a:t>Teams</a:t>
            </a:r>
            <a:r>
              <a:rPr lang="fi-FI" dirty="0"/>
              <a:t> toimii sekä online- että työpöytäsovelluksena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8" name="Nuoli: Oikea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83D0CBB-92B9-43AD-80CF-936E51D63EC6}"/>
              </a:ext>
            </a:extLst>
          </p:cNvPr>
          <p:cNvSpPr/>
          <p:nvPr/>
        </p:nvSpPr>
        <p:spPr>
          <a:xfrm rot="16200000">
            <a:off x="8539994" y="3604175"/>
            <a:ext cx="276836" cy="268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352CC959-847F-44BB-9501-BE4CAF598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318" y="5534569"/>
            <a:ext cx="5201376" cy="352474"/>
          </a:xfrm>
          <a:prstGeom prst="rect">
            <a:avLst/>
          </a:prstGeom>
        </p:spPr>
      </p:pic>
      <p:sp>
        <p:nvSpPr>
          <p:cNvPr id="10" name="Nuoli: Alas 9">
            <a:extLst>
              <a:ext uri="{FF2B5EF4-FFF2-40B4-BE49-F238E27FC236}">
                <a16:creationId xmlns:a16="http://schemas.microsoft.com/office/drawing/2014/main" id="{52BAC86B-E199-4486-A6A5-00E4195451F8}"/>
              </a:ext>
            </a:extLst>
          </p:cNvPr>
          <p:cNvSpPr/>
          <p:nvPr/>
        </p:nvSpPr>
        <p:spPr>
          <a:xfrm rot="4429260">
            <a:off x="5974360" y="5359007"/>
            <a:ext cx="243280" cy="4216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CC92297-D7F4-A044-863C-C3698D9FA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Matti Lähtevänoja Pohjois-Savon lukioiden tutoropettajat</a:t>
            </a:r>
          </a:p>
        </p:txBody>
      </p:sp>
    </p:spTree>
    <p:extLst>
      <p:ext uri="{BB962C8B-B14F-4D97-AF65-F5344CB8AC3E}">
        <p14:creationId xmlns:p14="http://schemas.microsoft.com/office/powerpoint/2010/main" val="21010870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58C353-C396-D747-A173-FE5116971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Teams</a:t>
            </a:r>
            <a:r>
              <a:rPr lang="fi-FI" dirty="0"/>
              <a:t> ohjeita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0AE6F70-28D3-0042-B6B6-EE50E98FD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Teams</a:t>
            </a:r>
            <a:r>
              <a:rPr lang="fi-FI" dirty="0"/>
              <a:t> muuttuu, joten ohjeiden ajantasaisuus kannattaa aina tarkistaa</a:t>
            </a:r>
          </a:p>
          <a:p>
            <a:r>
              <a:rPr lang="fi-FI" dirty="0">
                <a:hlinkClick r:id="rId2"/>
              </a:rPr>
              <a:t>Microsoft ohjeita Teamsin käyttöön </a:t>
            </a:r>
            <a:r>
              <a:rPr lang="fi-FI" dirty="0"/>
              <a:t>(Ohjeet ovat konekääntäjän tekemiä)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BC224A7-C29A-5742-AD77-764B8BA23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Matti Lähtevänoja Pohjois-Savon lukioiden tutoropettajat</a:t>
            </a:r>
          </a:p>
        </p:txBody>
      </p:sp>
    </p:spTree>
    <p:extLst>
      <p:ext uri="{BB962C8B-B14F-4D97-AF65-F5344CB8AC3E}">
        <p14:creationId xmlns:p14="http://schemas.microsoft.com/office/powerpoint/2010/main" val="1009290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4129" y="117641"/>
            <a:ext cx="10515600" cy="1010894"/>
          </a:xfrm>
        </p:spPr>
        <p:txBody>
          <a:bodyPr>
            <a:normAutofit fontScale="90000"/>
          </a:bodyPr>
          <a:lstStyle/>
          <a:p>
            <a:r>
              <a:rPr lang="fi-FI" dirty="0"/>
              <a:t>Tavoitteen asettelu - Omat vahvuudet ja kehitettävät asiat tällä kurssilla</a:t>
            </a:r>
          </a:p>
        </p:txBody>
      </p:sp>
      <p:sp>
        <p:nvSpPr>
          <p:cNvPr id="7" name="Ajatuskupla: Pilvi 6"/>
          <p:cNvSpPr/>
          <p:nvPr/>
        </p:nvSpPr>
        <p:spPr>
          <a:xfrm>
            <a:off x="86805" y="1170578"/>
            <a:ext cx="4971858" cy="2071396"/>
          </a:xfrm>
          <a:prstGeom prst="cloudCallout">
            <a:avLst>
              <a:gd name="adj1" fmla="val 95699"/>
              <a:gd name="adj2" fmla="val -487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fi-FI" dirty="0">
                <a:solidFill>
                  <a:schemeClr val="tx1"/>
                </a:solidFill>
              </a:rPr>
              <a:t>Aikaisempien kokemusten hyödyntäminen -Vahvuudet</a:t>
            </a:r>
          </a:p>
          <a:p>
            <a:pPr lvl="1"/>
            <a:r>
              <a:rPr lang="fi-FI" dirty="0"/>
              <a:t>- Miten olen menestynyt aikaisemmin vastaavilla kursseilla? </a:t>
            </a:r>
          </a:p>
        </p:txBody>
      </p:sp>
      <p:sp>
        <p:nvSpPr>
          <p:cNvPr id="8" name="Ajatuskupla: Pilvi 7"/>
          <p:cNvSpPr/>
          <p:nvPr/>
        </p:nvSpPr>
        <p:spPr>
          <a:xfrm>
            <a:off x="8203098" y="1014873"/>
            <a:ext cx="3554963" cy="2015114"/>
          </a:xfrm>
          <a:prstGeom prst="cloudCallout">
            <a:avLst>
              <a:gd name="adj1" fmla="val 120374"/>
              <a:gd name="adj2" fmla="val -1111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Kehitettävät asiat </a:t>
            </a:r>
          </a:p>
          <a:p>
            <a:pPr algn="ctr"/>
            <a:r>
              <a:rPr lang="fi-FI" dirty="0"/>
              <a:t>- Missä asioissa olen kokenut tarvitsevani tukea vastaavilla kursseilla?</a:t>
            </a:r>
          </a:p>
        </p:txBody>
      </p:sp>
      <p:sp>
        <p:nvSpPr>
          <p:cNvPr id="9" name="Ajatuskupla: Pilvi 8"/>
          <p:cNvSpPr/>
          <p:nvPr/>
        </p:nvSpPr>
        <p:spPr>
          <a:xfrm>
            <a:off x="8324386" y="2853811"/>
            <a:ext cx="3928188" cy="2166573"/>
          </a:xfrm>
          <a:prstGeom prst="cloudCallout">
            <a:avLst>
              <a:gd name="adj1" fmla="val 14455"/>
              <a:gd name="adj2" fmla="val -427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Miten omaa oppimisprosessia tulisi kehittää, jotta saavuttaisin tälle kurssille asettamani tavoitteet?</a:t>
            </a:r>
          </a:p>
        </p:txBody>
      </p:sp>
      <p:sp>
        <p:nvSpPr>
          <p:cNvPr id="10" name="Ajatuskupla: Pilvi 9"/>
          <p:cNvSpPr/>
          <p:nvPr/>
        </p:nvSpPr>
        <p:spPr>
          <a:xfrm>
            <a:off x="4910994" y="4273420"/>
            <a:ext cx="2870718" cy="1982033"/>
          </a:xfrm>
          <a:prstGeom prst="cloudCallout">
            <a:avLst>
              <a:gd name="adj1" fmla="val -3675"/>
              <a:gd name="adj2" fmla="val -802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/>
              <a:t>Miten voin itse vaikuttaa siihen, että saavutan tavoitteeni tällä kurssilla?</a:t>
            </a:r>
          </a:p>
        </p:txBody>
      </p:sp>
      <p:sp>
        <p:nvSpPr>
          <p:cNvPr id="11" name="Ajatuskupla: Pilvi 10"/>
          <p:cNvSpPr/>
          <p:nvPr/>
        </p:nvSpPr>
        <p:spPr>
          <a:xfrm>
            <a:off x="835137" y="2853811"/>
            <a:ext cx="3191069" cy="1866123"/>
          </a:xfrm>
          <a:prstGeom prst="cloudCallout">
            <a:avLst>
              <a:gd name="adj1" fmla="val 117031"/>
              <a:gd name="adj2" fmla="val -598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- Mitkä asiat ovat toimineet oppimisessa tämän tyyppisillä kursseilla?</a:t>
            </a:r>
          </a:p>
        </p:txBody>
      </p:sp>
      <p:sp>
        <p:nvSpPr>
          <p:cNvPr id="3" name="Pilvi 2"/>
          <p:cNvSpPr/>
          <p:nvPr/>
        </p:nvSpPr>
        <p:spPr>
          <a:xfrm>
            <a:off x="4318565" y="1014873"/>
            <a:ext cx="4055575" cy="309649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Mitkä ovat tällä kurssilla kehitettävät olennaisimmat tiedot ja taidot?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6A98B00-0299-499F-ADF5-8DA76063C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Matti Lähtevänoja Pohjois-Savon lukioiden tutoropettajat</a:t>
            </a:r>
          </a:p>
        </p:txBody>
      </p:sp>
    </p:spTree>
    <p:extLst>
      <p:ext uri="{BB962C8B-B14F-4D97-AF65-F5344CB8AC3E}">
        <p14:creationId xmlns:p14="http://schemas.microsoft.com/office/powerpoint/2010/main" val="1391162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69DDD78F-EA02-44E8-A3AC-A585647938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812" y="184492"/>
            <a:ext cx="8476734" cy="5961783"/>
          </a:xfrm>
          <a:prstGeom prst="rect">
            <a:avLst/>
          </a:prstGeom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F119292C-5332-4E11-860E-EF735926E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Matti Lähtevänoja Pohjois-Savon lukioiden tutoropettajat</a:t>
            </a:r>
          </a:p>
        </p:txBody>
      </p:sp>
    </p:spTree>
    <p:extLst>
      <p:ext uri="{BB962C8B-B14F-4D97-AF65-F5344CB8AC3E}">
        <p14:creationId xmlns:p14="http://schemas.microsoft.com/office/powerpoint/2010/main" val="1632007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14E37645-FA8C-4D32-B065-AA2D96D78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37" y="173651"/>
            <a:ext cx="9242471" cy="5992371"/>
          </a:xfrm>
          <a:prstGeom prst="rect">
            <a:avLst/>
          </a:prstGeom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B0A45683-CBFF-49A9-B0F7-88C1848E8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Matti Lähtevänoja Pohjois-Savon lukioiden tutoropettajat</a:t>
            </a:r>
          </a:p>
        </p:txBody>
      </p:sp>
    </p:spTree>
    <p:extLst>
      <p:ext uri="{BB962C8B-B14F-4D97-AF65-F5344CB8AC3E}">
        <p14:creationId xmlns:p14="http://schemas.microsoft.com/office/powerpoint/2010/main" val="1228049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63FCED18-534C-4930-8818-8A3E63B17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715" y="432486"/>
            <a:ext cx="9476744" cy="5534129"/>
          </a:xfrm>
          <a:prstGeom prst="rect">
            <a:avLst/>
          </a:prstGeom>
        </p:spPr>
      </p:pic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D892D58-FEF8-4B68-A38F-EAD843E30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Matti Lähtevänoja Pohjois-Savon lukioiden tutoropettajat</a:t>
            </a:r>
          </a:p>
        </p:txBody>
      </p:sp>
    </p:spTree>
    <p:extLst>
      <p:ext uri="{BB962C8B-B14F-4D97-AF65-F5344CB8AC3E}">
        <p14:creationId xmlns:p14="http://schemas.microsoft.com/office/powerpoint/2010/main" val="3105409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Tavoitteen asettelu - Kurssilla kehitettävät asiat pitkän aikavälin tavoitteiden mukaisesti</a:t>
            </a:r>
          </a:p>
        </p:txBody>
      </p:sp>
      <p:sp>
        <p:nvSpPr>
          <p:cNvPr id="6" name="Kuvaselitepilvi 5"/>
          <p:cNvSpPr/>
          <p:nvPr/>
        </p:nvSpPr>
        <p:spPr>
          <a:xfrm>
            <a:off x="3573184" y="3172977"/>
            <a:ext cx="8506849" cy="2783831"/>
          </a:xfrm>
          <a:prstGeom prst="cloudCallout">
            <a:avLst>
              <a:gd name="adj1" fmla="val 44756"/>
              <a:gd name="adj2" fmla="val 734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3"/>
            <a:r>
              <a:rPr lang="fi-FI" dirty="0"/>
              <a:t>Tällä kurssilla voin harjoitella esseen kirjoittamista, tiedon haun kehittämistä, digitaalisten työkalujen käytön harjoittelua, ryhmätyötaitojen kehittämistä, itsensä ilmaisemista, kielitaidon kehittämistä, loogista ajattelua…</a:t>
            </a:r>
          </a:p>
        </p:txBody>
      </p:sp>
      <p:sp>
        <p:nvSpPr>
          <p:cNvPr id="3" name="Pilvi 2"/>
          <p:cNvSpPr/>
          <p:nvPr/>
        </p:nvSpPr>
        <p:spPr>
          <a:xfrm>
            <a:off x="3100152" y="1690688"/>
            <a:ext cx="5407811" cy="1758372"/>
          </a:xfrm>
          <a:prstGeom prst="cloud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Onko kurssilla sellaisia elementtejä, jotka tukevat </a:t>
            </a:r>
            <a:r>
              <a:rPr lang="fi-FI" b="1" dirty="0">
                <a:solidFill>
                  <a:schemeClr val="tx1"/>
                </a:solidFill>
              </a:rPr>
              <a:t>tietojen ja taitojen harjaantumista pitkän aikavälin tavoitteiden saavuttamisessa?</a:t>
            </a:r>
          </a:p>
        </p:txBody>
      </p:sp>
      <p:sp>
        <p:nvSpPr>
          <p:cNvPr id="5" name="Puhekupla: Suorakulmio, kulmat pyöristettu 4"/>
          <p:cNvSpPr/>
          <p:nvPr/>
        </p:nvSpPr>
        <p:spPr>
          <a:xfrm>
            <a:off x="587829" y="2037951"/>
            <a:ext cx="2136710" cy="1135026"/>
          </a:xfrm>
          <a:prstGeom prst="wedgeRoundRectCallout">
            <a:avLst>
              <a:gd name="adj1" fmla="val -51837"/>
              <a:gd name="adj2" fmla="val 953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/>
              <a:t>Kurssi on mielenkiintoinen ja se tukee suoraan tavoitteitani</a:t>
            </a:r>
          </a:p>
        </p:txBody>
      </p:sp>
      <p:sp>
        <p:nvSpPr>
          <p:cNvPr id="8" name="Puhekupla: Suorakulmio, kulmat pyöristettu 7"/>
          <p:cNvSpPr/>
          <p:nvPr/>
        </p:nvSpPr>
        <p:spPr>
          <a:xfrm>
            <a:off x="718456" y="3900196"/>
            <a:ext cx="2715209" cy="1548881"/>
          </a:xfrm>
          <a:prstGeom prst="wedgeRoundRectCallout">
            <a:avLst>
              <a:gd name="adj1" fmla="val -71639"/>
              <a:gd name="adj2" fmla="val 12853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Tämä kurssi piti valita, koska se on pakollinen. Kyseinen aine ei kiinnosta… Mistä motivaatio?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B25CA97-D464-446A-80BB-60C0BC067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Matti Lähtevänoja Pohjois-Savon lukioiden tutoropettajat</a:t>
            </a:r>
          </a:p>
        </p:txBody>
      </p:sp>
    </p:spTree>
    <p:extLst>
      <p:ext uri="{BB962C8B-B14F-4D97-AF65-F5344CB8AC3E}">
        <p14:creationId xmlns:p14="http://schemas.microsoft.com/office/powerpoint/2010/main" val="533174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		Arvioinnin toteutustavat</a:t>
            </a:r>
          </a:p>
        </p:txBody>
      </p:sp>
      <p:cxnSp>
        <p:nvCxnSpPr>
          <p:cNvPr id="5" name="Suora nuoliyhdysviiva 4"/>
          <p:cNvCxnSpPr/>
          <p:nvPr/>
        </p:nvCxnSpPr>
        <p:spPr>
          <a:xfrm>
            <a:off x="5522976" y="2231136"/>
            <a:ext cx="36576" cy="3547872"/>
          </a:xfrm>
          <a:prstGeom prst="straightConnector1">
            <a:avLst/>
          </a:prstGeom>
          <a:ln w="698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uora nuoliyhdysviiva 5"/>
          <p:cNvCxnSpPr/>
          <p:nvPr/>
        </p:nvCxnSpPr>
        <p:spPr>
          <a:xfrm flipH="1">
            <a:off x="3108960" y="4001294"/>
            <a:ext cx="4828032" cy="0"/>
          </a:xfrm>
          <a:prstGeom prst="straightConnector1">
            <a:avLst/>
          </a:prstGeom>
          <a:ln w="698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iruutu 10"/>
          <p:cNvSpPr txBox="1"/>
          <p:nvPr/>
        </p:nvSpPr>
        <p:spPr>
          <a:xfrm>
            <a:off x="3959960" y="1775192"/>
            <a:ext cx="2512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/>
              <a:t>Teknologia-avusteisuus +</a:t>
            </a:r>
            <a:endParaRPr lang="fi-FI" dirty="0"/>
          </a:p>
        </p:txBody>
      </p:sp>
      <p:sp>
        <p:nvSpPr>
          <p:cNvPr id="12" name="Tekstiruutu 11"/>
          <p:cNvSpPr txBox="1"/>
          <p:nvPr/>
        </p:nvSpPr>
        <p:spPr>
          <a:xfrm>
            <a:off x="1880824" y="3813454"/>
            <a:ext cx="996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/>
              <a:t>Opettaja</a:t>
            </a:r>
          </a:p>
        </p:txBody>
      </p:sp>
      <p:sp>
        <p:nvSpPr>
          <p:cNvPr id="13" name="Tekstiruutu 12"/>
          <p:cNvSpPr txBox="1"/>
          <p:nvPr/>
        </p:nvSpPr>
        <p:spPr>
          <a:xfrm>
            <a:off x="8168445" y="3820452"/>
            <a:ext cx="1084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Opiskelija</a:t>
            </a:r>
          </a:p>
        </p:txBody>
      </p:sp>
      <p:sp>
        <p:nvSpPr>
          <p:cNvPr id="14" name="Tekstiruutu 13"/>
          <p:cNvSpPr txBox="1"/>
          <p:nvPr/>
        </p:nvSpPr>
        <p:spPr>
          <a:xfrm>
            <a:off x="4017799" y="5950124"/>
            <a:ext cx="2467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/>
              <a:t>Teknologia-avusteisuus -</a:t>
            </a:r>
            <a:endParaRPr lang="fi-FI" dirty="0"/>
          </a:p>
        </p:txBody>
      </p:sp>
      <p:cxnSp>
        <p:nvCxnSpPr>
          <p:cNvPr id="16" name="Suora nuoliyhdysviiva 15"/>
          <p:cNvCxnSpPr/>
          <p:nvPr/>
        </p:nvCxnSpPr>
        <p:spPr>
          <a:xfrm flipV="1">
            <a:off x="4910931" y="3636335"/>
            <a:ext cx="1391856" cy="669759"/>
          </a:xfrm>
          <a:prstGeom prst="straightConnector1">
            <a:avLst/>
          </a:prstGeom>
          <a:ln w="698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iruutu 16"/>
          <p:cNvSpPr txBox="1"/>
          <p:nvPr/>
        </p:nvSpPr>
        <p:spPr>
          <a:xfrm>
            <a:off x="4566495" y="3994715"/>
            <a:ext cx="612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51B1A1A-7F3D-47D4-8BF3-0AB2FF91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Matti Lähtevänoja Pohjois-Savon lukioiden tutoropettajat</a:t>
            </a:r>
          </a:p>
        </p:txBody>
      </p:sp>
    </p:spTree>
    <p:extLst>
      <p:ext uri="{BB962C8B-B14F-4D97-AF65-F5344CB8AC3E}">
        <p14:creationId xmlns:p14="http://schemas.microsoft.com/office/powerpoint/2010/main" val="22789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Arviointi kurssin aikana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01656" y="1504517"/>
            <a:ext cx="5664365" cy="1668612"/>
          </a:xfrm>
        </p:spPr>
        <p:txBody>
          <a:bodyPr>
            <a:normAutofit fontScale="70000" lnSpcReduction="20000"/>
          </a:bodyPr>
          <a:lstStyle/>
          <a:p>
            <a:r>
              <a:rPr lang="fi-FI" dirty="0"/>
              <a:t>Kurssin oppimisympäristö mahdollistaa välittömän palautteen opiskelijalle ja opettajalle mahdollisimman havainnollisesti</a:t>
            </a:r>
          </a:p>
          <a:p>
            <a:pPr lvl="1"/>
            <a:r>
              <a:rPr lang="fi-FI" dirty="0"/>
              <a:t>Näkymättömän tekeminen näkyväksi.</a:t>
            </a:r>
          </a:p>
          <a:p>
            <a:pPr lvl="1"/>
            <a:r>
              <a:rPr lang="fi-FI" dirty="0"/>
              <a:t>Oppimisen sanoittaminen</a:t>
            </a:r>
          </a:p>
          <a:p>
            <a:pPr lvl="1"/>
            <a:r>
              <a:rPr lang="fi-FI" dirty="0"/>
              <a:t>Oppimisen omistajuuden kannalta on tärkeää, että oppija itse </a:t>
            </a:r>
            <a:r>
              <a:rPr lang="fi-FI" b="1" dirty="0"/>
              <a:t>saa</a:t>
            </a:r>
            <a:r>
              <a:rPr lang="fi-FI" dirty="0"/>
              <a:t> arvioida oppimistaan.</a:t>
            </a:r>
          </a:p>
          <a:p>
            <a:pPr lvl="2"/>
            <a:endParaRPr lang="fi-FI" dirty="0"/>
          </a:p>
          <a:p>
            <a:pPr lvl="2"/>
            <a:endParaRPr lang="fi-FI" dirty="0"/>
          </a:p>
        </p:txBody>
      </p:sp>
      <p:sp>
        <p:nvSpPr>
          <p:cNvPr id="6" name="Ajatuskupla: Pilvi 5"/>
          <p:cNvSpPr/>
          <p:nvPr/>
        </p:nvSpPr>
        <p:spPr>
          <a:xfrm>
            <a:off x="4053505" y="3173129"/>
            <a:ext cx="4368398" cy="2590737"/>
          </a:xfrm>
          <a:prstGeom prst="cloudCallou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ITSEARVIOINTI ja arvioinnin kriteerit</a:t>
            </a:r>
          </a:p>
          <a:p>
            <a:pPr algn="ctr"/>
            <a:r>
              <a:rPr lang="fi-FI" dirty="0">
                <a:solidFill>
                  <a:schemeClr val="tx1"/>
                </a:solidFill>
              </a:rPr>
              <a:t>Joudun itse miettimään miksi tämä ei mennyt oikein (tai millä perusteella tämä on oikein). Näin tiedän mitä pitäisi kehittää.</a:t>
            </a:r>
          </a:p>
        </p:txBody>
      </p:sp>
      <p:sp>
        <p:nvSpPr>
          <p:cNvPr id="7" name="Ajatuskupla: Pilvi 6"/>
          <p:cNvSpPr/>
          <p:nvPr/>
        </p:nvSpPr>
        <p:spPr>
          <a:xfrm>
            <a:off x="5964453" y="1008485"/>
            <a:ext cx="4914900" cy="193270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Merkkaamalla ylös mitä olen tehnyt näen, että olen kerryttänyt osaamista koko kurssin ajan.</a:t>
            </a:r>
          </a:p>
        </p:txBody>
      </p:sp>
      <p:sp>
        <p:nvSpPr>
          <p:cNvPr id="9" name="Ajatuskupla: Pilvi 8"/>
          <p:cNvSpPr/>
          <p:nvPr/>
        </p:nvSpPr>
        <p:spPr>
          <a:xfrm>
            <a:off x="7856180" y="3303038"/>
            <a:ext cx="4049681" cy="300001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Miten tämä arviointi vaikuttaa kurssin arvosanaan? </a:t>
            </a:r>
            <a:r>
              <a:rPr lang="fi-FI" dirty="0">
                <a:sym typeface="Wingdings" panose="05000000000000000000" pitchFamily="2" charset="2"/>
              </a:rPr>
              <a:t> VS </a:t>
            </a:r>
            <a:r>
              <a:rPr lang="fi-FI" dirty="0"/>
              <a:t>Miten tämä arviointi ohjaa oppimistani? </a:t>
            </a:r>
            <a:r>
              <a:rPr lang="fi-FI" dirty="0">
                <a:sym typeface="Wingdings" panose="05000000000000000000" pitchFamily="2" charset="2"/>
              </a:rPr>
              <a:t></a:t>
            </a:r>
          </a:p>
          <a:p>
            <a:pPr algn="ctr"/>
            <a:r>
              <a:rPr lang="fi-FI" dirty="0">
                <a:solidFill>
                  <a:schemeClr val="tx1"/>
                </a:solidFill>
                <a:sym typeface="Wingdings" panose="05000000000000000000" pitchFamily="2" charset="2"/>
              </a:rPr>
              <a:t>Arviointi ei olekaan lopullista vaan oppimista ohjaavaa. </a:t>
            </a:r>
            <a:r>
              <a:rPr lang="fi-FI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AC767EE-393B-48EF-8B82-CFC42CB76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Matti Lähtevänoja Pohjois-Savon lukioiden tutoropettajat</a:t>
            </a:r>
          </a:p>
        </p:txBody>
      </p:sp>
    </p:spTree>
    <p:extLst>
      <p:ext uri="{BB962C8B-B14F-4D97-AF65-F5344CB8AC3E}">
        <p14:creationId xmlns:p14="http://schemas.microsoft.com/office/powerpoint/2010/main" val="265204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615100E5F49EC4EB58706DDC293BAC0" ma:contentTypeVersion="35" ma:contentTypeDescription="Luo uusi asiakirja." ma:contentTypeScope="" ma:versionID="146a0d6c3f7d72116d10e0e967d53d7c">
  <xsd:schema xmlns:xsd="http://www.w3.org/2001/XMLSchema" xmlns:xs="http://www.w3.org/2001/XMLSchema" xmlns:p="http://schemas.microsoft.com/office/2006/metadata/properties" xmlns:ns3="f5a3a66d-1bc6-4ba4-8e2c-fa091d6e812b" xmlns:ns4="1ad6f56d-9d05-4e36-8b85-e074f47d02ea" targetNamespace="http://schemas.microsoft.com/office/2006/metadata/properties" ma:root="true" ma:fieldsID="c8797b509ef703f735d8123f2c99dc2d" ns3:_="" ns4:_="">
    <xsd:import namespace="f5a3a66d-1bc6-4ba4-8e2c-fa091d6e812b"/>
    <xsd:import namespace="1ad6f56d-9d05-4e36-8b85-e074f47d02e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CultureName" minOccurs="0"/>
                <xsd:element ref="ns4:Is_Collaboration_Space_Locked" minOccurs="0"/>
                <xsd:element ref="ns4:Self_Registration_Enabled0" minOccurs="0"/>
                <xsd:element ref="ns4:Template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TeamsChannelId" minOccurs="0"/>
                <xsd:element ref="ns4:IsNotebookLocked" minOccurs="0"/>
                <xsd:element ref="ns4:MediaServiceOCR" minOccurs="0"/>
                <xsd:element ref="ns4:Math_Settings" minOccurs="0"/>
                <xsd:element ref="ns4:Leaders" minOccurs="0"/>
                <xsd:element ref="ns4:Members" minOccurs="0"/>
                <xsd:element ref="ns4:Member_Groups" minOccurs="0"/>
                <xsd:element ref="ns4:Invited_Leaders" minOccurs="0"/>
                <xsd:element ref="ns4:Invited_Members" minOccurs="0"/>
                <xsd:element ref="ns4:Has_Leaders_Only_SectionGroup" minOccurs="0"/>
                <xsd:element ref="ns4:Distribution_Groups" minOccurs="0"/>
                <xsd:element ref="ns4:LMS_Mappin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a3a66d-1bc6-4ba4-8e2c-fa091d6e812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Jakamisvihjeen hajautus" ma:internalName="SharingHintHash" ma:readOnly="true">
      <xsd:simpleType>
        <xsd:restriction base="dms:Text"/>
      </xsd:simpleType>
    </xsd:element>
    <xsd:element name="SharedWithDetails" ma:index="10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d6f56d-9d05-4e36-8b85-e074f47d02ea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5" nillable="true" ma:displayName="App Version" ma:internalName="AppVersion">
      <xsd:simpleType>
        <xsd:restriction base="dms:Text"/>
      </xsd:simpleType>
    </xsd:element>
    <xsd:element name="Teachers" ma:index="16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7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8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9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0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1" nillable="true" ma:displayName="Self_Registration_Enabled" ma:internalName="Self_Registration_Enabled">
      <xsd:simpleType>
        <xsd:restriction base="dms:Boolean"/>
      </xsd:simpleType>
    </xsd:element>
    <xsd:element name="Has_Teacher_Only_SectionGroup" ma:index="22" nillable="true" ma:displayName="Has Teacher Only SectionGroup" ma:internalName="Has_Teacher_Only_SectionGroup">
      <xsd:simpleType>
        <xsd:restriction base="dms:Boolean"/>
      </xsd:simpleType>
    </xsd:element>
    <xsd:element name="CultureName" ma:index="23" nillable="true" ma:displayName="Culture Name" ma:internalName="CultureName">
      <xsd:simpleType>
        <xsd:restriction base="dms:Text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Self_Registration_Enabled0" ma:index="25" nillable="true" ma:displayName="Self Registration Enabled" ma:internalName="Self_Registration_Enabled0">
      <xsd:simpleType>
        <xsd:restriction base="dms:Boolean"/>
      </xsd:simpleType>
    </xsd:element>
    <xsd:element name="Templates" ma:index="26" nillable="true" ma:displayName="Templates" ma:internalName="Templates">
      <xsd:simpleType>
        <xsd:restriction base="dms:Note">
          <xsd:maxLength value="255"/>
        </xsd:restriction>
      </xsd:simpleType>
    </xsd:element>
    <xsd:element name="MediaServiceMetadata" ma:index="27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8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9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30" nillable="true" ma:displayName="MediaServiceAutoTags" ma:description="" ma:internalName="MediaServiceAutoTags" ma:readOnly="true">
      <xsd:simpleType>
        <xsd:restriction base="dms:Text"/>
      </xsd:simpleType>
    </xsd:element>
    <xsd:element name="TeamsChannelId" ma:index="31" nillable="true" ma:displayName="Teams Channel Id" ma:internalName="TeamsChannelId">
      <xsd:simpleType>
        <xsd:restriction base="dms:Text"/>
      </xsd:simpleType>
    </xsd:element>
    <xsd:element name="IsNotebookLocked" ma:index="32" nillable="true" ma:displayName="Is Notebook Locked" ma:internalName="IsNotebookLocked">
      <xsd:simpleType>
        <xsd:restriction base="dms:Boolean"/>
      </xsd:simpleType>
    </xsd:element>
    <xsd:element name="MediaServiceOCR" ma:index="3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ath_Settings" ma:index="34" nillable="true" ma:displayName="Math Settings" ma:internalName="Math_Settings">
      <xsd:simpleType>
        <xsd:restriction base="dms:Text"/>
      </xsd:simpleType>
    </xsd:element>
    <xsd:element name="Leaders" ma:index="35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36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37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Leaders" ma:index="38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39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Has_Leaders_Only_SectionGroup" ma:index="40" nillable="true" ma:displayName="Has Leaders Only SectionGroup" ma:internalName="Has_Leaders_Only_SectionGroup">
      <xsd:simpleType>
        <xsd:restriction base="dms:Boolean"/>
      </xsd:simpleType>
    </xsd:element>
    <xsd:element name="Distribution_Groups" ma:index="41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42" nillable="true" ma:displayName="LMS Mappings" ma:internalName="LMS_Mapping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ner xmlns="1ad6f56d-9d05-4e36-8b85-e074f47d02ea">
      <UserInfo>
        <DisplayName/>
        <AccountId xsi:nil="true"/>
        <AccountType/>
      </UserInfo>
    </Owner>
    <Distribution_Groups xmlns="1ad6f56d-9d05-4e36-8b85-e074f47d02ea" xsi:nil="true"/>
    <Math_Settings xmlns="1ad6f56d-9d05-4e36-8b85-e074f47d02ea" xsi:nil="true"/>
    <DefaultSectionNames xmlns="1ad6f56d-9d05-4e36-8b85-e074f47d02ea" xsi:nil="true"/>
    <AppVersion xmlns="1ad6f56d-9d05-4e36-8b85-e074f47d02ea" xsi:nil="true"/>
    <IsNotebookLocked xmlns="1ad6f56d-9d05-4e36-8b85-e074f47d02ea" xsi:nil="true"/>
    <NotebookType xmlns="1ad6f56d-9d05-4e36-8b85-e074f47d02ea" xsi:nil="true"/>
    <Students xmlns="1ad6f56d-9d05-4e36-8b85-e074f47d02ea">
      <UserInfo>
        <DisplayName/>
        <AccountId xsi:nil="true"/>
        <AccountType/>
      </UserInfo>
    </Students>
    <Self_Registration_Enabled0 xmlns="1ad6f56d-9d05-4e36-8b85-e074f47d02ea" xsi:nil="true"/>
    <Templates xmlns="1ad6f56d-9d05-4e36-8b85-e074f47d02ea" xsi:nil="true"/>
    <Invited_Leaders xmlns="1ad6f56d-9d05-4e36-8b85-e074f47d02ea" xsi:nil="true"/>
    <LMS_Mappings xmlns="1ad6f56d-9d05-4e36-8b85-e074f47d02ea" xsi:nil="true"/>
    <Student_Groups xmlns="1ad6f56d-9d05-4e36-8b85-e074f47d02ea">
      <UserInfo>
        <DisplayName/>
        <AccountId xsi:nil="true"/>
        <AccountType/>
      </UserInfo>
    </Student_Groups>
    <Leaders xmlns="1ad6f56d-9d05-4e36-8b85-e074f47d02ea">
      <UserInfo>
        <DisplayName/>
        <AccountId xsi:nil="true"/>
        <AccountType/>
      </UserInfo>
    </Leaders>
    <Has_Leaders_Only_SectionGroup xmlns="1ad6f56d-9d05-4e36-8b85-e074f47d02ea" xsi:nil="true"/>
    <TeamsChannelId xmlns="1ad6f56d-9d05-4e36-8b85-e074f47d02ea" xsi:nil="true"/>
    <CultureName xmlns="1ad6f56d-9d05-4e36-8b85-e074f47d02ea" xsi:nil="true"/>
    <Self_Registration_Enabled xmlns="1ad6f56d-9d05-4e36-8b85-e074f47d02ea" xsi:nil="true"/>
    <Has_Teacher_Only_SectionGroup xmlns="1ad6f56d-9d05-4e36-8b85-e074f47d02ea" xsi:nil="true"/>
    <Members xmlns="1ad6f56d-9d05-4e36-8b85-e074f47d02ea">
      <UserInfo>
        <DisplayName/>
        <AccountId xsi:nil="true"/>
        <AccountType/>
      </UserInfo>
    </Members>
    <Is_Collaboration_Space_Locked xmlns="1ad6f56d-9d05-4e36-8b85-e074f47d02ea" xsi:nil="true"/>
    <Invited_Teachers xmlns="1ad6f56d-9d05-4e36-8b85-e074f47d02ea" xsi:nil="true"/>
    <Invited_Students xmlns="1ad6f56d-9d05-4e36-8b85-e074f47d02ea" xsi:nil="true"/>
    <FolderType xmlns="1ad6f56d-9d05-4e36-8b85-e074f47d02ea" xsi:nil="true"/>
    <Teachers xmlns="1ad6f56d-9d05-4e36-8b85-e074f47d02ea">
      <UserInfo>
        <DisplayName/>
        <AccountId xsi:nil="true"/>
        <AccountType/>
      </UserInfo>
    </Teachers>
    <Member_Groups xmlns="1ad6f56d-9d05-4e36-8b85-e074f47d02ea">
      <UserInfo>
        <DisplayName/>
        <AccountId xsi:nil="true"/>
        <AccountType/>
      </UserInfo>
    </Member_Groups>
    <Invited_Members xmlns="1ad6f56d-9d05-4e36-8b85-e074f47d02ea" xsi:nil="true"/>
  </documentManagement>
</p:properties>
</file>

<file path=customXml/itemProps1.xml><?xml version="1.0" encoding="utf-8"?>
<ds:datastoreItem xmlns:ds="http://schemas.openxmlformats.org/officeDocument/2006/customXml" ds:itemID="{F94A8CEE-B2FB-4848-B878-4465291505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9138952-68DE-4CF4-ADE6-B45FDA12A8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a3a66d-1bc6-4ba4-8e2c-fa091d6e812b"/>
    <ds:schemaRef ds:uri="1ad6f56d-9d05-4e36-8b85-e074f47d02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4412380-3F0C-4469-9EDF-AACB06A18DAB}">
  <ds:schemaRefs>
    <ds:schemaRef ds:uri="http://schemas.microsoft.com/office/2006/documentManagement/types"/>
    <ds:schemaRef ds:uri="http://purl.org/dc/elements/1.1/"/>
    <ds:schemaRef ds:uri="http://purl.org/dc/dcmitype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1ad6f56d-9d05-4e36-8b85-e074f47d02ea"/>
    <ds:schemaRef ds:uri="f5a3a66d-1bc6-4ba4-8e2c-fa091d6e812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955</Words>
  <Application>Microsoft Macintosh PowerPoint</Application>
  <PresentationFormat>Laajakuva</PresentationFormat>
  <Paragraphs>140</Paragraphs>
  <Slides>22</Slides>
  <Notes>13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Office-teema</vt:lpstr>
      <vt:lpstr>Miten Teams voi toimia apuna oppijalähtöisen lähestymistavan hyödyntämisessä kurssin toteuttamisessa?</vt:lpstr>
      <vt:lpstr>Oppijalähtöinen lähestymistapa</vt:lpstr>
      <vt:lpstr>Tavoitteen asettelu - Omat vahvuudet ja kehitettävät asiat tällä kurssilla</vt:lpstr>
      <vt:lpstr>PowerPoint-esitys</vt:lpstr>
      <vt:lpstr>PowerPoint-esitys</vt:lpstr>
      <vt:lpstr>PowerPoint-esitys</vt:lpstr>
      <vt:lpstr>Tavoitteen asettelu - Kurssilla kehitettävät asiat pitkän aikavälin tavoitteiden mukaisesti</vt:lpstr>
      <vt:lpstr>  Arvioinnin toteutustavat</vt:lpstr>
      <vt:lpstr>Arviointi kurssin aikana</vt:lpstr>
      <vt:lpstr>Opiskelijan tekemä jatkuva arviointi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Työskentely kurssin aikana</vt:lpstr>
      <vt:lpstr>Oman tason löytäminen ja sillä eteneminen kurssin aikana  </vt:lpstr>
      <vt:lpstr>Mikä on Teams ja mistä se löytyy?</vt:lpstr>
      <vt:lpstr>Teams ohjeita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Miten Teams voi toimia apuna oppijalähtöisen lähestymistavan hyödyntämisessä kurssin toteuttamisessa?</dc:title>
  <dc:creator>Matti Juhani Lähtevänoja</dc:creator>
  <cp:lastModifiedBy>Lähtevänoja Matti Juhani</cp:lastModifiedBy>
  <cp:revision>2</cp:revision>
  <dcterms:created xsi:type="dcterms:W3CDTF">2019-10-01T09:56:45Z</dcterms:created>
  <dcterms:modified xsi:type="dcterms:W3CDTF">2019-10-09T05:42:49Z</dcterms:modified>
</cp:coreProperties>
</file>