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8403" y="945913"/>
            <a:ext cx="8637073" cy="2618554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28404" y="3564467"/>
            <a:ext cx="8637072" cy="1071095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7124" y="329307"/>
            <a:ext cx="5943668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24392" y="134930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5" name="Picture 14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24709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30270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7" name="Picture 16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59215" b="36435"/>
          <a:stretch/>
        </p:blipFill>
        <p:spPr>
          <a:xfrm rot="5400000">
            <a:off x="8642279" y="3046916"/>
            <a:ext cx="4663440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fld id="{48A87A34-81AB-432B-8DAE-1953F412C126}" type="datetimeFigureOut">
              <a:rPr lang="en-US" dirty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4" name="Picture 2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7" y="1756129"/>
            <a:ext cx="8619060" cy="2050065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3806195"/>
            <a:ext cx="8619060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1052" y="958037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9166" y="2165621"/>
            <a:ext cx="4645152" cy="3293852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606" y="2171769"/>
            <a:ext cx="4645152" cy="3287094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66" y="953336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9166" y="2169727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9166" y="2974448"/>
            <a:ext cx="4645152" cy="2493876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4337" y="2173181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0" cap="none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94337" y="2971669"/>
            <a:ext cx="4645152" cy="248719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8" name="Picture 17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4" name="Picture 13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4291" y="952578"/>
            <a:ext cx="3275013" cy="2322176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3334" y="952578"/>
            <a:ext cx="6012470" cy="4505221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4291" y="3274754"/>
            <a:ext cx="3275013" cy="2178918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16" name="Picture 15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chemeClr val="tx1">
                    <a:lumMod val="85000"/>
                    <a:lumOff val="15000"/>
                  </a:schemeClr>
                </a:gs>
                <a:gs pos="100000">
                  <a:schemeClr val="tx1">
                    <a:lumMod val="95000"/>
                    <a:lumOff val="5000"/>
                  </a:schemeClr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14300" prst="artDeco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9124" y="1129513"/>
            <a:ext cx="5854872" cy="1924208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8247" y="3053721"/>
            <a:ext cx="5846486" cy="2096013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125300" y="5469856"/>
            <a:ext cx="5849605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8/21/2020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125300" y="318640"/>
            <a:ext cx="4877818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76794" y="137408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pic>
        <p:nvPicPr>
          <p:cNvPr id="22" name="Picture 21" descr="RedHashing.emf"/>
          <p:cNvPicPr>
            <a:picLocks/>
          </p:cNvPicPr>
          <p:nvPr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48549" b="36564"/>
          <a:stretch/>
        </p:blipFill>
        <p:spPr>
          <a:xfrm>
            <a:off x="1125460" y="643464"/>
            <a:ext cx="5879592" cy="15544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4" name="Straight Connector 13"/>
          <p:cNvCxnSpPr/>
          <p:nvPr/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30270" y="953324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0270" y="2171769"/>
            <a:ext cx="9603275" cy="32945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32830" y="330370"/>
            <a:ext cx="251539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8/21/2020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30270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18076" y="137408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272A979-C87E-4FD6-AAD6-6BF63632F1B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Jean Piaget </a:t>
            </a:r>
            <a:r>
              <a:rPr lang="fi-FI" sz="3600" dirty="0"/>
              <a:t>1896-1980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1400FC0F-596B-4C9F-90DE-24E549C8844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Lapsen kehityksen vaiheet</a:t>
            </a:r>
          </a:p>
        </p:txBody>
      </p:sp>
    </p:spTree>
    <p:extLst>
      <p:ext uri="{BB962C8B-B14F-4D97-AF65-F5344CB8AC3E}">
        <p14:creationId xmlns:p14="http://schemas.microsoft.com/office/powerpoint/2010/main" val="33639842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6C4AC067-D504-471C-8EA7-D3CB990B8D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>
          <a:xfrm>
            <a:off x="0" y="6119336"/>
            <a:ext cx="12192000" cy="74295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C5725D68-8A0E-415C-AF7F-3771B66B9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9"/>
            <a:ext cx="12192000" cy="5647024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BE714B4-F36E-4926-93B3-190E5EC13C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21269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Picture 14">
            <a:extLst>
              <a:ext uri="{FF2B5EF4-FFF2-40B4-BE49-F238E27FC236}">
                <a16:creationId xmlns:a16="http://schemas.microsoft.com/office/drawing/2014/main" id="{6C6CF9F7-5642-4F7B-8A15-C78EA0AB9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5" r="15828" b="36435"/>
          <a:stretch/>
        </p:blipFill>
        <p:spPr>
          <a:xfrm>
            <a:off x="1125460" y="643464"/>
            <a:ext cx="9610344" cy="1554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Sisällön paikkamerkki 3">
            <a:extLst>
              <a:ext uri="{FF2B5EF4-FFF2-40B4-BE49-F238E27FC236}">
                <a16:creationId xmlns:a16="http://schemas.microsoft.com/office/drawing/2014/main" id="{EBAC34CD-ED47-4FBF-9D1C-A8FC268B2F8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4"/>
          <a:srcRect t="70" b="66320"/>
          <a:stretch/>
        </p:blipFill>
        <p:spPr>
          <a:xfrm>
            <a:off x="20" y="10"/>
            <a:ext cx="12191675" cy="6857990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719607D7-FF4E-44E3-9C3F-86AA4D44FE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30686" y="4754483"/>
            <a:ext cx="5610646" cy="1601330"/>
          </a:xfrm>
          <a:prstGeom prst="rect">
            <a:avLst/>
          </a:prstGeom>
          <a:solidFill>
            <a:srgbClr val="000001">
              <a:alpha val="7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2D51F1B-8518-47A8-8463-A4D7E3A71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412" y="5239131"/>
            <a:ext cx="5863908" cy="960087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 err="1">
                <a:solidFill>
                  <a:srgbClr val="FFFFFE"/>
                </a:solidFill>
              </a:rPr>
              <a:t>Kognitiivisen</a:t>
            </a:r>
            <a:r>
              <a:rPr lang="en-US" dirty="0">
                <a:solidFill>
                  <a:srgbClr val="FFFFFE"/>
                </a:solidFill>
              </a:rPr>
              <a:t> </a:t>
            </a:r>
            <a:r>
              <a:rPr lang="en-US" dirty="0" err="1">
                <a:solidFill>
                  <a:srgbClr val="FFFFFE"/>
                </a:solidFill>
              </a:rPr>
              <a:t>teorian</a:t>
            </a:r>
            <a:r>
              <a:rPr lang="en-US" dirty="0">
                <a:solidFill>
                  <a:srgbClr val="FFFFFE"/>
                </a:solidFill>
              </a:rPr>
              <a:t> </a:t>
            </a:r>
            <a:r>
              <a:rPr lang="en-US" dirty="0" err="1">
                <a:solidFill>
                  <a:srgbClr val="FFFFFE"/>
                </a:solidFill>
              </a:rPr>
              <a:t>laatija</a:t>
            </a:r>
            <a:endParaRPr lang="en-US" dirty="0">
              <a:solidFill>
                <a:srgbClr val="FFFFFE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C3919EB-D15F-420D-ACCC-230A8D55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6" t="474" r="53440" b="36564"/>
          <a:stretch/>
        </p:blipFill>
        <p:spPr>
          <a:xfrm>
            <a:off x="6077476" y="4920257"/>
            <a:ext cx="5321808" cy="1554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87863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512FEAC6-2432-46C3-A150-F7AF84FB3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2603" y="1514543"/>
            <a:ext cx="3171432" cy="4297680"/>
          </a:xfrm>
        </p:spPr>
        <p:txBody>
          <a:bodyPr anchor="ctr">
            <a:normAutofit/>
          </a:bodyPr>
          <a:lstStyle/>
          <a:p>
            <a:r>
              <a:rPr lang="fi-FI" dirty="0"/>
              <a:t>Lapsen kehityksen vaiheet Piaget`n mukaan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13BD414-758F-4A4D-9F40-D3CC174C42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6" y="1600199"/>
            <a:ext cx="6078218" cy="4297680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fi-FI" sz="1400" dirty="0"/>
              <a:t>Jokaisessa kehityksen vaiheessa lapsi omaksuu uusia tapoja </a:t>
            </a:r>
            <a:r>
              <a:rPr lang="fi-FI" sz="1400" b="1" dirty="0"/>
              <a:t>jäsentää todellisuutta ja uusia käsitteellisiä työkaluja </a:t>
            </a:r>
            <a:r>
              <a:rPr lang="fi-FI" sz="1400" b="1" dirty="0" err="1"/>
              <a:t>todelllisuuden</a:t>
            </a:r>
            <a:r>
              <a:rPr lang="fi-FI" sz="1400" b="1" dirty="0"/>
              <a:t> tulkitsemiseksi</a:t>
            </a:r>
            <a:r>
              <a:rPr lang="fi-FI" sz="1400" dirty="0"/>
              <a:t>.</a:t>
            </a:r>
          </a:p>
          <a:p>
            <a:pPr>
              <a:lnSpc>
                <a:spcPct val="110000"/>
              </a:lnSpc>
            </a:pPr>
            <a:r>
              <a:rPr lang="fi-FI" sz="1400" dirty="0"/>
              <a:t>Kehitystä vie eteenpäin pyrkimys maailmaa koskevien tulkintojen/odotusten ja todellisuuden välisten ristiriitojen ratkaisemiseksi:</a:t>
            </a:r>
          </a:p>
          <a:p>
            <a:pPr>
              <a:lnSpc>
                <a:spcPct val="110000"/>
              </a:lnSpc>
            </a:pPr>
            <a:r>
              <a:rPr lang="fi-FI" sz="1400" b="1" dirty="0" err="1"/>
              <a:t>Ekvilibraatio</a:t>
            </a:r>
            <a:r>
              <a:rPr lang="fi-FI" sz="1400" b="1" dirty="0"/>
              <a:t>: pyrkimys epätasapainosta tasapainoon</a:t>
            </a:r>
          </a:p>
          <a:p>
            <a:pPr>
              <a:lnSpc>
                <a:spcPct val="110000"/>
              </a:lnSpc>
            </a:pPr>
            <a:r>
              <a:rPr lang="fi-FI" sz="1400" b="1" dirty="0"/>
              <a:t>Skeema: tietorakenne, jonka pohjalta yksilö jäsentää ja tulkitsee havaintojaan; </a:t>
            </a:r>
            <a:r>
              <a:rPr lang="fi-FI" sz="1400" dirty="0"/>
              <a:t>sisäinen malli siitä, mitä eri asiat sisältävät, miten ne toimivat ja miten tapahtumat etenevät.</a:t>
            </a:r>
          </a:p>
          <a:p>
            <a:pPr>
              <a:lnSpc>
                <a:spcPct val="110000"/>
              </a:lnSpc>
            </a:pPr>
            <a:endParaRPr lang="fi-FI" sz="1000" dirty="0"/>
          </a:p>
        </p:txBody>
      </p:sp>
    </p:spTree>
    <p:extLst>
      <p:ext uri="{BB962C8B-B14F-4D97-AF65-F5344CB8AC3E}">
        <p14:creationId xmlns:p14="http://schemas.microsoft.com/office/powerpoint/2010/main" val="140448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4000"/>
                <a:satMod val="80000"/>
                <a:lumMod val="106000"/>
              </a:schemeClr>
            </a:gs>
            <a:gs pos="100000">
              <a:schemeClr val="bg1">
                <a:shade val="80000"/>
                <a:lumMod val="108000"/>
              </a:schemeClr>
            </a:gs>
          </a:gsLst>
          <a:path path="circle">
            <a:fillToRect l="43000" r="43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9C51009-A09A-4689-8E6C-F8FC99E6A8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CC600D-86F3-4B9A-AD13-3908AD1EDA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68768"/>
            <a:ext cx="12192000" cy="638923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  <a:lumMod val="100000"/>
                </a:schemeClr>
              </a:gs>
              <a:gs pos="100000">
                <a:schemeClr val="bg2">
                  <a:lumMod val="95000"/>
                  <a:lumOff val="500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A2613803-BE80-4D44-A259-0D7349CDD5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9961" y="1600199"/>
            <a:ext cx="3171432" cy="4297680"/>
          </a:xfrm>
        </p:spPr>
        <p:txBody>
          <a:bodyPr anchor="ctr">
            <a:normAutofit/>
          </a:bodyPr>
          <a:lstStyle/>
          <a:p>
            <a:r>
              <a:rPr lang="fi-FI" dirty="0"/>
              <a:t>Lapsen kehityksen vaiheet Piaget`n mukaan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F661271-B15B-4043-B708-1BD7F1D2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1" t="10889" r="38495" b="30830"/>
          <a:stretch/>
        </p:blipFill>
        <p:spPr>
          <a:xfrm rot="5400000">
            <a:off x="2509892" y="3682213"/>
            <a:ext cx="4288809" cy="142524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39DAEC-1923-4D0A-A971-E03147480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6636" y="1600199"/>
            <a:ext cx="6078218" cy="4297680"/>
          </a:xfrm>
        </p:spPr>
        <p:txBody>
          <a:bodyPr anchor="ctr">
            <a:normAutofit/>
          </a:bodyPr>
          <a:lstStyle/>
          <a:p>
            <a:pPr>
              <a:lnSpc>
                <a:spcPct val="110000"/>
              </a:lnSpc>
            </a:pPr>
            <a:r>
              <a:rPr lang="fi-FI" sz="1600" dirty="0"/>
              <a:t>Taidot ja tiedot organisoituvat kokonaisuuksiksi, skeemoiksi, jotka muuttuvat kahdella tavalla:</a:t>
            </a:r>
          </a:p>
          <a:p>
            <a:pPr>
              <a:lnSpc>
                <a:spcPct val="110000"/>
              </a:lnSpc>
            </a:pPr>
            <a:r>
              <a:rPr lang="fi-FI" sz="1600" b="1" dirty="0"/>
              <a:t>Assimilaatio (sulauttaminen</a:t>
            </a:r>
            <a:r>
              <a:rPr lang="fi-FI" sz="1600" dirty="0"/>
              <a:t>): uuden informaation liittäminen olemassa olevaan skeemaan</a:t>
            </a:r>
          </a:p>
          <a:p>
            <a:pPr>
              <a:lnSpc>
                <a:spcPct val="110000"/>
              </a:lnSpc>
            </a:pPr>
            <a:r>
              <a:rPr lang="fi-FI" sz="1600" b="1" dirty="0"/>
              <a:t>Akkommodaatio (mukauttaminen</a:t>
            </a:r>
            <a:r>
              <a:rPr lang="fi-FI" sz="1600" dirty="0"/>
              <a:t>): skeeman uudelleen jäsentäminen, kun uusi informaatio ei sovi siihen.</a:t>
            </a:r>
          </a:p>
          <a:p>
            <a:pPr>
              <a:lnSpc>
                <a:spcPct val="110000"/>
              </a:lnSpc>
            </a:pPr>
            <a:r>
              <a:rPr lang="fi-FI" sz="1600" dirty="0"/>
              <a:t>Oppimisella (kokemuksilla ympäristöstä) on tässä vaikutuksensa, mutta uusien ajattelumuotojen </a:t>
            </a:r>
            <a:r>
              <a:rPr lang="fi-FI" sz="1600" b="1" dirty="0"/>
              <a:t>omaksuminen edellyttää Piaget’n mukaan myös biologista kypsymistä</a:t>
            </a:r>
            <a:r>
              <a:rPr lang="fi-FI" sz="1600" dirty="0"/>
              <a:t>. Siksi opetuksessa olisi otettava huomioon lapsen ajattelun kehitysvaihe.</a:t>
            </a:r>
          </a:p>
          <a:p>
            <a:pPr>
              <a:lnSpc>
                <a:spcPct val="110000"/>
              </a:lnSpc>
            </a:pPr>
            <a:r>
              <a:rPr lang="fi-FI" sz="1600" dirty="0"/>
              <a:t>Lapsen </a:t>
            </a:r>
            <a:r>
              <a:rPr lang="fi-FI" sz="1600" b="1" dirty="0"/>
              <a:t>aktiivisuuden tukemisen periaate</a:t>
            </a:r>
            <a:r>
              <a:rPr lang="fi-FI" sz="1600" dirty="0"/>
              <a:t>: lapsi oppii parhaiten keksiessään ongelmien ratkaisut itse.</a:t>
            </a:r>
          </a:p>
          <a:p>
            <a:pPr>
              <a:lnSpc>
                <a:spcPct val="110000"/>
              </a:lnSpc>
            </a:pPr>
            <a:endParaRPr lang="fi-FI" sz="1600" dirty="0"/>
          </a:p>
        </p:txBody>
      </p:sp>
    </p:spTree>
    <p:extLst>
      <p:ext uri="{BB962C8B-B14F-4D97-AF65-F5344CB8AC3E}">
        <p14:creationId xmlns:p14="http://schemas.microsoft.com/office/powerpoint/2010/main" val="364764038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CDCE0"/>
      </a:lt2>
      <a:accent1>
        <a:srgbClr val="415588"/>
      </a:accent1>
      <a:accent2>
        <a:srgbClr val="4294B6"/>
      </a:accent2>
      <a:accent3>
        <a:srgbClr val="087D7C"/>
      </a:accent3>
      <a:accent4>
        <a:srgbClr val="2CB663"/>
      </a:accent4>
      <a:accent5>
        <a:srgbClr val="DF8822"/>
      </a:accent5>
      <a:accent6>
        <a:srgbClr val="BC410A"/>
      </a:accent6>
      <a:hlink>
        <a:srgbClr val="5977C4"/>
      </a:hlink>
      <a:folHlink>
        <a:srgbClr val="A1A9BF"/>
      </a:folHlink>
    </a:clrScheme>
    <a:fontScheme name="Gallery">
      <a:majorFont>
        <a:latin typeface="Century Gothic" panose="020B0502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  <a:lumMod val="108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E050AC27-895F-4B90-991D-A6818FC89AB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81B8F2CF676A4ABBADFBB85D382F5E" ma:contentTypeVersion="7" ma:contentTypeDescription="Create a new document." ma:contentTypeScope="" ma:versionID="567d4d520d265f7da387f793232ab51c">
  <xsd:schema xmlns:xsd="http://www.w3.org/2001/XMLSchema" xmlns:xs="http://www.w3.org/2001/XMLSchema" xmlns:p="http://schemas.microsoft.com/office/2006/metadata/properties" xmlns:ns3="3cd5122b-573c-4a28-9fd3-8ee73e78ebf3" targetNamespace="http://schemas.microsoft.com/office/2006/metadata/properties" ma:root="true" ma:fieldsID="c5108b2d17d3ce2f82028f968f6f2e5c" ns3:_="">
    <xsd:import namespace="3cd5122b-573c-4a28-9fd3-8ee73e78ebf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d5122b-573c-4a28-9fd3-8ee73e78eb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5B4C1BB-133E-43A8-86CE-D99FDF451F2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cd5122b-573c-4a28-9fd3-8ee73e78eb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D021B97-0C62-469E-A446-D82D25070F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994691-2287-4CAD-B9F6-9262BA4296A3}">
  <ds:schemaRefs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cd5122b-573c-4a28-9fd3-8ee73e78ebf3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78</Words>
  <Application>Microsoft Office PowerPoint</Application>
  <PresentationFormat>Laajakuva</PresentationFormat>
  <Paragraphs>14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Century Gothic</vt:lpstr>
      <vt:lpstr>Galleria</vt:lpstr>
      <vt:lpstr>Jean Piaget 1896-1980</vt:lpstr>
      <vt:lpstr>Kognitiivisen teorian laatija</vt:lpstr>
      <vt:lpstr>Lapsen kehityksen vaiheet Piaget`n mukaan</vt:lpstr>
      <vt:lpstr>Lapsen kehityksen vaiheet Piaget`n mukaan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Jean Piaget 1896-1980</dc:title>
  <dc:creator>Räsänen Juhani</dc:creator>
  <cp:lastModifiedBy>Räsänen Juhani</cp:lastModifiedBy>
  <cp:revision>2</cp:revision>
  <dcterms:created xsi:type="dcterms:W3CDTF">2020-08-21T06:38:16Z</dcterms:created>
  <dcterms:modified xsi:type="dcterms:W3CDTF">2020-08-21T06:40:46Z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0x010100CA81B8F2CF676A4ABBADFBB85D382F5E</vt:lpwstr>
  </property>
</Properties>
</file>