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1"/>
  </p:sldMasterIdLst>
  <p:sldIdLst>
    <p:sldId id="256" r:id="rId2"/>
    <p:sldId id="275" r:id="rId3"/>
    <p:sldId id="284" r:id="rId4"/>
    <p:sldId id="282" r:id="rId5"/>
    <p:sldId id="286" r:id="rId6"/>
    <p:sldId id="285" r:id="rId7"/>
    <p:sldId id="287" r:id="rId8"/>
    <p:sldId id="288" r:id="rId9"/>
    <p:sldId id="289" r:id="rId10"/>
    <p:sldId id="290" r:id="rId11"/>
    <p:sldId id="291" r:id="rId12"/>
    <p:sldId id="281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119E"/>
    <a:srgbClr val="D4117F"/>
    <a:srgbClr val="D411B6"/>
    <a:srgbClr val="D41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12"/>
    <p:restoredTop sz="94697"/>
  </p:normalViewPr>
  <p:slideViewPr>
    <p:cSldViewPr snapToGrid="0" snapToObjects="1">
      <p:cViewPr varScale="1">
        <p:scale>
          <a:sx n="73" d="100"/>
          <a:sy n="73" d="100"/>
        </p:scale>
        <p:origin x="2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8AC034-93C2-9F46-9A3E-03E8885B7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E304802-3138-264A-B740-979EE4332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8AD7AA1-3E48-864F-B31E-4E4E3B86E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39D9CAA-493E-BD4B-B4F2-C7E0D8B8E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E2F318D-4826-3A42-9B33-B892E255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1442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ED95DC-08AC-474A-A0A5-C25DB5393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95C645B-03C4-BB4E-86DE-5BE54899A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D2C253E-FBC7-254B-91B9-5409DA7DC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4FCB9C5-8189-F845-A51E-D38CF3828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D907B10-84A7-4C4D-B0EC-20C7E2465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9194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D58C3DC-0257-C240-86E8-E7C3E02FA4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9235381-7FFE-0F4D-B1CE-7F489B05AB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8CF82DE-2118-7441-ADD4-78FFA9AED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A3E19E-46A1-3C46-9F00-8A6BC7895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51E51EF-D0DF-3B47-8C7A-490CF6F24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9619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868" y="2071262"/>
            <a:ext cx="11086228" cy="392988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8C510-0933-0342-9AFF-9978B941BD0F}" type="datetime3">
              <a:rPr lang="fi-FI" smtClean="0"/>
              <a:t>25/3/26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6370047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ED9BDE-89CF-684E-9477-78972AF42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46D69D7-10E6-3A4B-9607-B9EBB9048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46C727-4A27-6547-A3C0-CA4EE4813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369FD99-B9DA-5642-B332-5E78F2A37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14C52F0-049A-F443-A270-F8A0473D8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525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9EFDC1-46B3-F648-B0FA-CA8EB2731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EF44081-D8BD-5047-B1E9-3D1099C5B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289A861-1A47-CF44-96F5-EE2C6AB7A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212792-90EB-1644-AA16-B14A18E65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ABC6AC2-64FD-234E-97EB-F252CA8F2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8952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7DC260-82DB-7740-BDD1-AC5AFB9DE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9A964F-32AE-3241-9467-6475D5E2D3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B5B4488-CD28-C04C-B162-36F5ABABD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BE3B194-90A3-D347-AF11-92AD5FCFB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1A88513-3F7C-484D-BFF4-9F1ABAE72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3499617-2FAA-F34C-85CF-591B29804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399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EACA46-379C-8843-8350-AB4211C24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B3A6BFE-B61F-0744-A5B1-04592F069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001192A-D5C4-6347-ABD4-1F48D09C29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AAE31D4-9D92-A545-98F2-F089054859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C655C2E-FF6D-6849-96F3-1E1572FB64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5F0DFF7-9AB0-0F47-BFC5-83287ADAB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DA1E4C8-3906-494A-9013-378302E77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08C1867-69A4-B64A-BCBE-34DA686F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466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29AE77-0319-5F45-B2BA-CE458B1D4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626D60D-9F4F-9543-87FE-5B9BB94EC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6875043-02F8-814F-9A1A-23BD772DB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6F584C6-2FA4-274C-8C99-BD9C2B126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6780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481F8B3-9A50-A547-83B1-3EADC74C3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647ABF3-98AD-FB47-92D0-B7E53436D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4EFEF0A-F189-C040-A54C-58F2087B4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9261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894DF4-E5A0-FC40-B61D-F88379390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8F4A732-4519-E04C-9693-D5EB54617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287CE24-3C8F-254E-AEFA-48E3A90D0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143273C-1405-B04A-948E-35C2E2FF9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8A0942E-262A-5748-B259-08BF2F288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1F6F60A-1DCE-3E44-8F95-17732FEC8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8736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DD0CD4-DCA7-084B-9900-B0A1D39DE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93AC4B6-1EA0-394D-9BC6-FC41BFE068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F2FEAAE-3090-6A47-A214-3241540656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7FF5212-76DF-9A43-838B-FDD115887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8611CF9-A720-F34A-8CF5-E75FC615D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7DD39D3-F744-5E4F-B504-D87CBD0C4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8291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C87606D-4B12-E746-BA83-E6115AFBA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864C8FF-2F81-BF4D-BF84-63F6AD060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A0C5F84-9111-B447-A959-A4ADE53A47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00F2D-F1D0-864D-85B4-6ED5A54B5465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AEFDE95-AF17-BF4A-8E1F-019292108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B2DBB84-A8C9-424B-82CC-7601D007F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614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622C57C-0310-CE4B-A73C-FAAC3A8263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2639" r="2091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E847901-C4D9-524C-9D42-7BEB6E38FB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8855" y="2981161"/>
            <a:ext cx="8234855" cy="2844800"/>
          </a:xfrm>
        </p:spPr>
        <p:txBody>
          <a:bodyPr>
            <a:normAutofit fontScale="90000"/>
          </a:bodyPr>
          <a:lstStyle/>
          <a:p>
            <a:r>
              <a:rPr lang="en-GB" sz="5400" b="1" i="0" dirty="0">
                <a:effectLst/>
              </a:rPr>
              <a:t>10 </a:t>
            </a:r>
            <a:r>
              <a:rPr lang="en-GB" sz="5400" b="1" i="0" dirty="0" err="1">
                <a:effectLst/>
              </a:rPr>
              <a:t>Uskonnon</a:t>
            </a:r>
            <a:r>
              <a:rPr lang="en-GB" sz="5400" b="1" i="0" dirty="0">
                <a:effectLst/>
              </a:rPr>
              <a:t> </a:t>
            </a:r>
            <a:r>
              <a:rPr lang="en-GB" sz="5400" b="1" i="0" dirty="0" err="1">
                <a:effectLst/>
              </a:rPr>
              <a:t>suhde</a:t>
            </a:r>
            <a:r>
              <a:rPr lang="en-GB" sz="5400" b="1" i="0" dirty="0">
                <a:effectLst/>
              </a:rPr>
              <a:t> </a:t>
            </a:r>
            <a:r>
              <a:rPr lang="en-GB" sz="5400" b="1" i="0" dirty="0" err="1">
                <a:effectLst/>
              </a:rPr>
              <a:t>taiteeseen</a:t>
            </a:r>
            <a:r>
              <a:rPr lang="en-GB" sz="5400" b="1" i="0" dirty="0">
                <a:effectLst/>
              </a:rPr>
              <a:t> </a:t>
            </a:r>
            <a:r>
              <a:rPr lang="en-GB" sz="5400" b="1" i="0" dirty="0" err="1">
                <a:effectLst/>
              </a:rPr>
              <a:t>ja</a:t>
            </a:r>
            <a:r>
              <a:rPr lang="en-GB" sz="5400" b="1" i="0" dirty="0">
                <a:effectLst/>
              </a:rPr>
              <a:t> </a:t>
            </a:r>
            <a:r>
              <a:rPr lang="en-GB" sz="5400" b="1" i="0" dirty="0" err="1">
                <a:effectLst/>
              </a:rPr>
              <a:t>arkkitehtuuriin</a:t>
            </a:r>
            <a:r>
              <a:rPr lang="en-GB" sz="5400" b="1" i="0" dirty="0">
                <a:effectLst/>
              </a:rPr>
              <a:t> </a:t>
            </a:r>
            <a:r>
              <a:rPr lang="en-GB" sz="5400" b="1" i="0" dirty="0" err="1">
                <a:effectLst/>
              </a:rPr>
              <a:t>Euroopassa</a:t>
            </a:r>
            <a:r>
              <a:rPr lang="en-GB" sz="5400" b="1" i="0" dirty="0">
                <a:effectLst/>
              </a:rPr>
              <a:t> </a:t>
            </a:r>
            <a:r>
              <a:rPr lang="en-GB" sz="5400" b="1" i="0" dirty="0" err="1">
                <a:effectLst/>
              </a:rPr>
              <a:t>eri</a:t>
            </a:r>
            <a:r>
              <a:rPr lang="en-GB" sz="5400" b="1" i="0" dirty="0">
                <a:effectLst/>
              </a:rPr>
              <a:t> </a:t>
            </a:r>
            <a:r>
              <a:rPr lang="en-GB" sz="5400" b="1" i="0" dirty="0" err="1">
                <a:effectLst/>
              </a:rPr>
              <a:t>aikoina</a:t>
            </a:r>
            <a:br>
              <a:rPr lang="fi-FI" dirty="0">
                <a:solidFill>
                  <a:srgbClr val="FFFFFF"/>
                </a:solidFill>
                <a:effectLst/>
                <a:latin typeface="Helvetica" pitchFamily="2" charset="0"/>
              </a:rPr>
            </a:br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6359B60-5EE8-6343-8FB2-73491998C5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096500" y="6310312"/>
            <a:ext cx="17145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89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361" y="2206178"/>
            <a:ext cx="5253639" cy="3761836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kirkkojen ohella myös maallisten rakennusten merkitys sekä yksityishenkilöiden tilaaman taiteen merkitys alkoi kasvaa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tyylisuuntia ja ihanteita syntyi useita erilaisia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romantiikan suuntaus nosti erityisesti esiin uskonnollisia teemoja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taiteilijat alkoivat nähdä itsensä ja taiteen auktoriteeteista vapaina, yhteiskunnallisina vaikuttajina </a:t>
            </a:r>
          </a:p>
          <a:p>
            <a:pPr marL="0" indent="0" fontAlgn="base">
              <a:buNone/>
            </a:pPr>
            <a:endParaRPr lang="en-US" dirty="0"/>
          </a:p>
          <a:p>
            <a:pPr marL="0" indent="0" fontAlgn="base">
              <a:buNone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57" y="392706"/>
            <a:ext cx="6418350" cy="1435100"/>
          </a:xfrm>
        </p:spPr>
        <p:txBody>
          <a:bodyPr>
            <a:noAutofit/>
          </a:bodyPr>
          <a:lstStyle/>
          <a:p>
            <a:pPr algn="ctr" fontAlgn="base"/>
            <a:r>
              <a:rPr lang="en-GB" sz="3600" b="1" i="0" dirty="0" err="1">
                <a:solidFill>
                  <a:srgbClr val="D4119E"/>
                </a:solidFill>
                <a:effectLst/>
              </a:rPr>
              <a:t>Uusin</a:t>
            </a:r>
            <a:r>
              <a:rPr lang="en-GB" sz="3600" b="1" i="0" dirty="0">
                <a:solidFill>
                  <a:srgbClr val="D4119E"/>
                </a:solidFill>
                <a:effectLst/>
              </a:rPr>
              <a:t> </a:t>
            </a:r>
            <a:r>
              <a:rPr lang="en-GB" sz="3600" b="1" i="0" dirty="0" err="1">
                <a:solidFill>
                  <a:srgbClr val="D4119E"/>
                </a:solidFill>
                <a:effectLst/>
              </a:rPr>
              <a:t>aika</a:t>
            </a:r>
            <a:br>
              <a:rPr lang="en-GB" sz="3600" b="1" i="0" dirty="0">
                <a:solidFill>
                  <a:srgbClr val="D4119E"/>
                </a:solidFill>
                <a:effectLst/>
              </a:rPr>
            </a:br>
            <a:r>
              <a:rPr lang="en-GB" sz="3600" b="1" i="0" dirty="0">
                <a:solidFill>
                  <a:srgbClr val="D4119E"/>
                </a:solidFill>
                <a:effectLst/>
              </a:rPr>
              <a:t>(</a:t>
            </a:r>
            <a:r>
              <a:rPr lang="en-GB" sz="3600" b="1" i="0" dirty="0" err="1">
                <a:solidFill>
                  <a:srgbClr val="D4119E"/>
                </a:solidFill>
                <a:effectLst/>
              </a:rPr>
              <a:t>noin</a:t>
            </a:r>
            <a:r>
              <a:rPr lang="en-GB" sz="3600" b="1" i="0" dirty="0">
                <a:solidFill>
                  <a:srgbClr val="D4119E"/>
                </a:solidFill>
                <a:effectLst/>
              </a:rPr>
              <a:t> 1700-1900 </a:t>
            </a:r>
            <a:r>
              <a:rPr lang="en-GB" sz="3600" b="1" i="0" dirty="0" err="1">
                <a:solidFill>
                  <a:srgbClr val="D4119E"/>
                </a:solidFill>
                <a:effectLst/>
              </a:rPr>
              <a:t>luvun</a:t>
            </a:r>
            <a:r>
              <a:rPr lang="en-GB" sz="3600" b="1" i="0" dirty="0">
                <a:solidFill>
                  <a:srgbClr val="D4119E"/>
                </a:solidFill>
                <a:effectLst/>
              </a:rPr>
              <a:t> </a:t>
            </a:r>
            <a:r>
              <a:rPr lang="en-GB" sz="3600" b="1" i="0" dirty="0" err="1">
                <a:solidFill>
                  <a:srgbClr val="D4119E"/>
                </a:solidFill>
                <a:effectLst/>
              </a:rPr>
              <a:t>alkupuoli</a:t>
            </a:r>
            <a:r>
              <a:rPr lang="en-GB" sz="3600" b="1" i="0" dirty="0">
                <a:solidFill>
                  <a:srgbClr val="D4119E"/>
                </a:solidFill>
                <a:effectLst/>
              </a:rPr>
              <a:t>)</a:t>
            </a:r>
            <a:endParaRPr lang="fi-FI" sz="3600" b="1" dirty="0">
              <a:solidFill>
                <a:srgbClr val="D4119E"/>
              </a:solidFill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</p:spPr>
      </p:pic>
      <p:pic>
        <p:nvPicPr>
          <p:cNvPr id="7" name="Picture 6" descr="A picture containing sculpture, stone&#10;&#10;Description automatically generated">
            <a:extLst>
              <a:ext uri="{FF2B5EF4-FFF2-40B4-BE49-F238E27FC236}">
                <a16:creationId xmlns:a16="http://schemas.microsoft.com/office/drawing/2014/main" id="{FF5893D7-61A5-E30F-A07C-0083BDFE15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9634" y="1632069"/>
            <a:ext cx="1924076" cy="433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073373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234" y="1585657"/>
            <a:ext cx="8633483" cy="2160870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maallistuminen, taiteen, arkkitehtuurin ja uskonnon moninaistuminen ja pirstaloituminen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taitelijat suhtautuvat uskontoon ja henkisyyteen sekä käsittelevät niitä monin erilaisin tavoin: osa tekee perinteistä uskonnollista taidetta, osa suhtautuu uskonnollisuuteen kriittisesti tai välinpitämättömästi, osa on kiinnostunut henkisten teemojen käsittelystä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uskonnollisen arkkitehtuurin määrä vähentynyt, mutta aikaisempien aikakausien rakennukset tärkeä osa eurooppalaista kulttuuriperintöä </a:t>
            </a:r>
          </a:p>
          <a:p>
            <a:pPr marL="0" indent="0" fontAlgn="base">
              <a:buNone/>
            </a:pPr>
            <a:endParaRPr lang="en-US" dirty="0"/>
          </a:p>
          <a:p>
            <a:pPr marL="0" indent="0" fontAlgn="base">
              <a:buNone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56" y="100597"/>
            <a:ext cx="5750943" cy="1435100"/>
          </a:xfrm>
        </p:spPr>
        <p:txBody>
          <a:bodyPr>
            <a:noAutofit/>
          </a:bodyPr>
          <a:lstStyle/>
          <a:p>
            <a:pPr algn="ctr" fontAlgn="base"/>
            <a:r>
              <a:rPr lang="en-GB" sz="3600" b="1" i="0" dirty="0" err="1">
                <a:solidFill>
                  <a:srgbClr val="D4119E"/>
                </a:solidFill>
                <a:effectLst/>
              </a:rPr>
              <a:t>Nykyaika</a:t>
            </a:r>
            <a:br>
              <a:rPr lang="en-GB" sz="3600" b="1" i="0" dirty="0">
                <a:solidFill>
                  <a:srgbClr val="D4119E"/>
                </a:solidFill>
                <a:effectLst/>
              </a:rPr>
            </a:br>
            <a:r>
              <a:rPr lang="en-GB" sz="3600" b="1" i="0" dirty="0">
                <a:solidFill>
                  <a:srgbClr val="D4119E"/>
                </a:solidFill>
                <a:effectLst/>
              </a:rPr>
              <a:t>(</a:t>
            </a:r>
            <a:r>
              <a:rPr lang="en-GB" sz="3600" b="1" i="0" dirty="0" err="1">
                <a:solidFill>
                  <a:srgbClr val="D4119E"/>
                </a:solidFill>
                <a:effectLst/>
              </a:rPr>
              <a:t>noin</a:t>
            </a:r>
            <a:r>
              <a:rPr lang="en-GB" sz="3600" b="1" i="0" dirty="0">
                <a:solidFill>
                  <a:srgbClr val="D4119E"/>
                </a:solidFill>
                <a:effectLst/>
              </a:rPr>
              <a:t> 1945 </a:t>
            </a:r>
            <a:r>
              <a:rPr lang="en-GB" sz="3600" b="1" i="0" dirty="0" err="1">
                <a:solidFill>
                  <a:srgbClr val="D4119E"/>
                </a:solidFill>
                <a:effectLst/>
              </a:rPr>
              <a:t>lähtien</a:t>
            </a:r>
            <a:r>
              <a:rPr lang="en-GB" sz="3600" b="1" i="0" dirty="0">
                <a:solidFill>
                  <a:srgbClr val="D4119E"/>
                </a:solidFill>
                <a:effectLst/>
              </a:rPr>
              <a:t>)</a:t>
            </a:r>
            <a:endParaRPr lang="fi-FI" sz="3600" b="1" dirty="0">
              <a:solidFill>
                <a:srgbClr val="D4119E"/>
              </a:solidFill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</p:spPr>
      </p:pic>
      <p:pic>
        <p:nvPicPr>
          <p:cNvPr id="7" name="Picture 6" descr="A group of dolls on a table&#10;&#10;Description automatically generated with medium confidence">
            <a:extLst>
              <a:ext uri="{FF2B5EF4-FFF2-40B4-BE49-F238E27FC236}">
                <a16:creationId xmlns:a16="http://schemas.microsoft.com/office/drawing/2014/main" id="{42C0B86C-1B42-EF2B-5725-15ED28C959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0951" y="3847124"/>
            <a:ext cx="5084159" cy="260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299576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2356" y="365126"/>
            <a:ext cx="4700162" cy="927780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rgbClr val="D4117F"/>
                </a:solidFill>
              </a:rPr>
              <a:t>Keskeiset käsitteet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8E0E495-0102-E24D-B75A-AC8C7DFC20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72354" y="1731821"/>
            <a:ext cx="4323646" cy="4618859"/>
          </a:xfrm>
        </p:spPr>
        <p:txBody>
          <a:bodyPr>
            <a:normAutofit/>
          </a:bodyPr>
          <a:lstStyle/>
          <a:p>
            <a:pPr fontAlgn="base"/>
            <a:r>
              <a:rPr lang="en-GB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hauta-antimet</a:t>
            </a:r>
            <a:endParaRPr lang="en-GB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fontAlgn="base"/>
            <a:r>
              <a:rPr lang="en-GB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temppeliarkkitehtuuri</a:t>
            </a:r>
            <a:endParaRPr lang="en-GB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fontAlgn="base"/>
            <a:r>
              <a:rPr lang="en-GB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kirkkoarkkitehtuuri</a:t>
            </a:r>
            <a:endParaRPr lang="en-GB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fontAlgn="base"/>
            <a:r>
              <a:rPr lang="en-GB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basilika</a:t>
            </a:r>
            <a:endParaRPr lang="en-GB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fontAlgn="base"/>
            <a:r>
              <a:rPr lang="en-GB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romaaninen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tyyli</a:t>
            </a:r>
            <a:endParaRPr lang="en-GB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fontAlgn="base"/>
            <a:r>
              <a:rPr lang="en-GB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köyhien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Raamattu</a:t>
            </a:r>
            <a:endParaRPr lang="en-GB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fontAlgn="base"/>
            <a:r>
              <a:rPr lang="en-GB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arvoperspektiivi</a:t>
            </a:r>
            <a:endParaRPr lang="en-GB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fontAlgn="base"/>
            <a:r>
              <a:rPr lang="en-GB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goottilainen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tyyli</a:t>
            </a:r>
            <a:endParaRPr lang="en-GB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fontAlgn="base"/>
            <a:r>
              <a:rPr lang="en-GB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valon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teologia</a:t>
            </a:r>
            <a:endParaRPr lang="en-GB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fontAlgn="base"/>
            <a:r>
              <a:rPr lang="en-GB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katolinen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reformaatio</a:t>
            </a:r>
            <a:endParaRPr lang="fi-FI" sz="180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03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3969" y="2575932"/>
            <a:ext cx="7768544" cy="3496658"/>
          </a:xfrm>
        </p:spPr>
        <p:txBody>
          <a:bodyPr>
            <a:normAutofit/>
          </a:bodyPr>
          <a:lstStyle/>
          <a:p>
            <a:pPr algn="l" rtl="0" fontAlgn="base"/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Miten uskonnolliset uskomukset ovat heijastuneet taiteessa eri aikakausina? </a:t>
            </a:r>
            <a:endParaRPr lang="fi-FI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Miten maailmankuva on välittynyt eri vuosisatojen arkkitehtuurissa? </a:t>
            </a:r>
            <a:endParaRPr lang="fi-FI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Millä tavoin muutokset maailmankuvassa ovat vaikuttaneet uskonnon ja taiteen suhteeseen? </a:t>
            </a:r>
            <a:endParaRPr lang="fi-FI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Miten uskonnollisia aiheita käsitellään nykytaiteessa? </a:t>
            </a:r>
            <a:endParaRPr lang="fi-FI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3969" y="1718860"/>
            <a:ext cx="9489831" cy="779013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rgbClr val="D4117F"/>
                </a:solidFill>
              </a:rPr>
              <a:t>Johdattavat kysymykset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  <a:solidFill>
            <a:srgbClr val="D4119E"/>
          </a:solidFill>
        </p:spPr>
      </p:pic>
    </p:spTree>
    <p:extLst>
      <p:ext uri="{BB962C8B-B14F-4D97-AF65-F5344CB8AC3E}">
        <p14:creationId xmlns:p14="http://schemas.microsoft.com/office/powerpoint/2010/main" val="98232805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415" y="717550"/>
            <a:ext cx="6400560" cy="927779"/>
          </a:xfrm>
        </p:spPr>
        <p:txBody>
          <a:bodyPr>
            <a:noAutofit/>
          </a:bodyPr>
          <a:lstStyle/>
          <a:p>
            <a:pPr fontAlgn="base"/>
            <a:r>
              <a:rPr lang="en-GB" sz="3600" b="1" i="0" dirty="0" err="1">
                <a:solidFill>
                  <a:srgbClr val="D4119E"/>
                </a:solidFill>
                <a:effectLst/>
              </a:rPr>
              <a:t>Kysymys</a:t>
            </a:r>
            <a:r>
              <a:rPr lang="en-GB" sz="3600" b="1" i="0" dirty="0">
                <a:solidFill>
                  <a:srgbClr val="D4119E"/>
                </a:solidFill>
                <a:effectLst/>
              </a:rPr>
              <a:t> </a:t>
            </a:r>
            <a:r>
              <a:rPr lang="en-GB" sz="3600" b="1" i="0" dirty="0" err="1">
                <a:solidFill>
                  <a:srgbClr val="D4119E"/>
                </a:solidFill>
                <a:effectLst/>
              </a:rPr>
              <a:t>uskonnon</a:t>
            </a:r>
            <a:r>
              <a:rPr lang="en-GB" sz="3600" b="1" i="0" dirty="0">
                <a:solidFill>
                  <a:srgbClr val="D4119E"/>
                </a:solidFill>
                <a:effectLst/>
              </a:rPr>
              <a:t> </a:t>
            </a:r>
            <a:r>
              <a:rPr lang="en-GB" sz="3600" b="1" i="0" dirty="0" err="1">
                <a:solidFill>
                  <a:srgbClr val="D4119E"/>
                </a:solidFill>
                <a:effectLst/>
              </a:rPr>
              <a:t>ja</a:t>
            </a:r>
            <a:r>
              <a:rPr lang="en-GB" sz="3600" b="1" i="0" dirty="0">
                <a:solidFill>
                  <a:srgbClr val="D4119E"/>
                </a:solidFill>
                <a:effectLst/>
              </a:rPr>
              <a:t> </a:t>
            </a:r>
            <a:r>
              <a:rPr lang="en-GB" sz="3600" b="1" i="0" dirty="0" err="1">
                <a:solidFill>
                  <a:srgbClr val="D4119E"/>
                </a:solidFill>
                <a:effectLst/>
              </a:rPr>
              <a:t>taiteen</a:t>
            </a:r>
            <a:r>
              <a:rPr lang="en-GB" sz="3600" b="1" i="0" dirty="0">
                <a:solidFill>
                  <a:srgbClr val="D4119E"/>
                </a:solidFill>
                <a:effectLst/>
              </a:rPr>
              <a:t> </a:t>
            </a:r>
            <a:r>
              <a:rPr lang="en-GB" sz="3600" b="1" i="0" dirty="0" err="1">
                <a:solidFill>
                  <a:srgbClr val="D4119E"/>
                </a:solidFill>
                <a:effectLst/>
              </a:rPr>
              <a:t>suhteesta</a:t>
            </a:r>
            <a:r>
              <a:rPr lang="en-GB" sz="3600" b="1" i="0" dirty="0">
                <a:solidFill>
                  <a:srgbClr val="D4119E"/>
                </a:solidFill>
                <a:effectLst/>
              </a:rPr>
              <a:t> on </a:t>
            </a:r>
            <a:r>
              <a:rPr lang="en-GB" sz="3600" b="1" i="0" dirty="0" err="1">
                <a:solidFill>
                  <a:srgbClr val="D4119E"/>
                </a:solidFill>
                <a:effectLst/>
              </a:rPr>
              <a:t>monitulkintainen</a:t>
            </a:r>
            <a:endParaRPr lang="fi-FI" sz="3600" b="1" dirty="0">
              <a:solidFill>
                <a:srgbClr val="D4119E"/>
              </a:solidFill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F4653F0B-31C0-4D4D-89CB-F2962A3FE3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5415" y="1911377"/>
            <a:ext cx="5899978" cy="3316232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uskonnolliset uskomukset näkyneet kaikkina aikakausina taiteessa ja arkkitehtuurissa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ihmisyhteisöt eivät välttämättä kuitenkaan itse ole ajatelleet tekevänsä taidetta tai nimittäneet uskomuksiaan uskonnoksi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usein tulkinta siitä, että jokin teos tai rakennus edustaa aikakautensa uskonnollisia näkemyksiä on tehty myöhemmin </a:t>
            </a:r>
          </a:p>
          <a:p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227E369B-E9C5-D84B-A8FE-BEB138B56D5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900" y="0"/>
            <a:ext cx="5118100" cy="1435100"/>
          </a:xfrm>
          <a:prstGeom prst="rect">
            <a:avLst/>
          </a:prstGeom>
          <a:solidFill>
            <a:srgbClr val="D4119E"/>
          </a:solidFill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802F2F-D9FA-1D21-7E53-02DBFF042E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1753" y="1911377"/>
            <a:ext cx="5058659" cy="331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523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469" y="2120980"/>
            <a:ext cx="5537365" cy="3997005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ei kirjallisia lähteitä: päätelmien tekeminen vaikeaa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uskomukset näkyvät esimerkiksi veistoksissa, hauta-antimissa ja luolamaalauksissa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teokset liittyneet luultavasti hedelmällisyysrituaaleihin, kuolemanjälkeisen elämän tavoitteluun, pyyntionneen ja eläinten palvontaan </a:t>
            </a:r>
          </a:p>
          <a:p>
            <a:pPr marL="0" indent="0" fontAlgn="base">
              <a:buNone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469" y="763882"/>
            <a:ext cx="5742615" cy="790206"/>
          </a:xfrm>
        </p:spPr>
        <p:txBody>
          <a:bodyPr>
            <a:noAutofit/>
          </a:bodyPr>
          <a:lstStyle/>
          <a:p>
            <a:pPr fontAlgn="base"/>
            <a:r>
              <a:rPr lang="en-GB" sz="3600" b="1" i="0" dirty="0" err="1">
                <a:solidFill>
                  <a:srgbClr val="D4119E"/>
                </a:solidFill>
                <a:effectLst/>
              </a:rPr>
              <a:t>Esihistoriallinen</a:t>
            </a:r>
            <a:r>
              <a:rPr lang="en-GB" sz="3600" b="1" i="0" dirty="0">
                <a:solidFill>
                  <a:srgbClr val="D4119E"/>
                </a:solidFill>
                <a:effectLst/>
              </a:rPr>
              <a:t> </a:t>
            </a:r>
            <a:r>
              <a:rPr lang="en-GB" sz="3600" b="1" i="0" dirty="0" err="1">
                <a:solidFill>
                  <a:srgbClr val="D4119E"/>
                </a:solidFill>
                <a:effectLst/>
              </a:rPr>
              <a:t>aika</a:t>
            </a:r>
            <a:endParaRPr lang="fi-FI" sz="3600" b="1" dirty="0">
              <a:solidFill>
                <a:srgbClr val="D4119E"/>
              </a:solidFill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</p:spPr>
      </p:pic>
      <p:pic>
        <p:nvPicPr>
          <p:cNvPr id="7" name="Picture 6" descr="A stuffed animal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6C377BF5-3CED-23EC-C1A9-509D242246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7871" y="1761945"/>
            <a:ext cx="2965456" cy="419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64672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180" y="575582"/>
            <a:ext cx="5456434" cy="1623615"/>
          </a:xfrm>
        </p:spPr>
        <p:txBody>
          <a:bodyPr>
            <a:noAutofit/>
          </a:bodyPr>
          <a:lstStyle/>
          <a:p>
            <a:pPr fontAlgn="base"/>
            <a:r>
              <a:rPr lang="en-GB" sz="3600" b="1" i="0" dirty="0" err="1">
                <a:solidFill>
                  <a:srgbClr val="D4119E"/>
                </a:solidFill>
                <a:effectLst/>
              </a:rPr>
              <a:t>Varhaiset</a:t>
            </a:r>
            <a:r>
              <a:rPr lang="en-GB" sz="3600" b="1" i="0" dirty="0">
                <a:solidFill>
                  <a:srgbClr val="D4119E"/>
                </a:solidFill>
                <a:effectLst/>
              </a:rPr>
              <a:t> </a:t>
            </a:r>
            <a:r>
              <a:rPr lang="en-GB" sz="3600" b="1" i="0" dirty="0" err="1">
                <a:solidFill>
                  <a:srgbClr val="D4119E"/>
                </a:solidFill>
                <a:effectLst/>
              </a:rPr>
              <a:t>korkeakulttuurit</a:t>
            </a:r>
            <a:r>
              <a:rPr lang="en-GB" sz="3600" b="1" i="0" dirty="0">
                <a:solidFill>
                  <a:srgbClr val="D4119E"/>
                </a:solidFill>
                <a:effectLst/>
              </a:rPr>
              <a:t> (</a:t>
            </a:r>
            <a:r>
              <a:rPr lang="en-GB" sz="3600" b="1" i="0" dirty="0" err="1">
                <a:solidFill>
                  <a:srgbClr val="D4119E"/>
                </a:solidFill>
                <a:effectLst/>
              </a:rPr>
              <a:t>noin</a:t>
            </a:r>
            <a:r>
              <a:rPr lang="en-GB" sz="3600" b="1" i="0" dirty="0">
                <a:solidFill>
                  <a:srgbClr val="D4119E"/>
                </a:solidFill>
                <a:effectLst/>
              </a:rPr>
              <a:t> 3000 </a:t>
            </a:r>
            <a:r>
              <a:rPr lang="en-GB" sz="3600" b="1" i="0" dirty="0" err="1">
                <a:solidFill>
                  <a:srgbClr val="D4119E"/>
                </a:solidFill>
                <a:effectLst/>
              </a:rPr>
              <a:t>eKr</a:t>
            </a:r>
            <a:r>
              <a:rPr lang="en-GB" sz="3600" b="1" i="0" dirty="0">
                <a:solidFill>
                  <a:srgbClr val="D4119E"/>
                </a:solidFill>
                <a:effectLst/>
              </a:rPr>
              <a:t>. </a:t>
            </a:r>
            <a:r>
              <a:rPr lang="en-GB" sz="3600" b="1" i="0" dirty="0" err="1">
                <a:solidFill>
                  <a:srgbClr val="D4119E"/>
                </a:solidFill>
                <a:effectLst/>
              </a:rPr>
              <a:t>lähtien</a:t>
            </a:r>
            <a:r>
              <a:rPr lang="en-GB" sz="3600" b="1" i="0" dirty="0">
                <a:solidFill>
                  <a:srgbClr val="D4119E"/>
                </a:solidFill>
                <a:effectLst/>
              </a:rPr>
              <a:t>)</a:t>
            </a:r>
            <a:endParaRPr lang="fi-FI" sz="3600" b="1" dirty="0">
              <a:solidFill>
                <a:srgbClr val="D4119E"/>
              </a:solidFill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1DA5417-CED7-F240-9ADB-E9FE18911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180" y="2330545"/>
            <a:ext cx="4654886" cy="3951873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elämäntavan muutos johti maailmankuvan muutokseen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hierarkkisen yhteiskunnan synty ja hallitsijan palvonta ja </a:t>
            </a:r>
            <a:r>
              <a:rPr lang="fi-FI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jumalallistaminen</a:t>
            </a:r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taiteen ja arkkitehtuurin avulla palvottiin jumalia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temppeliarkkitehtuuri syntyi </a:t>
            </a:r>
          </a:p>
          <a:p>
            <a:endParaRPr lang="fi-FI" dirty="0"/>
          </a:p>
        </p:txBody>
      </p:sp>
      <p:pic>
        <p:nvPicPr>
          <p:cNvPr id="7" name="Picture 6" descr="A group of pyramids in a desert&#10;&#10;Description automatically generated with medium confidence">
            <a:extLst>
              <a:ext uri="{FF2B5EF4-FFF2-40B4-BE49-F238E27FC236}">
                <a16:creationId xmlns:a16="http://schemas.microsoft.com/office/drawing/2014/main" id="{481E91E3-F00B-4285-CD17-08AA8387C8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6242" y="1503362"/>
            <a:ext cx="3062561" cy="459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463443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790" y="1916943"/>
            <a:ext cx="5382440" cy="4105484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antiikin Kreikassa polyteistinen jumaltarusto näkyi kaikkialla kulttuurissa: kirjallisuus, teatteri, urheilukilpailut, temppelit, maalaus- ja veistostaide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antiikin Roomassa omaksuttiin kreikkalainen kulttuuri </a:t>
            </a: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uskonnon sijasta kulttuurissa korostettiin Rooman mahtia, valtaa ja voimaa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Roomassa vuonna 392 kristinuskosta tehtiin valtionuskonto </a:t>
            </a: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Euroopan kulttuuriin voimakkaasti vaikuttanut päätös  </a:t>
            </a:r>
          </a:p>
          <a:p>
            <a:pPr marL="0" indent="0" fontAlgn="base">
              <a:buNone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02" y="556248"/>
            <a:ext cx="4799215" cy="1015870"/>
          </a:xfrm>
        </p:spPr>
        <p:txBody>
          <a:bodyPr>
            <a:noAutofit/>
          </a:bodyPr>
          <a:lstStyle/>
          <a:p>
            <a:pPr algn="ctr" fontAlgn="base"/>
            <a:r>
              <a:rPr lang="en-GB" sz="3600" b="1" i="0" dirty="0" err="1">
                <a:solidFill>
                  <a:srgbClr val="D4119E"/>
                </a:solidFill>
                <a:effectLst/>
              </a:rPr>
              <a:t>Antiikki</a:t>
            </a:r>
            <a:br>
              <a:rPr lang="en-GB" sz="3600" b="1" i="0" dirty="0">
                <a:solidFill>
                  <a:srgbClr val="D4119E"/>
                </a:solidFill>
                <a:effectLst/>
              </a:rPr>
            </a:br>
            <a:r>
              <a:rPr lang="en-GB" sz="3600" b="1" i="0" dirty="0">
                <a:solidFill>
                  <a:srgbClr val="D4119E"/>
                </a:solidFill>
                <a:effectLst/>
              </a:rPr>
              <a:t>(</a:t>
            </a:r>
            <a:r>
              <a:rPr lang="en-GB" sz="3600" b="1" i="0" dirty="0" err="1">
                <a:solidFill>
                  <a:srgbClr val="D4119E"/>
                </a:solidFill>
                <a:effectLst/>
              </a:rPr>
              <a:t>noin</a:t>
            </a:r>
            <a:r>
              <a:rPr lang="en-GB" sz="3600" b="1" i="0" dirty="0">
                <a:solidFill>
                  <a:srgbClr val="D4119E"/>
                </a:solidFill>
                <a:effectLst/>
              </a:rPr>
              <a:t> 800 eKr.-400jKr.)</a:t>
            </a:r>
            <a:endParaRPr lang="fi-FI" sz="3600" b="1" dirty="0">
              <a:solidFill>
                <a:srgbClr val="D4119E"/>
              </a:solidFill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</p:spPr>
      </p:pic>
      <p:pic>
        <p:nvPicPr>
          <p:cNvPr id="7" name="Picture 6" descr="A statue of a person&#10;&#10;Description automatically generated with medium confidence">
            <a:extLst>
              <a:ext uri="{FF2B5EF4-FFF2-40B4-BE49-F238E27FC236}">
                <a16:creationId xmlns:a16="http://schemas.microsoft.com/office/drawing/2014/main" id="{B5C0ADAE-3B2F-C953-BCC0-DF6B336EA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4242" y="1572118"/>
            <a:ext cx="2983356" cy="449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96933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943" y="2143117"/>
            <a:ext cx="5285170" cy="3761836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katolisen kirkon vaikutus ja merkitys suuri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suurin osa taiteesta ja arkkitehtuurista tuli kirkkoihin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taiteen ja arkkitehtuurin tehtävinä palvella kristinuskoa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romaaninen ja goottilainen tyyli </a:t>
            </a:r>
          </a:p>
          <a:p>
            <a:pPr marL="0" indent="0" fontAlgn="base">
              <a:buNone/>
            </a:pPr>
            <a:endParaRPr lang="en-US" dirty="0"/>
          </a:p>
          <a:p>
            <a:pPr marL="0" indent="0" fontAlgn="base">
              <a:buNone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70" y="708017"/>
            <a:ext cx="5750943" cy="1435100"/>
          </a:xfrm>
        </p:spPr>
        <p:txBody>
          <a:bodyPr>
            <a:noAutofit/>
          </a:bodyPr>
          <a:lstStyle/>
          <a:p>
            <a:pPr algn="ctr" fontAlgn="base"/>
            <a:r>
              <a:rPr lang="en-GB" sz="3600" b="1" i="0" dirty="0" err="1">
                <a:solidFill>
                  <a:srgbClr val="D4119E"/>
                </a:solidFill>
                <a:effectLst/>
              </a:rPr>
              <a:t>Keskiaika</a:t>
            </a:r>
            <a:r>
              <a:rPr lang="en-GB" sz="3600" b="1" i="0" dirty="0">
                <a:solidFill>
                  <a:srgbClr val="D4119E"/>
                </a:solidFill>
                <a:effectLst/>
              </a:rPr>
              <a:t> (</a:t>
            </a:r>
            <a:r>
              <a:rPr lang="en-GB" sz="3600" b="1" i="0" dirty="0" err="1">
                <a:solidFill>
                  <a:srgbClr val="D4119E"/>
                </a:solidFill>
                <a:effectLst/>
              </a:rPr>
              <a:t>noin</a:t>
            </a:r>
            <a:r>
              <a:rPr lang="en-GB" sz="3600" b="1" i="0" dirty="0">
                <a:solidFill>
                  <a:srgbClr val="D4119E"/>
                </a:solidFill>
                <a:effectLst/>
              </a:rPr>
              <a:t> 400–1500)</a:t>
            </a:r>
            <a:endParaRPr lang="fi-FI" sz="3600" b="1" dirty="0">
              <a:solidFill>
                <a:srgbClr val="D4119E"/>
              </a:solidFill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</p:spPr>
      </p:pic>
      <p:pic>
        <p:nvPicPr>
          <p:cNvPr id="7" name="Picture 6" descr="A picture containing sky, outdoor, building, church&#10;&#10;Description automatically generated">
            <a:extLst>
              <a:ext uri="{FF2B5EF4-FFF2-40B4-BE49-F238E27FC236}">
                <a16:creationId xmlns:a16="http://schemas.microsoft.com/office/drawing/2014/main" id="{DC74F68E-5156-E82D-3901-B59B8F1CE8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9348" y="1717984"/>
            <a:ext cx="3366329" cy="42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28777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798" y="1857976"/>
            <a:ext cx="4817460" cy="3761836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antiikin kulttuuria ihannoinut aate- ja tyylisuunta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antiikin ja kristinuskon tyylien ja teemojen yhdisteleminen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taiteilijoiden aseman ja arvostuksen nousu </a:t>
            </a:r>
          </a:p>
          <a:p>
            <a:pPr marL="0" indent="0" fontAlgn="base">
              <a:buNone/>
            </a:pPr>
            <a:endParaRPr lang="en-US" dirty="0"/>
          </a:p>
          <a:p>
            <a:pPr marL="0" indent="0" fontAlgn="base">
              <a:buNone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57" y="392706"/>
            <a:ext cx="5750943" cy="1435100"/>
          </a:xfrm>
        </p:spPr>
        <p:txBody>
          <a:bodyPr>
            <a:noAutofit/>
          </a:bodyPr>
          <a:lstStyle/>
          <a:p>
            <a:pPr algn="ctr" fontAlgn="base"/>
            <a:r>
              <a:rPr lang="en-GB" sz="3600" b="1" i="0" dirty="0">
                <a:solidFill>
                  <a:srgbClr val="D4119E"/>
                </a:solidFill>
                <a:effectLst/>
              </a:rPr>
              <a:t>Uusi </a:t>
            </a:r>
            <a:r>
              <a:rPr lang="en-GB" sz="3600" b="1" i="0" dirty="0" err="1">
                <a:solidFill>
                  <a:srgbClr val="D4119E"/>
                </a:solidFill>
                <a:effectLst/>
              </a:rPr>
              <a:t>aika</a:t>
            </a:r>
            <a:r>
              <a:rPr lang="en-GB" sz="3600" b="1" i="0" dirty="0">
                <a:solidFill>
                  <a:srgbClr val="D4119E"/>
                </a:solidFill>
                <a:effectLst/>
              </a:rPr>
              <a:t>: </a:t>
            </a:r>
            <a:r>
              <a:rPr lang="en-GB" sz="3600" b="1" i="0" dirty="0" err="1">
                <a:solidFill>
                  <a:srgbClr val="D4119E"/>
                </a:solidFill>
                <a:effectLst/>
              </a:rPr>
              <a:t>renessanssi</a:t>
            </a:r>
            <a:br>
              <a:rPr lang="en-GB" sz="3600" b="1" i="0" dirty="0">
                <a:solidFill>
                  <a:srgbClr val="D4119E"/>
                </a:solidFill>
                <a:effectLst/>
              </a:rPr>
            </a:br>
            <a:r>
              <a:rPr lang="en-GB" sz="3600" b="1" i="0" dirty="0">
                <a:solidFill>
                  <a:srgbClr val="D4119E"/>
                </a:solidFill>
                <a:effectLst/>
              </a:rPr>
              <a:t>(</a:t>
            </a:r>
            <a:r>
              <a:rPr lang="en-GB" sz="3600" b="1" i="0" dirty="0" err="1">
                <a:solidFill>
                  <a:srgbClr val="D4119E"/>
                </a:solidFill>
                <a:effectLst/>
              </a:rPr>
              <a:t>noin</a:t>
            </a:r>
            <a:r>
              <a:rPr lang="en-GB" sz="3600" b="1" i="0" dirty="0">
                <a:solidFill>
                  <a:srgbClr val="D4119E"/>
                </a:solidFill>
                <a:effectLst/>
              </a:rPr>
              <a:t> 1300–1500)</a:t>
            </a:r>
            <a:endParaRPr lang="fi-FI" sz="3600" b="1" dirty="0">
              <a:solidFill>
                <a:srgbClr val="D4119E"/>
              </a:solidFill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</p:spPr>
      </p:pic>
      <p:pic>
        <p:nvPicPr>
          <p:cNvPr id="7" name="Picture 6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589423EF-B568-80C7-BF80-C8D349C3F0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9210" y="1857976"/>
            <a:ext cx="5915418" cy="376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87003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361" y="2206178"/>
            <a:ext cx="5253639" cy="3761836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protestanttisilla reformaattoreilla varauksellisuutta kirkkotaidetta ja koristeellista arkkitehtuuria kohtaan </a:t>
            </a: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Luther suhtautui lähinnä välinpitämättömästi </a:t>
            </a: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fi-FI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Calvin</a:t>
            </a:r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halusi poistaa ja peittää katolista taidetta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katolinen kirkko reagoi vastareformaatiolla </a:t>
            </a: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kirkon valtaa ja asemaa korostettiin mahtipontisella barokkityylillä </a:t>
            </a: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harhaoppiseksi tulkittu taide kiellettiin </a:t>
            </a:r>
          </a:p>
          <a:p>
            <a:pPr marL="0" indent="0" fontAlgn="base">
              <a:buNone/>
            </a:pPr>
            <a:endParaRPr lang="en-US" dirty="0"/>
          </a:p>
          <a:p>
            <a:pPr marL="0" indent="0" fontAlgn="base">
              <a:buNone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57" y="392706"/>
            <a:ext cx="5750943" cy="1435100"/>
          </a:xfrm>
        </p:spPr>
        <p:txBody>
          <a:bodyPr>
            <a:noAutofit/>
          </a:bodyPr>
          <a:lstStyle/>
          <a:p>
            <a:pPr algn="ctr" fontAlgn="base"/>
            <a:r>
              <a:rPr lang="en-GB" sz="3600" b="1" i="0" dirty="0">
                <a:solidFill>
                  <a:srgbClr val="D4119E"/>
                </a:solidFill>
                <a:effectLst/>
              </a:rPr>
              <a:t>Uusi </a:t>
            </a:r>
            <a:r>
              <a:rPr lang="en-GB" sz="3600" b="1" i="0" dirty="0" err="1">
                <a:solidFill>
                  <a:srgbClr val="D4119E"/>
                </a:solidFill>
                <a:effectLst/>
              </a:rPr>
              <a:t>aika</a:t>
            </a:r>
            <a:r>
              <a:rPr lang="en-GB" sz="3600" b="1" i="0" dirty="0">
                <a:solidFill>
                  <a:srgbClr val="D4119E"/>
                </a:solidFill>
                <a:effectLst/>
              </a:rPr>
              <a:t>: </a:t>
            </a:r>
            <a:r>
              <a:rPr lang="en-GB" sz="3600" b="1" i="0" dirty="0" err="1">
                <a:solidFill>
                  <a:srgbClr val="D4119E"/>
                </a:solidFill>
                <a:effectLst/>
              </a:rPr>
              <a:t>reformaatio</a:t>
            </a:r>
            <a:r>
              <a:rPr lang="en-GB" sz="3600" b="1" i="0" dirty="0">
                <a:solidFill>
                  <a:srgbClr val="D4119E"/>
                </a:solidFill>
                <a:effectLst/>
              </a:rPr>
              <a:t> </a:t>
            </a:r>
            <a:r>
              <a:rPr lang="en-GB" sz="3600" b="1" i="0" dirty="0" err="1">
                <a:solidFill>
                  <a:srgbClr val="D4119E"/>
                </a:solidFill>
                <a:effectLst/>
              </a:rPr>
              <a:t>ja</a:t>
            </a:r>
            <a:r>
              <a:rPr lang="en-GB" sz="3600" b="1" i="0" dirty="0">
                <a:solidFill>
                  <a:srgbClr val="D4119E"/>
                </a:solidFill>
                <a:effectLst/>
              </a:rPr>
              <a:t> </a:t>
            </a:r>
            <a:r>
              <a:rPr lang="en-GB" sz="3600" b="1" i="0" dirty="0" err="1">
                <a:solidFill>
                  <a:srgbClr val="D4119E"/>
                </a:solidFill>
                <a:effectLst/>
              </a:rPr>
              <a:t>katolinen</a:t>
            </a:r>
            <a:r>
              <a:rPr lang="en-GB" sz="3600" b="1" i="0" dirty="0">
                <a:solidFill>
                  <a:srgbClr val="D4119E"/>
                </a:solidFill>
                <a:effectLst/>
              </a:rPr>
              <a:t> </a:t>
            </a:r>
            <a:r>
              <a:rPr lang="en-GB" sz="3600" b="1" i="0" dirty="0" err="1">
                <a:solidFill>
                  <a:srgbClr val="D4119E"/>
                </a:solidFill>
                <a:effectLst/>
              </a:rPr>
              <a:t>reformaatio</a:t>
            </a:r>
            <a:br>
              <a:rPr lang="en-GB" sz="3600" b="1" i="0" dirty="0">
                <a:solidFill>
                  <a:srgbClr val="D4119E"/>
                </a:solidFill>
                <a:effectLst/>
              </a:rPr>
            </a:br>
            <a:r>
              <a:rPr lang="en-GB" sz="3600" b="1" i="0" dirty="0">
                <a:solidFill>
                  <a:srgbClr val="D4119E"/>
                </a:solidFill>
                <a:effectLst/>
              </a:rPr>
              <a:t>(</a:t>
            </a:r>
            <a:r>
              <a:rPr lang="en-GB" sz="3600" b="1" i="0" dirty="0" err="1">
                <a:solidFill>
                  <a:srgbClr val="D4119E"/>
                </a:solidFill>
                <a:effectLst/>
              </a:rPr>
              <a:t>noin</a:t>
            </a:r>
            <a:r>
              <a:rPr lang="en-GB" sz="3600" b="1" i="0" dirty="0">
                <a:solidFill>
                  <a:srgbClr val="D4119E"/>
                </a:solidFill>
                <a:effectLst/>
              </a:rPr>
              <a:t> 1500–1600)</a:t>
            </a:r>
            <a:endParaRPr lang="fi-FI" sz="3600" b="1" dirty="0">
              <a:solidFill>
                <a:srgbClr val="D4119E"/>
              </a:solidFill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870ED2-37BF-B74F-5883-1B1387B641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3841" y="2206178"/>
            <a:ext cx="5639225" cy="376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52101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429</Words>
  <Application>Microsoft Office PowerPoint</Application>
  <PresentationFormat>Laajakuva</PresentationFormat>
  <Paragraphs>61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Helvetica</vt:lpstr>
      <vt:lpstr>Segoe UI</vt:lpstr>
      <vt:lpstr>Office-teema</vt:lpstr>
      <vt:lpstr>10 Uskonnon suhde taiteeseen ja arkkitehtuuriin Euroopassa eri aikoina </vt:lpstr>
      <vt:lpstr>Johdattavat kysymykset</vt:lpstr>
      <vt:lpstr>Kysymys uskonnon ja taiteen suhteesta on monitulkintainen</vt:lpstr>
      <vt:lpstr>Esihistoriallinen aika</vt:lpstr>
      <vt:lpstr>Varhaiset korkeakulttuurit (noin 3000 eKr. lähtien)</vt:lpstr>
      <vt:lpstr>Antiikki (noin 800 eKr.-400jKr.)</vt:lpstr>
      <vt:lpstr>Keskiaika (noin 400–1500)</vt:lpstr>
      <vt:lpstr>Uusi aika: renessanssi (noin 1300–1500)</vt:lpstr>
      <vt:lpstr>Uusi aika: reformaatio ja katolinen reformaatio (noin 1500–1600)</vt:lpstr>
      <vt:lpstr>Uusin aika (noin 1700-1900 luvun alkupuoli)</vt:lpstr>
      <vt:lpstr>Nykyaika (noin 1945 lähtien)</vt:lpstr>
      <vt:lpstr>Keskeiset käsitteet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 Juutalaisuuden kehitys ja pyhä kirjallisuus</dc:title>
  <dc:creator>Taina Nyström</dc:creator>
  <cp:lastModifiedBy>Syrjäläinen Jarno Antero</cp:lastModifiedBy>
  <cp:revision>29</cp:revision>
  <dcterms:created xsi:type="dcterms:W3CDTF">2020-12-18T16:05:32Z</dcterms:created>
  <dcterms:modified xsi:type="dcterms:W3CDTF">2026-03-25T09:09:32Z</dcterms:modified>
</cp:coreProperties>
</file>