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4" r:id="rId6"/>
    <p:sldId id="265" r:id="rId7"/>
    <p:sldId id="261" r:id="rId8"/>
    <p:sldId id="262" r:id="rId9"/>
    <p:sldId id="263" r:id="rId10"/>
    <p:sldId id="266" r:id="rId11"/>
    <p:sldId id="267" r:id="rId12"/>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10667597063436425"/>
          <c:y val="7.2398190045248872E-3"/>
        </c:manualLayout>
      </c:layout>
      <c:overlay val="0"/>
    </c:title>
    <c:autoTitleDeleted val="0"/>
    <c:plotArea>
      <c:layout/>
      <c:pieChart>
        <c:varyColors val="1"/>
        <c:ser>
          <c:idx val="0"/>
          <c:order val="0"/>
          <c:tx>
            <c:strRef>
              <c:f>Taul1!$B$1</c:f>
              <c:strCache>
                <c:ptCount val="1"/>
                <c:pt idx="0">
                  <c:v>Miten hyvin tunnet opetussuunnitelman ja miten se näkyy opetuksessasi?</c:v>
                </c:pt>
              </c:strCache>
            </c:strRef>
          </c:tx>
          <c:explosion val="1"/>
          <c:dLbls>
            <c:dLbl>
              <c:idx val="0"/>
              <c:layout>
                <c:manualLayout>
                  <c:x val="-2.9028269910405122E-2"/>
                  <c:y val="0.11478845931347539"/>
                </c:manualLayout>
              </c:layout>
              <c:tx>
                <c:rich>
                  <a:bodyPr/>
                  <a:lstStyle/>
                  <a:p>
                    <a:r>
                      <a:rPr lang="en-US" dirty="0" smtClean="0"/>
                      <a:t>6 </a:t>
                    </a:r>
                    <a:r>
                      <a:rPr lang="en-US" dirty="0"/>
                      <a:t>%</a:t>
                    </a:r>
                  </a:p>
                </c:rich>
              </c:tx>
              <c:dLblPos val="bestFit"/>
              <c:showLegendKey val="0"/>
              <c:showVal val="1"/>
              <c:showCatName val="0"/>
              <c:showSerName val="0"/>
              <c:showPercent val="0"/>
              <c:showBubbleSize val="0"/>
            </c:dLbl>
            <c:dLbl>
              <c:idx val="1"/>
              <c:layout/>
              <c:tx>
                <c:rich>
                  <a:bodyPr/>
                  <a:lstStyle/>
                  <a:p>
                    <a:r>
                      <a:rPr lang="en-US" smtClean="0"/>
                      <a:t>28 </a:t>
                    </a:r>
                    <a:r>
                      <a:rPr lang="en-US"/>
                      <a:t>%</a:t>
                    </a:r>
                  </a:p>
                </c:rich>
              </c:tx>
              <c:dLblPos val="ctr"/>
              <c:showLegendKey val="0"/>
              <c:showVal val="1"/>
              <c:showCatName val="0"/>
              <c:showSerName val="0"/>
              <c:showPercent val="0"/>
              <c:showBubbleSize val="0"/>
            </c:dLbl>
            <c:dLbl>
              <c:idx val="2"/>
              <c:layout/>
              <c:tx>
                <c:rich>
                  <a:bodyPr/>
                  <a:lstStyle/>
                  <a:p>
                    <a:r>
                      <a:rPr lang="en-US" smtClean="0"/>
                      <a:t>54 </a:t>
                    </a:r>
                    <a:r>
                      <a:rPr lang="en-US"/>
                      <a:t>%</a:t>
                    </a:r>
                  </a:p>
                </c:rich>
              </c:tx>
              <c:dLblPos val="ctr"/>
              <c:showLegendKey val="0"/>
              <c:showVal val="1"/>
              <c:showCatName val="0"/>
              <c:showSerName val="0"/>
              <c:showPercent val="0"/>
              <c:showBubbleSize val="0"/>
            </c:dLbl>
            <c:dLbl>
              <c:idx val="3"/>
              <c:layout>
                <c:manualLayout>
                  <c:x val="5.7243251097848696E-2"/>
                  <c:y val="0.12252093187998665"/>
                </c:manualLayout>
              </c:layout>
              <c:dLblPos val="bestFit"/>
              <c:showLegendKey val="0"/>
              <c:showVal val="1"/>
              <c:showCatName val="0"/>
              <c:showSerName val="0"/>
              <c:showPercent val="0"/>
              <c:showBubbleSize val="0"/>
            </c:dLbl>
            <c:dLbl>
              <c:idx val="4"/>
              <c:layout>
                <c:manualLayout>
                  <c:x val="1.4244883700693463E-2"/>
                  <c:y val="0.20345612742807798"/>
                </c:manualLayout>
              </c:layout>
              <c:tx>
                <c:rich>
                  <a:bodyPr/>
                  <a:lstStyle/>
                  <a:p>
                    <a:r>
                      <a:rPr lang="en-US" smtClean="0"/>
                      <a:t>2 </a:t>
                    </a:r>
                    <a:r>
                      <a:rPr lang="en-US"/>
                      <a:t>%</a:t>
                    </a:r>
                  </a:p>
                </c:rich>
              </c:tx>
              <c:dLblPos val="bestFit"/>
              <c:showLegendKey val="0"/>
              <c:showVal val="1"/>
              <c:showCatName val="0"/>
              <c:showSerName val="0"/>
              <c:showPercent val="0"/>
              <c:showBubbleSize val="0"/>
            </c:dLbl>
            <c:dLblPos val="ctr"/>
            <c:showLegendKey val="0"/>
            <c:showVal val="1"/>
            <c:showCatName val="0"/>
            <c:showSerName val="0"/>
            <c:showPercent val="0"/>
            <c:showBubbleSize val="0"/>
            <c:showLeaderLines val="1"/>
          </c:dLbls>
          <c:cat>
            <c:strRef>
              <c:f>Taul1!$A$2:$A$6</c:f>
              <c:strCache>
                <c:ptCount val="5"/>
                <c:pt idx="0">
                  <c:v>Hyvin ja näkyy päivittäin</c:v>
                </c:pt>
                <c:pt idx="1">
                  <c:v>Hyvin ja näkyy opetuksessa vaihtelevasti</c:v>
                </c:pt>
                <c:pt idx="2">
                  <c:v>Tunnen osittain ja näkyy niiltä osin</c:v>
                </c:pt>
                <c:pt idx="3">
                  <c:v>Olen epävarma ja näkyy vain vähän</c:v>
                </c:pt>
                <c:pt idx="4">
                  <c:v>En tunne eikä näy ollenkaan</c:v>
                </c:pt>
              </c:strCache>
            </c:strRef>
          </c:cat>
          <c:val>
            <c:numRef>
              <c:f>Taul1!$B$2:$B$6</c:f>
              <c:numCache>
                <c:formatCode>0.00%</c:formatCode>
                <c:ptCount val="5"/>
                <c:pt idx="0">
                  <c:v>0.06</c:v>
                </c:pt>
                <c:pt idx="1">
                  <c:v>0.28000000000000003</c:v>
                </c:pt>
                <c:pt idx="2">
                  <c:v>0.54</c:v>
                </c:pt>
                <c:pt idx="3" formatCode="0%">
                  <c:v>0.1</c:v>
                </c:pt>
                <c:pt idx="4">
                  <c:v>0.02</c:v>
                </c:pt>
              </c:numCache>
            </c:numRef>
          </c:val>
        </c:ser>
        <c:dLbls>
          <c:dLblPos val="ctr"/>
          <c:showLegendKey val="0"/>
          <c:showVal val="1"/>
          <c:showCatName val="0"/>
          <c:showSerName val="0"/>
          <c:showPercent val="0"/>
          <c:showBubbleSize val="0"/>
          <c:showLeaderLines val="1"/>
        </c:dLbls>
        <c:firstSliceAng val="0"/>
      </c:pieChart>
    </c:plotArea>
    <c:legend>
      <c:legendPos val="r"/>
      <c:layout>
        <c:manualLayout>
          <c:xMode val="edge"/>
          <c:yMode val="edge"/>
          <c:x val="0.6151119526117792"/>
          <c:y val="0.30625887051792411"/>
          <c:w val="0.36474625994383486"/>
          <c:h val="0.61906616674856441"/>
        </c:manualLayout>
      </c:layout>
      <c:overlay val="0"/>
      <c:txPr>
        <a:bodyPr/>
        <a:lstStyle/>
        <a:p>
          <a:pPr>
            <a:defRPr sz="1400"/>
          </a:pPr>
          <a:endParaRPr lang="fi-FI"/>
        </a:p>
      </c:txPr>
    </c:legend>
    <c:plotVisOnly val="1"/>
    <c:dispBlanksAs val="gap"/>
    <c:showDLblsOverMax val="0"/>
  </c:chart>
  <c:txPr>
    <a:bodyPr/>
    <a:lstStyle/>
    <a:p>
      <a:pPr>
        <a:defRPr sz="1800"/>
      </a:pPr>
      <a:endParaRPr lang="fi-FI"/>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fi-FI" smtClean="0"/>
              <a:t>Muokkaa perustyyl. napsautt.</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B7C677BF-1BD9-4818-A2C8-763A65A2E4F2}" type="datetimeFigureOut">
              <a:rPr lang="fi-FI" smtClean="0"/>
              <a:t>29.3.2017</a:t>
            </a:fld>
            <a:endParaRPr lang="fi-FI"/>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fi-FI"/>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CC238729-B088-45EA-B223-C00CCFA2CA38}" type="slidenum">
              <a:rPr lang="fi-FI" smtClean="0"/>
              <a:t>‹#›</a:t>
            </a:fld>
            <a:endParaRPr lang="fi-FI"/>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B7C677BF-1BD9-4818-A2C8-763A65A2E4F2}" type="datetimeFigureOut">
              <a:rPr lang="fi-FI" smtClean="0"/>
              <a:t>29.3.2017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C238729-B088-45EA-B223-C00CCFA2CA38}" type="slidenum">
              <a:rPr lang="fi-FI" smtClean="0"/>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fi-FI" smtClean="0"/>
              <a:t>Muokkaa perustyyl. napsautt.</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B7C677BF-1BD9-4818-A2C8-763A65A2E4F2}" type="datetimeFigureOut">
              <a:rPr lang="fi-FI" smtClean="0"/>
              <a:t>29.3.2017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C238729-B088-45EA-B223-C00CCFA2CA38}" type="slidenum">
              <a:rPr lang="fi-FI" smtClean="0"/>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B7C677BF-1BD9-4818-A2C8-763A65A2E4F2}" type="datetimeFigureOut">
              <a:rPr lang="fi-FI" smtClean="0"/>
              <a:t>29.3.2017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C238729-B088-45EA-B223-C00CCFA2CA38}" type="slidenum">
              <a:rPr lang="fi-FI" smtClean="0"/>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fi-FI" smtClean="0"/>
              <a:t>Muokkaa perustyyl. napsautt.</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B7C677BF-1BD9-4818-A2C8-763A65A2E4F2}" type="datetimeFigureOut">
              <a:rPr lang="fi-FI" smtClean="0"/>
              <a:t>29.3.2017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C238729-B088-45EA-B223-C00CCFA2CA38}" type="slidenum">
              <a:rPr lang="fi-FI" smtClean="0"/>
              <a:t>‹#›</a:t>
            </a:fld>
            <a:endParaRPr 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5" name="Date Placeholder 4"/>
          <p:cNvSpPr>
            <a:spLocks noGrp="1"/>
          </p:cNvSpPr>
          <p:nvPr>
            <p:ph type="dt" sz="half" idx="10"/>
          </p:nvPr>
        </p:nvSpPr>
        <p:spPr/>
        <p:txBody>
          <a:bodyPr/>
          <a:lstStyle/>
          <a:p>
            <a:fld id="{B7C677BF-1BD9-4818-A2C8-763A65A2E4F2}" type="datetimeFigureOut">
              <a:rPr lang="fi-FI" smtClean="0"/>
              <a:t>29.3.2017</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CC238729-B088-45EA-B223-C00CCFA2CA38}" type="slidenum">
              <a:rPr lang="fi-FI" smtClean="0"/>
              <a:t>‹#›</a:t>
            </a:fld>
            <a:endParaRPr lang="fi-FI"/>
          </a:p>
        </p:txBody>
      </p:sp>
      <p:sp>
        <p:nvSpPr>
          <p:cNvPr id="9" name="Content Placeholder 8"/>
          <p:cNvSpPr>
            <a:spLocks noGrp="1"/>
          </p:cNvSpPr>
          <p:nvPr>
            <p:ph sz="quarter" idx="13"/>
          </p:nvPr>
        </p:nvSpPr>
        <p:spPr>
          <a:xfrm>
            <a:off x="1042416" y="2313432"/>
            <a:ext cx="3419856" cy="349300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smtClean="0"/>
              <a:t>Muokkaa perustyyl. napsautt.</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B7C677BF-1BD9-4818-A2C8-763A65A2E4F2}" type="datetimeFigureOut">
              <a:rPr lang="fi-FI" smtClean="0"/>
              <a:t>29.3.2017</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CC238729-B088-45EA-B223-C00CCFA2CA38}" type="slidenum">
              <a:rPr lang="fi-FI" smtClean="0"/>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Date Placeholder 2"/>
          <p:cNvSpPr>
            <a:spLocks noGrp="1"/>
          </p:cNvSpPr>
          <p:nvPr>
            <p:ph type="dt" sz="half" idx="10"/>
          </p:nvPr>
        </p:nvSpPr>
        <p:spPr/>
        <p:txBody>
          <a:bodyPr/>
          <a:lstStyle/>
          <a:p>
            <a:fld id="{B7C677BF-1BD9-4818-A2C8-763A65A2E4F2}" type="datetimeFigureOut">
              <a:rPr lang="fi-FI" smtClean="0"/>
              <a:t>29.3.2017</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CC238729-B088-45EA-B223-C00CCFA2CA38}" type="slidenum">
              <a:rPr lang="fi-FI" smtClean="0"/>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C677BF-1BD9-4818-A2C8-763A65A2E4F2}" type="datetimeFigureOut">
              <a:rPr lang="fi-FI" smtClean="0"/>
              <a:t>29.3.2017</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CC238729-B088-45EA-B223-C00CCFA2CA38}" type="slidenum">
              <a:rPr lang="fi-FI" smtClean="0"/>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7C677BF-1BD9-4818-A2C8-763A65A2E4F2}" type="datetimeFigureOut">
              <a:rPr lang="fi-FI" smtClean="0"/>
              <a:t>29.3.2017</a:t>
            </a:fld>
            <a:endParaRPr lang="fi-FI"/>
          </a:p>
        </p:txBody>
      </p:sp>
      <p:sp>
        <p:nvSpPr>
          <p:cNvPr id="7" name="Slide Number Placeholder 6"/>
          <p:cNvSpPr>
            <a:spLocks noGrp="1"/>
          </p:cNvSpPr>
          <p:nvPr>
            <p:ph type="sldNum" sz="quarter" idx="12"/>
          </p:nvPr>
        </p:nvSpPr>
        <p:spPr/>
        <p:txBody>
          <a:bodyPr/>
          <a:lstStyle/>
          <a:p>
            <a:fld id="{CC238729-B088-45EA-B223-C00CCFA2CA38}" type="slidenum">
              <a:rPr lang="fi-FI" smtClean="0"/>
              <a:t>‹#›</a:t>
            </a:fld>
            <a:endParaRPr lang="fi-FI"/>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fi-FI"/>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fi-FI" smtClean="0"/>
              <a:t>Muokkaa perustyyl. napsautt.</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fi-FI" smtClean="0"/>
              <a:t>Muokkaa perustyyl. napsautt.</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B7C677BF-1BD9-4818-A2C8-763A65A2E4F2}" type="datetimeFigureOut">
              <a:rPr lang="fi-FI" smtClean="0"/>
              <a:t>29.3.2017</a:t>
            </a:fld>
            <a:endParaRPr lang="fi-FI"/>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fi-FI"/>
          </a:p>
        </p:txBody>
      </p:sp>
      <p:sp>
        <p:nvSpPr>
          <p:cNvPr id="7" name="Slide Number Placeholder 6"/>
          <p:cNvSpPr>
            <a:spLocks noGrp="1"/>
          </p:cNvSpPr>
          <p:nvPr>
            <p:ph type="sldNum" sz="quarter" idx="12"/>
          </p:nvPr>
        </p:nvSpPr>
        <p:spPr/>
        <p:txBody>
          <a:bodyPr/>
          <a:lstStyle/>
          <a:p>
            <a:fld id="{CC238729-B088-45EA-B223-C00CCFA2CA38}" type="slidenum">
              <a:rPr lang="fi-FI" smtClean="0"/>
              <a:t>‹#›</a:t>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fi-FI" smtClean="0"/>
              <a:t>Muokkaa perustyyl. napsautt.</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B7C677BF-1BD9-4818-A2C8-763A65A2E4F2}" type="datetimeFigureOut">
              <a:rPr lang="fi-FI" smtClean="0"/>
              <a:t>29.3.2017</a:t>
            </a:fld>
            <a:endParaRPr lang="fi-FI"/>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fi-FI"/>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CC238729-B088-45EA-B223-C00CCFA2CA38}" type="slidenum">
              <a:rPr lang="fi-FI" smtClean="0"/>
              <a:t>‹#›</a:t>
            </a:fld>
            <a:endParaRPr lang="fi-FI"/>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peda.net/rauma/tutortoiminta"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4499992" y="2708476"/>
            <a:ext cx="4032448" cy="1702160"/>
          </a:xfrm>
        </p:spPr>
        <p:txBody>
          <a:bodyPr>
            <a:noAutofit/>
          </a:bodyPr>
          <a:lstStyle/>
          <a:p>
            <a:r>
              <a:rPr lang="fi-FI" sz="4000" dirty="0" smtClean="0"/>
              <a:t>Tutoropettajien koulutus ja toiminta</a:t>
            </a:r>
            <a:endParaRPr lang="fi-FI" sz="4000" dirty="0"/>
          </a:p>
        </p:txBody>
      </p:sp>
      <p:sp>
        <p:nvSpPr>
          <p:cNvPr id="3" name="Alaotsikko 2"/>
          <p:cNvSpPr>
            <a:spLocks noGrp="1"/>
          </p:cNvSpPr>
          <p:nvPr>
            <p:ph type="subTitle" idx="1"/>
          </p:nvPr>
        </p:nvSpPr>
        <p:spPr>
          <a:xfrm>
            <a:off x="4733365" y="5301208"/>
            <a:ext cx="3309803" cy="380501"/>
          </a:xfrm>
        </p:spPr>
        <p:txBody>
          <a:bodyPr/>
          <a:lstStyle/>
          <a:p>
            <a:r>
              <a:rPr lang="fi-FI" dirty="0" smtClean="0"/>
              <a:t>Sari Ågren / kevät 2017</a:t>
            </a:r>
            <a:endParaRPr lang="fi-FI" dirty="0"/>
          </a:p>
        </p:txBody>
      </p:sp>
    </p:spTree>
    <p:extLst>
      <p:ext uri="{BB962C8B-B14F-4D97-AF65-F5344CB8AC3E}">
        <p14:creationId xmlns:p14="http://schemas.microsoft.com/office/powerpoint/2010/main" val="14357751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43490" y="1027664"/>
            <a:ext cx="7024744" cy="817160"/>
          </a:xfrm>
        </p:spPr>
        <p:txBody>
          <a:bodyPr/>
          <a:lstStyle/>
          <a:p>
            <a:r>
              <a:rPr lang="fi-FI" dirty="0" smtClean="0"/>
              <a:t>Koulutukset alkamassa</a:t>
            </a:r>
            <a:endParaRPr lang="fi-FI" dirty="0"/>
          </a:p>
        </p:txBody>
      </p:sp>
      <p:sp>
        <p:nvSpPr>
          <p:cNvPr id="3" name="Sisällön paikkamerkki 2"/>
          <p:cNvSpPr>
            <a:spLocks noGrp="1"/>
          </p:cNvSpPr>
          <p:nvPr>
            <p:ph idx="1"/>
          </p:nvPr>
        </p:nvSpPr>
        <p:spPr/>
        <p:txBody>
          <a:bodyPr/>
          <a:lstStyle/>
          <a:p>
            <a:r>
              <a:rPr lang="fi-FI" dirty="0" smtClean="0"/>
              <a:t>Tutoropettajien aloituskoulutus 10.-11.4.</a:t>
            </a:r>
          </a:p>
          <a:p>
            <a:endParaRPr lang="fi-FI" dirty="0"/>
          </a:p>
          <a:p>
            <a:r>
              <a:rPr lang="fi-FI" dirty="0" err="1" smtClean="0"/>
              <a:t>Digikoulutusta</a:t>
            </a:r>
            <a:r>
              <a:rPr lang="fi-FI" dirty="0" smtClean="0"/>
              <a:t> tulossa syyskuun alussa</a:t>
            </a:r>
          </a:p>
          <a:p>
            <a:endParaRPr lang="fi-FI" dirty="0"/>
          </a:p>
          <a:p>
            <a:r>
              <a:rPr lang="fi-FI" dirty="0" smtClean="0"/>
              <a:t>Rehtorit tervetulleita mukaan koulutuksiin</a:t>
            </a:r>
            <a:endParaRPr lang="fi-FI" dirty="0"/>
          </a:p>
        </p:txBody>
      </p:sp>
    </p:spTree>
    <p:extLst>
      <p:ext uri="{BB962C8B-B14F-4D97-AF65-F5344CB8AC3E}">
        <p14:creationId xmlns:p14="http://schemas.microsoft.com/office/powerpoint/2010/main" val="10549441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a:xfrm>
            <a:off x="1043490" y="1027664"/>
            <a:ext cx="7024744" cy="3193424"/>
          </a:xfrm>
        </p:spPr>
        <p:txBody>
          <a:bodyPr>
            <a:normAutofit fontScale="90000"/>
          </a:bodyPr>
          <a:lstStyle/>
          <a:p>
            <a:r>
              <a:rPr lang="fi-FI" dirty="0" smtClean="0"/>
              <a:t>Tutoropettajien koulutuksia ja toimintaa voi </a:t>
            </a:r>
            <a:r>
              <a:rPr lang="fi-FI" dirty="0"/>
              <a:t>seurata </a:t>
            </a:r>
            <a:r>
              <a:rPr lang="fi-FI" dirty="0" smtClean="0"/>
              <a:t>osoitteessa </a:t>
            </a:r>
            <a:r>
              <a:rPr lang="fi-FI" sz="3100" dirty="0" smtClean="0">
                <a:hlinkClick r:id="rId2"/>
              </a:rPr>
              <a:t>https</a:t>
            </a:r>
            <a:r>
              <a:rPr lang="fi-FI" sz="3100" dirty="0">
                <a:hlinkClick r:id="rId2"/>
              </a:rPr>
              <a:t>://</a:t>
            </a:r>
            <a:r>
              <a:rPr lang="fi-FI" sz="3100" dirty="0" smtClean="0">
                <a:hlinkClick r:id="rId2"/>
              </a:rPr>
              <a:t>peda.net/rauma/tutortoiminta</a:t>
            </a:r>
            <a:r>
              <a:rPr lang="fi-FI" sz="3100" dirty="0" smtClean="0"/>
              <a:t/>
            </a:r>
            <a:br>
              <a:rPr lang="fi-FI" sz="3100" dirty="0" smtClean="0"/>
            </a:br>
            <a:endParaRPr lang="fi-FI" sz="3100" dirty="0"/>
          </a:p>
        </p:txBody>
      </p:sp>
    </p:spTree>
    <p:extLst>
      <p:ext uri="{BB962C8B-B14F-4D97-AF65-F5344CB8AC3E}">
        <p14:creationId xmlns:p14="http://schemas.microsoft.com/office/powerpoint/2010/main" val="2751754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Valtionavustus vuodeksi 2017</a:t>
            </a:r>
            <a:endParaRPr lang="fi-FI" dirty="0"/>
          </a:p>
        </p:txBody>
      </p:sp>
      <p:sp>
        <p:nvSpPr>
          <p:cNvPr id="3" name="Sisällön paikkamerkki 2"/>
          <p:cNvSpPr>
            <a:spLocks noGrp="1"/>
          </p:cNvSpPr>
          <p:nvPr>
            <p:ph idx="1"/>
          </p:nvPr>
        </p:nvSpPr>
        <p:spPr/>
        <p:txBody>
          <a:bodyPr/>
          <a:lstStyle/>
          <a:p>
            <a:r>
              <a:rPr lang="fi-FI" dirty="0" smtClean="0"/>
              <a:t>Tutoropettajien kouluttamiseen 12 400€ (+ omarahoitus 3100€)</a:t>
            </a:r>
          </a:p>
          <a:p>
            <a:endParaRPr lang="fi-FI" dirty="0"/>
          </a:p>
          <a:p>
            <a:r>
              <a:rPr lang="fi-FI" dirty="0" smtClean="0"/>
              <a:t>Tutoropettajien toimintaan 34 000€ ( + omarahoitus 8500€)</a:t>
            </a:r>
            <a:endParaRPr lang="fi-FI" dirty="0"/>
          </a:p>
        </p:txBody>
      </p:sp>
    </p:spTree>
    <p:extLst>
      <p:ext uri="{BB962C8B-B14F-4D97-AF65-F5344CB8AC3E}">
        <p14:creationId xmlns:p14="http://schemas.microsoft.com/office/powerpoint/2010/main" val="3811100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Uusi peruskoulu – ohjelma</a:t>
            </a:r>
            <a:br>
              <a:rPr lang="fi-FI" dirty="0" smtClean="0"/>
            </a:br>
            <a:r>
              <a:rPr lang="fi-FI" dirty="0" smtClean="0"/>
              <a:t>Valtakunnalliset tavoitteet</a:t>
            </a:r>
            <a:endParaRPr lang="fi-FI" dirty="0"/>
          </a:p>
        </p:txBody>
      </p:sp>
      <p:sp>
        <p:nvSpPr>
          <p:cNvPr id="3" name="Sisällön paikkamerkki 2"/>
          <p:cNvSpPr>
            <a:spLocks noGrp="1"/>
          </p:cNvSpPr>
          <p:nvPr>
            <p:ph idx="1"/>
          </p:nvPr>
        </p:nvSpPr>
        <p:spPr/>
        <p:txBody>
          <a:bodyPr>
            <a:normAutofit fontScale="92500" lnSpcReduction="10000"/>
          </a:bodyPr>
          <a:lstStyle/>
          <a:p>
            <a:r>
              <a:rPr lang="fi-FI" dirty="0" smtClean="0"/>
              <a:t>Uuden opetussuunnitelman jalkauttaminen</a:t>
            </a:r>
          </a:p>
          <a:p>
            <a:r>
              <a:rPr lang="fi-FI" dirty="0" smtClean="0"/>
              <a:t>Oppijalähtöisyyden lisääminen</a:t>
            </a:r>
          </a:p>
          <a:p>
            <a:r>
              <a:rPr lang="fi-FI" dirty="0" smtClean="0"/>
              <a:t>Opettajien laaja-alaisen pedagogisen osaamisen, luovan osaamisen ja yhdessä tekemisen lisääminen sekä itsensä/ työyhteisön kehittäminen</a:t>
            </a:r>
          </a:p>
          <a:p>
            <a:r>
              <a:rPr lang="fi-FI" dirty="0" smtClean="0"/>
              <a:t>Avoin ja yhteisöllinen toimintakulttuuri</a:t>
            </a:r>
          </a:p>
          <a:p>
            <a:r>
              <a:rPr lang="fi-FI" dirty="0" smtClean="0"/>
              <a:t>Tutoropettajia jokaiseen kouluun  tukemaan uutta pedagogiikkaa ja edistämään opetuksen </a:t>
            </a:r>
            <a:r>
              <a:rPr lang="fi-FI" dirty="0" err="1" smtClean="0"/>
              <a:t>digitalisaatiota</a:t>
            </a:r>
            <a:r>
              <a:rPr lang="fi-FI" dirty="0" smtClean="0"/>
              <a:t>.</a:t>
            </a:r>
            <a:endParaRPr lang="fi-FI" dirty="0"/>
          </a:p>
        </p:txBody>
      </p:sp>
    </p:spTree>
    <p:extLst>
      <p:ext uri="{BB962C8B-B14F-4D97-AF65-F5344CB8AC3E}">
        <p14:creationId xmlns:p14="http://schemas.microsoft.com/office/powerpoint/2010/main" val="2756896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normAutofit fontScale="92500" lnSpcReduction="10000"/>
          </a:bodyPr>
          <a:lstStyle/>
          <a:p>
            <a:pPr marL="68580" indent="0">
              <a:buNone/>
            </a:pPr>
            <a:r>
              <a:rPr lang="fi-FI" dirty="0"/>
              <a:t>En tunnustaudu muutosvastarintaiseksi </a:t>
            </a:r>
            <a:r>
              <a:rPr lang="fi-FI" dirty="0" err="1" smtClean="0"/>
              <a:t>ludiitiksi</a:t>
            </a:r>
            <a:r>
              <a:rPr lang="fi-FI" dirty="0" smtClean="0"/>
              <a:t> </a:t>
            </a:r>
            <a:r>
              <a:rPr lang="fi-FI" dirty="0"/>
              <a:t>– muutos voi olla hyvästä. Olisi kuitenkin kohtuullista, että Opetushallitus kantaisi vastuunsa näin radikaalin muutoksen yhteydessä äidinkielen ja kirjallisuuden opettajien täydennyskoulutuksen suhteen. Koulutuksen tulisi olla sekä kustannuksiltaan että saavutettavuudeltaan sellaista, että kaikkien opettajien yhdenvertainen osallistuminen olisi mahdollista. Työn kehittämisen tulisi luonnollisesti tapahtua työajalla eikä esimerkiksi loma-aikaan.</a:t>
            </a:r>
          </a:p>
        </p:txBody>
      </p:sp>
      <p:sp>
        <p:nvSpPr>
          <p:cNvPr id="4" name="Otsikko 3"/>
          <p:cNvSpPr>
            <a:spLocks noGrp="1"/>
          </p:cNvSpPr>
          <p:nvPr>
            <p:ph type="title"/>
          </p:nvPr>
        </p:nvSpPr>
        <p:spPr/>
        <p:txBody>
          <a:bodyPr>
            <a:normAutofit fontScale="90000"/>
          </a:bodyPr>
          <a:lstStyle/>
          <a:p>
            <a:r>
              <a:rPr lang="fi-FI" dirty="0"/>
              <a:t>Opetan lukiossa asioita, joita en ole opiskellut </a:t>
            </a:r>
            <a:r>
              <a:rPr lang="fi-FI" dirty="0" smtClean="0"/>
              <a:t>päivääkään </a:t>
            </a:r>
            <a:br>
              <a:rPr lang="fi-FI" dirty="0" smtClean="0"/>
            </a:br>
            <a:r>
              <a:rPr lang="fi-FI" sz="1800" dirty="0" smtClean="0"/>
              <a:t>HS 28.3.17 – mielipide – Ulla </a:t>
            </a:r>
            <a:r>
              <a:rPr lang="fi-FI" sz="1800" dirty="0" err="1" smtClean="0"/>
              <a:t>Lahdes</a:t>
            </a:r>
            <a:endParaRPr lang="fi-FI" dirty="0"/>
          </a:p>
        </p:txBody>
      </p:sp>
    </p:spTree>
    <p:extLst>
      <p:ext uri="{BB962C8B-B14F-4D97-AF65-F5344CB8AC3E}">
        <p14:creationId xmlns:p14="http://schemas.microsoft.com/office/powerpoint/2010/main" val="4076846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43490" y="1027664"/>
            <a:ext cx="7024744" cy="745152"/>
          </a:xfrm>
        </p:spPr>
        <p:txBody>
          <a:bodyPr/>
          <a:lstStyle/>
          <a:p>
            <a:r>
              <a:rPr lang="fi-FI" dirty="0" smtClean="0"/>
              <a:t>Tutoropettajien tehtävät</a:t>
            </a:r>
            <a:endParaRPr lang="fi-FI" dirty="0"/>
          </a:p>
        </p:txBody>
      </p:sp>
      <p:sp>
        <p:nvSpPr>
          <p:cNvPr id="3" name="Sisällön paikkamerkki 2"/>
          <p:cNvSpPr>
            <a:spLocks noGrp="1"/>
          </p:cNvSpPr>
          <p:nvPr>
            <p:ph idx="1"/>
          </p:nvPr>
        </p:nvSpPr>
        <p:spPr>
          <a:xfrm>
            <a:off x="1043492" y="1844824"/>
            <a:ext cx="6777317" cy="3987805"/>
          </a:xfrm>
        </p:spPr>
        <p:txBody>
          <a:bodyPr>
            <a:normAutofit fontScale="77500" lnSpcReduction="20000"/>
          </a:bodyPr>
          <a:lstStyle/>
          <a:p>
            <a:pPr lvl="0"/>
            <a:r>
              <a:rPr lang="fi-FI" dirty="0"/>
              <a:t>Innostaa ja rohkaisee uuden opetussuunnitelman hengessä toimimiseen</a:t>
            </a:r>
          </a:p>
          <a:p>
            <a:pPr lvl="0"/>
            <a:r>
              <a:rPr lang="fi-FI" dirty="0"/>
              <a:t>Tuo uusia toimintatapoja ja –malleja opettamiseen ja oppilaiden ohjaamiseen</a:t>
            </a:r>
          </a:p>
          <a:p>
            <a:pPr lvl="0"/>
            <a:r>
              <a:rPr lang="fi-FI" dirty="0"/>
              <a:t>Konkretisoi opetussuunnitelmaa ja ohjaa toiminnallisiin työtapoihin</a:t>
            </a:r>
          </a:p>
          <a:p>
            <a:pPr lvl="0"/>
            <a:r>
              <a:rPr lang="fi-FI" dirty="0"/>
              <a:t>Rohkaisee käyttämään oppimisympäristöjä monipuolisesti</a:t>
            </a:r>
          </a:p>
          <a:p>
            <a:pPr lvl="0"/>
            <a:r>
              <a:rPr lang="fi-FI" dirty="0"/>
              <a:t>Jakaa asiantuntijuutta ja toimii vertaisohjaajana työyhteisössä</a:t>
            </a:r>
          </a:p>
          <a:p>
            <a:pPr lvl="0"/>
            <a:r>
              <a:rPr lang="fi-FI" dirty="0"/>
              <a:t>Opastaa ja rohkaisee digitaalisuuden tuomisessa opetukseen</a:t>
            </a:r>
          </a:p>
          <a:p>
            <a:pPr lvl="0"/>
            <a:r>
              <a:rPr lang="fi-FI" dirty="0"/>
              <a:t>Rohkaisee uudenlaiseen ja kokeilevaan tapaan tehdä työtä</a:t>
            </a:r>
          </a:p>
          <a:p>
            <a:pPr lvl="0"/>
            <a:r>
              <a:rPr lang="fi-FI" dirty="0"/>
              <a:t>Ohjaa opettajan ammattitaidon kehittymiseen</a:t>
            </a:r>
          </a:p>
          <a:p>
            <a:endParaRPr lang="fi-FI" dirty="0"/>
          </a:p>
        </p:txBody>
      </p:sp>
      <p:sp>
        <p:nvSpPr>
          <p:cNvPr id="4" name="Pyöristetty suorakulmio 3"/>
          <p:cNvSpPr/>
          <p:nvPr/>
        </p:nvSpPr>
        <p:spPr>
          <a:xfrm>
            <a:off x="755576" y="188640"/>
            <a:ext cx="3240360"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t>Kokonaisvaltaista työskentelyä!</a:t>
            </a:r>
            <a:endParaRPr lang="fi-FI" dirty="0"/>
          </a:p>
        </p:txBody>
      </p:sp>
    </p:spTree>
    <p:extLst>
      <p:ext uri="{BB962C8B-B14F-4D97-AF65-F5344CB8AC3E}">
        <p14:creationId xmlns:p14="http://schemas.microsoft.com/office/powerpoint/2010/main" val="1113049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43490" y="1027664"/>
            <a:ext cx="7024744" cy="601136"/>
          </a:xfrm>
        </p:spPr>
        <p:txBody>
          <a:bodyPr>
            <a:normAutofit fontScale="90000"/>
          </a:bodyPr>
          <a:lstStyle/>
          <a:p>
            <a:r>
              <a:rPr lang="fi-FI" dirty="0" smtClean="0"/>
              <a:t>Korvaukset ja velvollisuudet</a:t>
            </a:r>
            <a:endParaRPr lang="fi-FI" dirty="0"/>
          </a:p>
        </p:txBody>
      </p:sp>
      <p:sp>
        <p:nvSpPr>
          <p:cNvPr id="3" name="Sisällön paikkamerkki 2"/>
          <p:cNvSpPr>
            <a:spLocks noGrp="1"/>
          </p:cNvSpPr>
          <p:nvPr>
            <p:ph idx="1"/>
          </p:nvPr>
        </p:nvSpPr>
        <p:spPr>
          <a:xfrm>
            <a:off x="1043492" y="1700808"/>
            <a:ext cx="6777317" cy="4131821"/>
          </a:xfrm>
        </p:spPr>
        <p:txBody>
          <a:bodyPr>
            <a:normAutofit fontScale="85000" lnSpcReduction="20000"/>
          </a:bodyPr>
          <a:lstStyle/>
          <a:p>
            <a:r>
              <a:rPr lang="fi-FI" dirty="0"/>
              <a:t>Korvaus on 130 euroa kuukaudessa yhtä viikoittaista oppituntia (60 min) vastaavaa työmäärää kohden omien oppituntien ulkopuolella. </a:t>
            </a:r>
            <a:endParaRPr lang="fi-FI" dirty="0" smtClean="0"/>
          </a:p>
          <a:p>
            <a:r>
              <a:rPr lang="fi-FI" dirty="0" smtClean="0"/>
              <a:t>Korvausta </a:t>
            </a:r>
            <a:r>
              <a:rPr lang="fi-FI" dirty="0"/>
              <a:t>maksetaan </a:t>
            </a:r>
            <a:r>
              <a:rPr lang="fi-FI" dirty="0" smtClean="0"/>
              <a:t>maaliskuusta alkaen koulun </a:t>
            </a:r>
            <a:r>
              <a:rPr lang="fi-FI" dirty="0"/>
              <a:t>työaikana. </a:t>
            </a:r>
            <a:endParaRPr lang="fi-FI" dirty="0" smtClean="0"/>
          </a:p>
          <a:p>
            <a:r>
              <a:rPr lang="fi-FI" dirty="0" smtClean="0"/>
              <a:t>Tutoropettajan </a:t>
            </a:r>
            <a:r>
              <a:rPr lang="fi-FI" dirty="0"/>
              <a:t>tehtäviin kuuluu pitää päiväkirjaa toteutetuista tunneista ja raportoida niistä projektikoordinaattori Sari Ågrenille erillisen ohjeen mukaan kesä- ja joululoman alkuun mennessä. </a:t>
            </a:r>
            <a:endParaRPr lang="fi-FI" dirty="0" smtClean="0"/>
          </a:p>
          <a:p>
            <a:r>
              <a:rPr lang="fi-FI" dirty="0" smtClean="0"/>
              <a:t>Tutoropettajat </a:t>
            </a:r>
            <a:r>
              <a:rPr lang="fi-FI" dirty="0"/>
              <a:t>saavat koulutusta keskimäärin kerran kuukaudessa. Koulutuksen takia tulevat sijaiskulut kirjataan koulun kustannuspaikalle</a:t>
            </a:r>
            <a:r>
              <a:rPr lang="fi-FI" dirty="0" smtClean="0"/>
              <a:t>.</a:t>
            </a:r>
          </a:p>
          <a:p>
            <a:r>
              <a:rPr lang="fi-FI" dirty="0" smtClean="0"/>
              <a:t>Tutoropettaja voi ohjata sekä ryhmiä että yksittäisiä opettajia</a:t>
            </a:r>
            <a:endParaRPr lang="fi-FI" dirty="0"/>
          </a:p>
          <a:p>
            <a:endParaRPr lang="fi-FI" dirty="0"/>
          </a:p>
        </p:txBody>
      </p:sp>
    </p:spTree>
    <p:extLst>
      <p:ext uri="{BB962C8B-B14F-4D97-AF65-F5344CB8AC3E}">
        <p14:creationId xmlns:p14="http://schemas.microsoft.com/office/powerpoint/2010/main" val="1112063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Ohjausryhmä</a:t>
            </a:r>
            <a:endParaRPr lang="fi-FI" dirty="0"/>
          </a:p>
        </p:txBody>
      </p:sp>
      <p:sp>
        <p:nvSpPr>
          <p:cNvPr id="3" name="Sisällön paikkamerkki 2"/>
          <p:cNvSpPr>
            <a:spLocks noGrp="1"/>
          </p:cNvSpPr>
          <p:nvPr>
            <p:ph idx="1"/>
          </p:nvPr>
        </p:nvSpPr>
        <p:spPr/>
        <p:txBody>
          <a:bodyPr/>
          <a:lstStyle/>
          <a:p>
            <a:r>
              <a:rPr lang="fi-FI" dirty="0" smtClean="0"/>
              <a:t>Ohjaa ja seuraa hanketta</a:t>
            </a:r>
          </a:p>
          <a:p>
            <a:endParaRPr lang="fi-FI" dirty="0"/>
          </a:p>
          <a:p>
            <a:r>
              <a:rPr lang="fi-FI" dirty="0" smtClean="0"/>
              <a:t>Ohjausryhmään kuuluvat Hanna Viljanen-Lehto, Seppo Javio, Erkki Koistinen, Mariel Eerola-Leino, koulupsykologien edustaja sekä Sari Ågren</a:t>
            </a:r>
            <a:endParaRPr lang="fi-FI" dirty="0"/>
          </a:p>
        </p:txBody>
      </p:sp>
    </p:spTree>
    <p:extLst>
      <p:ext uri="{BB962C8B-B14F-4D97-AF65-F5344CB8AC3E}">
        <p14:creationId xmlns:p14="http://schemas.microsoft.com/office/powerpoint/2010/main" val="2899099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Tarvekartoituksen mukaan lisäkoulutusta tarvitaan…</a:t>
            </a:r>
            <a:endParaRPr lang="fi-FI" dirty="0"/>
          </a:p>
        </p:txBody>
      </p:sp>
      <p:sp>
        <p:nvSpPr>
          <p:cNvPr id="3" name="Sisällön paikkamerkki 2"/>
          <p:cNvSpPr>
            <a:spLocks noGrp="1"/>
          </p:cNvSpPr>
          <p:nvPr>
            <p:ph idx="1"/>
          </p:nvPr>
        </p:nvSpPr>
        <p:spPr/>
        <p:txBody>
          <a:bodyPr>
            <a:normAutofit fontScale="92500"/>
          </a:bodyPr>
          <a:lstStyle/>
          <a:p>
            <a:r>
              <a:rPr lang="fi-FI" dirty="0" smtClean="0"/>
              <a:t>Monipuolisten oppimisympäristöjen käyttämiseen</a:t>
            </a:r>
          </a:p>
          <a:p>
            <a:r>
              <a:rPr lang="fi-FI" dirty="0" smtClean="0"/>
              <a:t>Toiminnallisiin työtapoihin</a:t>
            </a:r>
          </a:p>
          <a:p>
            <a:r>
              <a:rPr lang="fi-FI" dirty="0" smtClean="0"/>
              <a:t>Eheytettyjen oppimiskokonaisuuksien  suunnitteluun ja toteutukseen</a:t>
            </a:r>
          </a:p>
          <a:p>
            <a:r>
              <a:rPr lang="fi-FI" dirty="0" smtClean="0"/>
              <a:t>Ilmiöpohjaiseen oppimiseen </a:t>
            </a:r>
          </a:p>
          <a:p>
            <a:r>
              <a:rPr lang="fi-FI" dirty="0" err="1" smtClean="0"/>
              <a:t>TVT:n</a:t>
            </a:r>
            <a:r>
              <a:rPr lang="fi-FI" dirty="0" smtClean="0"/>
              <a:t> hyödyntämiseen opetuksessa ja materiaalien tuottamisessa</a:t>
            </a:r>
          </a:p>
          <a:p>
            <a:r>
              <a:rPr lang="fi-FI" dirty="0" smtClean="0"/>
              <a:t>Ohjelmointiin, koodaukseen ja robotiikkaan.</a:t>
            </a:r>
            <a:endParaRPr lang="fi-FI" dirty="0"/>
          </a:p>
        </p:txBody>
      </p:sp>
    </p:spTree>
    <p:extLst>
      <p:ext uri="{BB962C8B-B14F-4D97-AF65-F5344CB8AC3E}">
        <p14:creationId xmlns:p14="http://schemas.microsoft.com/office/powerpoint/2010/main" val="36281366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isällön paikkamerkki 3"/>
          <p:cNvGraphicFramePr>
            <a:graphicFrameLocks noGrp="1"/>
          </p:cNvGraphicFramePr>
          <p:nvPr>
            <p:ph idx="1"/>
            <p:extLst>
              <p:ext uri="{D42A27DB-BD31-4B8C-83A1-F6EECF244321}">
                <p14:modId xmlns:p14="http://schemas.microsoft.com/office/powerpoint/2010/main" val="2084491302"/>
              </p:ext>
            </p:extLst>
          </p:nvPr>
        </p:nvGraphicFramePr>
        <p:xfrm>
          <a:off x="683568" y="620688"/>
          <a:ext cx="7136457" cy="521178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097293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141</TotalTime>
  <Words>366</Words>
  <Application>Microsoft Office PowerPoint</Application>
  <PresentationFormat>Näytössä katseltava diaesitys (4:3)</PresentationFormat>
  <Paragraphs>54</Paragraphs>
  <Slides>11</Slides>
  <Notes>0</Notes>
  <HiddenSlides>0</HiddenSlides>
  <MMClips>0</MMClips>
  <ScaleCrop>false</ScaleCrop>
  <HeadingPairs>
    <vt:vector size="4" baseType="variant">
      <vt:variant>
        <vt:lpstr>Teema</vt:lpstr>
      </vt:variant>
      <vt:variant>
        <vt:i4>1</vt:i4>
      </vt:variant>
      <vt:variant>
        <vt:lpstr>Dian otsikot</vt:lpstr>
      </vt:variant>
      <vt:variant>
        <vt:i4>11</vt:i4>
      </vt:variant>
    </vt:vector>
  </HeadingPairs>
  <TitlesOfParts>
    <vt:vector size="12" baseType="lpstr">
      <vt:lpstr>Austin</vt:lpstr>
      <vt:lpstr>Tutoropettajien koulutus ja toiminta</vt:lpstr>
      <vt:lpstr>Valtionavustus vuodeksi 2017</vt:lpstr>
      <vt:lpstr>Uusi peruskoulu – ohjelma Valtakunnalliset tavoitteet</vt:lpstr>
      <vt:lpstr>Opetan lukiossa asioita, joita en ole opiskellut päivääkään  HS 28.3.17 – mielipide – Ulla Lahdes</vt:lpstr>
      <vt:lpstr>Tutoropettajien tehtävät</vt:lpstr>
      <vt:lpstr>Korvaukset ja velvollisuudet</vt:lpstr>
      <vt:lpstr>Ohjausryhmä</vt:lpstr>
      <vt:lpstr>Tarvekartoituksen mukaan lisäkoulutusta tarvitaan…</vt:lpstr>
      <vt:lpstr>PowerPoint-esitys</vt:lpstr>
      <vt:lpstr>Koulutukset alkamassa</vt:lpstr>
      <vt:lpstr>Tutoropettajien koulutuksia ja toimintaa voi seurata osoitteessa https://peda.net/rauma/tutortoiminta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Tutoropettajien koulutus ja toiminta</dc:title>
  <dc:creator>Ågren Sari</dc:creator>
  <cp:lastModifiedBy>Ågren Sari</cp:lastModifiedBy>
  <cp:revision>9</cp:revision>
  <dcterms:created xsi:type="dcterms:W3CDTF">2017-03-29T05:14:58Z</dcterms:created>
  <dcterms:modified xsi:type="dcterms:W3CDTF">2017-03-29T07:36:07Z</dcterms:modified>
</cp:coreProperties>
</file>