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9"/>
  </p:notesMasterIdLst>
  <p:sldIdLst>
    <p:sldId id="256" r:id="rId2"/>
    <p:sldId id="265" r:id="rId3"/>
    <p:sldId id="306" r:id="rId4"/>
    <p:sldId id="280" r:id="rId5"/>
    <p:sldId id="307" r:id="rId6"/>
    <p:sldId id="308" r:id="rId7"/>
    <p:sldId id="316" r:id="rId8"/>
    <p:sldId id="309" r:id="rId9"/>
    <p:sldId id="319" r:id="rId10"/>
    <p:sldId id="318" r:id="rId11"/>
    <p:sldId id="317" r:id="rId12"/>
    <p:sldId id="310" r:id="rId13"/>
    <p:sldId id="311" r:id="rId14"/>
    <p:sldId id="312" r:id="rId15"/>
    <p:sldId id="315" r:id="rId16"/>
    <p:sldId id="313" r:id="rId17"/>
    <p:sldId id="314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929336-08CB-44FE-BE22-C8C0B3FE3EF6}">
  <a:tblStyle styleId="{CE929336-08CB-44FE-BE22-C8C0B3FE3EF6}" styleName="Table_0">
    <a:wholeTbl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5919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7462" y="-1239"/>
            <a:ext cx="6017990" cy="770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3991217" y="859411"/>
            <a:ext cx="1822978" cy="553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STORIES</a:t>
            </a:r>
          </a:p>
        </p:txBody>
      </p:sp>
      <p:sp>
        <p:nvSpPr>
          <p:cNvPr id="11" name="Shape 11"/>
          <p:cNvSpPr/>
          <p:nvPr/>
        </p:nvSpPr>
        <p:spPr>
          <a:xfrm>
            <a:off x="3991217" y="1366999"/>
            <a:ext cx="401103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2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Fostering Early Childhood Media Literacy Competencies</a:t>
            </a: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3989" y="2436653"/>
            <a:ext cx="3758490" cy="369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7433789" y="587554"/>
            <a:ext cx="967531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e-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 N°01 | 2016</a:t>
            </a:r>
          </a:p>
        </p:txBody>
      </p:sp>
      <p:sp>
        <p:nvSpPr>
          <p:cNvPr id="14" name="Shape 14"/>
          <p:cNvSpPr/>
          <p:nvPr/>
        </p:nvSpPr>
        <p:spPr>
          <a:xfrm>
            <a:off x="3991217" y="594277"/>
            <a:ext cx="904060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de-DE" sz="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de-DE" sz="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de-DE" sz="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de-DE" sz="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de-DE" sz="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de-DE" sz="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de-DE" sz="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994421" y="1781827"/>
            <a:ext cx="4406900" cy="404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ructu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627725" y="1272436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27725" y="1600200"/>
            <a:ext cx="8059073" cy="3644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80670" algn="l" rtl="0">
              <a:lnSpc>
                <a:spcPct val="130000"/>
              </a:lnSpc>
              <a:spcBef>
                <a:spcPts val="280"/>
              </a:spcBef>
              <a:buClr>
                <a:schemeClr val="accent5"/>
              </a:buClr>
              <a:buSzPct val="70000"/>
              <a:buFont typeface="Calibri"/>
              <a:buAutoNum type="romanUcPeriod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582023" y="1198825"/>
            <a:ext cx="143068" cy="1440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4800982" y="1195529"/>
            <a:ext cx="143068" cy="144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7725" y="274637"/>
            <a:ext cx="8059073" cy="878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27725" y="6056919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/>
          <p:nvPr/>
        </p:nvSpPr>
        <p:spPr>
          <a:xfrm>
            <a:off x="4363062" y="1198825"/>
            <a:ext cx="143068" cy="144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5019942" y="1198825"/>
            <a:ext cx="143068" cy="144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4144103" y="1201209"/>
            <a:ext cx="143068" cy="14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891" y="5741591"/>
            <a:ext cx="791999" cy="97927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/>
          <p:nvPr/>
        </p:nvSpPr>
        <p:spPr>
          <a:xfrm>
            <a:off x="8372209" y="5943010"/>
            <a:ext cx="214603" cy="215999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8276400" y="5918292"/>
            <a:ext cx="421347" cy="344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text boxe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667031" y="1726941"/>
            <a:ext cx="947629" cy="0"/>
          </a:xfrm>
          <a:prstGeom prst="straightConnector1">
            <a:avLst/>
          </a:prstGeom>
          <a:noFill/>
          <a:ln w="28575" cap="flat" cmpd="sng">
            <a:solidFill>
              <a:srgbClr val="6BC6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hape 44"/>
          <p:cNvCxnSpPr/>
          <p:nvPr/>
        </p:nvCxnSpPr>
        <p:spPr>
          <a:xfrm>
            <a:off x="667031" y="3119774"/>
            <a:ext cx="947629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Shape 45"/>
          <p:cNvCxnSpPr/>
          <p:nvPr/>
        </p:nvCxnSpPr>
        <p:spPr>
          <a:xfrm>
            <a:off x="667031" y="4502755"/>
            <a:ext cx="947629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72910" y="1717655"/>
            <a:ext cx="8113888" cy="109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7800" marR="0" lvl="1" indent="-177800" algn="just" rtl="0">
              <a:lnSpc>
                <a:spcPct val="130000"/>
              </a:lnSpc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27725" y="274637"/>
            <a:ext cx="8059073" cy="878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72910" y="3136825"/>
            <a:ext cx="8113888" cy="109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7800" marR="0" lvl="1" indent="-177800" algn="just" rtl="0">
              <a:lnSpc>
                <a:spcPct val="130000"/>
              </a:lnSpc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72910" y="4502755"/>
            <a:ext cx="8113888" cy="109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7800" marR="0" lvl="1" indent="-177800" algn="just" rtl="0">
              <a:lnSpc>
                <a:spcPct val="130000"/>
              </a:lnSpc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627725" y="1272436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/>
          <p:nvPr/>
        </p:nvSpPr>
        <p:spPr>
          <a:xfrm>
            <a:off x="4582023" y="1198825"/>
            <a:ext cx="143068" cy="1440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4800982" y="1195529"/>
            <a:ext cx="143068" cy="144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4363062" y="1198825"/>
            <a:ext cx="143068" cy="144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5019942" y="1198825"/>
            <a:ext cx="143068" cy="144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144103" y="1201209"/>
            <a:ext cx="143068" cy="14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627725" y="6056919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891" y="5741591"/>
            <a:ext cx="791999" cy="9792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8372209" y="5943010"/>
            <a:ext cx="214603" cy="215999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8276400" y="5918292"/>
            <a:ext cx="421347" cy="344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1887726" y="1129992"/>
            <a:ext cx="0" cy="2519999"/>
          </a:xfrm>
          <a:prstGeom prst="straightConnector1">
            <a:avLst/>
          </a:prstGeom>
          <a:noFill/>
          <a:ln w="28575" cap="flat" cmpd="sng">
            <a:solidFill>
              <a:srgbClr val="6BC635"/>
            </a:solidFill>
            <a:prstDash val="solid"/>
            <a:round/>
            <a:headEnd type="oval" w="lg" len="lg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653371" y="1129992"/>
            <a:ext cx="0" cy="2519999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lg" len="lg"/>
            <a:tailEnd type="none" w="med" len="med"/>
          </a:ln>
        </p:spPr>
      </p:cxnSp>
      <p:cxnSp>
        <p:nvCxnSpPr>
          <p:cNvPr id="63" name="Shape 63"/>
          <p:cNvCxnSpPr/>
          <p:nvPr/>
        </p:nvCxnSpPr>
        <p:spPr>
          <a:xfrm>
            <a:off x="7426800" y="1137364"/>
            <a:ext cx="0" cy="2519999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lg" len="lg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27725" y="274637"/>
            <a:ext cx="8059073" cy="878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27062" y="2525833"/>
            <a:ext cx="2520949" cy="294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just" rtl="0">
              <a:lnSpc>
                <a:spcPct val="13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393371" y="2525833"/>
            <a:ext cx="2520949" cy="294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just" rtl="0">
              <a:lnSpc>
                <a:spcPct val="13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6189832" y="2525833"/>
            <a:ext cx="2520949" cy="294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8" name="Shape 68"/>
          <p:cNvCxnSpPr/>
          <p:nvPr/>
        </p:nvCxnSpPr>
        <p:spPr>
          <a:xfrm>
            <a:off x="627725" y="1272436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69"/>
          <p:cNvSpPr/>
          <p:nvPr/>
        </p:nvSpPr>
        <p:spPr>
          <a:xfrm>
            <a:off x="4582023" y="1198825"/>
            <a:ext cx="143068" cy="1440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4800982" y="1195529"/>
            <a:ext cx="143068" cy="144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4363062" y="1198825"/>
            <a:ext cx="143068" cy="144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5019942" y="1198825"/>
            <a:ext cx="143068" cy="144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4144103" y="1201209"/>
            <a:ext cx="143068" cy="14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667031" y="1600200"/>
            <a:ext cx="8019767" cy="398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54013" marR="0" lvl="1" indent="-87313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5"/>
          </p:nvPr>
        </p:nvSpPr>
        <p:spPr>
          <a:xfrm>
            <a:off x="1902650" y="2064802"/>
            <a:ext cx="1208708" cy="398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54013" marR="0" lvl="1" indent="-87313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6"/>
          </p:nvPr>
        </p:nvSpPr>
        <p:spPr>
          <a:xfrm>
            <a:off x="4671819" y="2070365"/>
            <a:ext cx="1208708" cy="398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54013" marR="0" lvl="1" indent="-87313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7"/>
          </p:nvPr>
        </p:nvSpPr>
        <p:spPr>
          <a:xfrm>
            <a:off x="7451642" y="2070365"/>
            <a:ext cx="1208708" cy="398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54013" marR="0" lvl="1" indent="-87313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627725" y="6056919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891" y="5741591"/>
            <a:ext cx="791999" cy="97927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8372209" y="5943010"/>
            <a:ext cx="214603" cy="215999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8"/>
          </p:nvPr>
        </p:nvSpPr>
        <p:spPr>
          <a:xfrm>
            <a:off x="8276400" y="5918292"/>
            <a:ext cx="421347" cy="344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627725" y="274637"/>
            <a:ext cx="8059073" cy="8787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e-DE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MASTERTITELFORMAT BEARBEITEN</a:t>
            </a:r>
          </a:p>
        </p:txBody>
      </p:sp>
      <p:cxnSp>
        <p:nvCxnSpPr>
          <p:cNvPr id="84" name="Shape 84"/>
          <p:cNvCxnSpPr/>
          <p:nvPr/>
        </p:nvCxnSpPr>
        <p:spPr>
          <a:xfrm>
            <a:off x="627725" y="1272436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85"/>
          <p:cNvSpPr/>
          <p:nvPr/>
        </p:nvSpPr>
        <p:spPr>
          <a:xfrm>
            <a:off x="4582023" y="1198825"/>
            <a:ext cx="143068" cy="1440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4800982" y="1195529"/>
            <a:ext cx="143068" cy="144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4363062" y="1198825"/>
            <a:ext cx="143068" cy="144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5019942" y="1198825"/>
            <a:ext cx="143068" cy="144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144103" y="1201209"/>
            <a:ext cx="143068" cy="14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Shape 90"/>
          <p:cNvCxnSpPr/>
          <p:nvPr/>
        </p:nvCxnSpPr>
        <p:spPr>
          <a:xfrm>
            <a:off x="627725" y="6056919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Shape 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891" y="5741591"/>
            <a:ext cx="791999" cy="97927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8372209" y="5943010"/>
            <a:ext cx="214603" cy="215999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276400" y="5918292"/>
            <a:ext cx="421347" cy="344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portio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4719755" y="2444745"/>
            <a:ext cx="1542906" cy="1515855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343007" y="4080296"/>
            <a:ext cx="1255267" cy="124114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 rot="-5400000">
            <a:off x="4717167" y="4082883"/>
            <a:ext cx="773965" cy="76879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 rot="5400000">
            <a:off x="3535178" y="2910168"/>
            <a:ext cx="1078556" cy="105414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67031" y="1600200"/>
            <a:ext cx="8019767" cy="3982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54013" marR="0" lvl="1" indent="-87313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983557" y="3083730"/>
            <a:ext cx="1049169" cy="306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3723667" y="3295319"/>
            <a:ext cx="712461" cy="306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3547382" y="4504867"/>
            <a:ext cx="900288" cy="306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5"/>
          </p:nvPr>
        </p:nvSpPr>
        <p:spPr>
          <a:xfrm>
            <a:off x="4800226" y="4293276"/>
            <a:ext cx="570759" cy="306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27725" y="274637"/>
            <a:ext cx="8059073" cy="878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cxnSp>
        <p:nvCxnSpPr>
          <p:cNvPr id="105" name="Shape 105"/>
          <p:cNvCxnSpPr/>
          <p:nvPr/>
        </p:nvCxnSpPr>
        <p:spPr>
          <a:xfrm>
            <a:off x="627725" y="1272436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Shape 106"/>
          <p:cNvSpPr/>
          <p:nvPr/>
        </p:nvSpPr>
        <p:spPr>
          <a:xfrm>
            <a:off x="4582023" y="1198825"/>
            <a:ext cx="143068" cy="1440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4800982" y="1195529"/>
            <a:ext cx="143068" cy="144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4363062" y="1198825"/>
            <a:ext cx="143068" cy="144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019942" y="1198825"/>
            <a:ext cx="143068" cy="144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4144103" y="1201209"/>
            <a:ext cx="143068" cy="14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627725" y="6056919"/>
            <a:ext cx="805907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Shape 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891" y="5741591"/>
            <a:ext cx="791999" cy="97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8372209" y="5943010"/>
            <a:ext cx="214603" cy="215999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6"/>
          </p:nvPr>
        </p:nvSpPr>
        <p:spPr>
          <a:xfrm>
            <a:off x="8276400" y="5918292"/>
            <a:ext cx="421347" cy="344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tex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idx="1" hasCustomPrompt="1"/>
          </p:nvPr>
        </p:nvSpPr>
        <p:spPr>
          <a:xfrm>
            <a:off x="627726" y="1600200"/>
            <a:ext cx="80590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lnSpc>
                <a:spcPct val="130000"/>
              </a:lnSpc>
              <a:buClr>
                <a:schemeClr val="accent5"/>
              </a:buClr>
              <a:buFont typeface="Symbol" charset="2"/>
              <a:buChar char="-"/>
              <a:defRPr sz="1400">
                <a:latin typeface="Helvetica Neue Light"/>
                <a:cs typeface="Helvetica Neue Light"/>
              </a:defRPr>
            </a:lvl1pPr>
            <a:lvl2pPr marL="354013" indent="-176213">
              <a:lnSpc>
                <a:spcPct val="130000"/>
              </a:lnSpc>
              <a:buClr>
                <a:schemeClr val="accent5"/>
              </a:buClr>
              <a:buFont typeface="Arial"/>
              <a:buChar char="•"/>
              <a:defRPr sz="1200">
                <a:latin typeface="Helvetica Neue Light"/>
                <a:cs typeface="Helvetica Neue Light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627726" y="274638"/>
            <a:ext cx="8059074" cy="878703"/>
          </a:xfrm>
        </p:spPr>
        <p:txBody>
          <a:bodyPr>
            <a:noAutofit/>
          </a:bodyPr>
          <a:lstStyle>
            <a:lvl1pPr>
              <a:defRPr sz="3000" baseline="0">
                <a:latin typeface="Didot"/>
                <a:cs typeface="Dido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39" name="Gerade Verbindung 38"/>
          <p:cNvCxnSpPr/>
          <p:nvPr userDrawn="1"/>
        </p:nvCxnSpPr>
        <p:spPr>
          <a:xfrm>
            <a:off x="627726" y="1272436"/>
            <a:ext cx="8059074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4582023" y="1198825"/>
            <a:ext cx="143068" cy="144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>
            <a:off x="4800983" y="1195529"/>
            <a:ext cx="143068" cy="144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>
            <a:off x="4363063" y="1198825"/>
            <a:ext cx="143068" cy="144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42"/>
          <p:cNvSpPr>
            <a:spLocks noChangeAspect="1"/>
          </p:cNvSpPr>
          <p:nvPr userDrawn="1"/>
        </p:nvSpPr>
        <p:spPr>
          <a:xfrm>
            <a:off x="5019943" y="1198825"/>
            <a:ext cx="143068" cy="144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4144103" y="1201210"/>
            <a:ext cx="143068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627726" y="6056920"/>
            <a:ext cx="8059074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8891" y="5741591"/>
            <a:ext cx="792000" cy="979280"/>
          </a:xfrm>
          <a:prstGeom prst="rect">
            <a:avLst/>
          </a:prstGeom>
        </p:spPr>
      </p:pic>
      <p:sp>
        <p:nvSpPr>
          <p:cNvPr id="20" name="Oval 19"/>
          <p:cNvSpPr>
            <a:spLocks noChangeAspect="1"/>
          </p:cNvSpPr>
          <p:nvPr userDrawn="1"/>
        </p:nvSpPr>
        <p:spPr>
          <a:xfrm>
            <a:off x="8372209" y="5943010"/>
            <a:ext cx="214603" cy="216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76401" y="5918293"/>
            <a:ext cx="421347" cy="344372"/>
          </a:xfrm>
        </p:spPr>
        <p:txBody>
          <a:bodyPr>
            <a:normAutofit/>
          </a:bodyPr>
          <a:lstStyle>
            <a:lvl5pPr marL="0" indent="0" algn="ctr">
              <a:buNone/>
              <a:defRPr sz="1000" b="1">
                <a:latin typeface="Didot"/>
                <a:cs typeface="Didot"/>
              </a:defRPr>
            </a:lvl5pPr>
          </a:lstStyle>
          <a:p>
            <a:pPr lvl="4"/>
            <a:r>
              <a:rPr lang="de-DE" dirty="0"/>
              <a:t>p.</a:t>
            </a:r>
          </a:p>
        </p:txBody>
      </p:sp>
    </p:spTree>
    <p:extLst>
      <p:ext uri="{BB962C8B-B14F-4D97-AF65-F5344CB8AC3E}">
        <p14:creationId xmlns:p14="http://schemas.microsoft.com/office/powerpoint/2010/main" val="214310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994421" y="1781827"/>
            <a:ext cx="4406900" cy="404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35425" y="730900"/>
            <a:ext cx="3048000" cy="56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-DE" sz="2400" b="1" dirty="0"/>
              <a:t>STORIES</a:t>
            </a:r>
          </a:p>
          <a:p>
            <a:endParaRPr lang="de-DE" sz="2400" dirty="0"/>
          </a:p>
          <a:p>
            <a:r>
              <a:rPr lang="de-DE" sz="2400" dirty="0"/>
              <a:t>Moduuli 2: </a:t>
            </a:r>
          </a:p>
          <a:p>
            <a:r>
              <a:rPr lang="de-DE" sz="2400" dirty="0" err="1"/>
              <a:t>Tekniset</a:t>
            </a:r>
            <a:r>
              <a:rPr lang="de-DE" sz="2400" dirty="0"/>
              <a:t> </a:t>
            </a:r>
            <a:r>
              <a:rPr lang="de-DE" sz="2400" dirty="0" err="1"/>
              <a:t>välineet</a:t>
            </a:r>
            <a:endParaRPr lang="en-GB"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endParaRPr lang="fi-FI" sz="2400" i="1" dirty="0"/>
          </a:p>
          <a:p>
            <a:pPr lvl="0">
              <a:spcBef>
                <a:spcPts val="0"/>
              </a:spcBef>
              <a:buNone/>
            </a:pPr>
            <a:endParaRPr lang="fi-FI"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r>
              <a:rPr lang="de-DE" sz="1800" dirty="0"/>
              <a:t>Tuula Nousiainen</a:t>
            </a:r>
          </a:p>
          <a:p>
            <a:pPr lvl="0">
              <a:spcBef>
                <a:spcPts val="0"/>
              </a:spcBef>
              <a:buNone/>
            </a:pPr>
            <a:r>
              <a:rPr lang="de-DE" sz="1800" dirty="0"/>
              <a:t>Olli Merjovaara</a:t>
            </a:r>
          </a:p>
          <a:p>
            <a:pPr lvl="0">
              <a:spcBef>
                <a:spcPts val="0"/>
              </a:spcBef>
              <a:buNone/>
            </a:pPr>
            <a:r>
              <a:rPr lang="de-DE" sz="1800" dirty="0"/>
              <a:t>Leena </a:t>
            </a:r>
            <a:r>
              <a:rPr lang="de-DE" sz="1800" dirty="0" err="1"/>
              <a:t>Turja</a:t>
            </a:r>
            <a:endParaRPr lang="de-DE" sz="1800" dirty="0"/>
          </a:p>
          <a:p>
            <a:pPr lvl="0">
              <a:spcBef>
                <a:spcPts val="0"/>
              </a:spcBef>
              <a:buNone/>
            </a:pPr>
            <a:r>
              <a:rPr lang="de-DE" sz="1800" i="1" dirty="0"/>
              <a:t>Jyväskylän yliopisto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 tausta on valmis, nimeä ja tallenna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3198AA2-28F6-4D79-B8AD-771F16304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4" y="1388267"/>
            <a:ext cx="8059073" cy="4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Hahmojen valinta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A1959B-DB8C-499A-BD3A-C20DFA0E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5" y="1412775"/>
            <a:ext cx="8059073" cy="4248473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2A601AAD-8D50-4586-AF69-C4FA7ABDEE61}"/>
              </a:ext>
            </a:extLst>
          </p:cNvPr>
          <p:cNvSpPr/>
          <p:nvPr/>
        </p:nvSpPr>
        <p:spPr>
          <a:xfrm>
            <a:off x="539552" y="3573016"/>
            <a:ext cx="1368152" cy="100811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hekupla: Suorakulmio 4">
            <a:extLst>
              <a:ext uri="{FF2B5EF4-FFF2-40B4-BE49-F238E27FC236}">
                <a16:creationId xmlns:a16="http://schemas.microsoft.com/office/drawing/2014/main" id="{0F65E51A-20AA-44B7-B362-6CE8BEA7C068}"/>
              </a:ext>
            </a:extLst>
          </p:cNvPr>
          <p:cNvSpPr/>
          <p:nvPr/>
        </p:nvSpPr>
        <p:spPr>
          <a:xfrm>
            <a:off x="107504" y="5236607"/>
            <a:ext cx="1584176" cy="1368152"/>
          </a:xfrm>
          <a:prstGeom prst="wedgeRectCallout">
            <a:avLst>
              <a:gd name="adj1" fmla="val -15061"/>
              <a:gd name="adj2" fmla="val -113701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41CBA1-7487-4B8D-806E-4EB97E4E77B2}"/>
              </a:ext>
            </a:extLst>
          </p:cNvPr>
          <p:cNvSpPr txBox="1"/>
          <p:nvPr/>
        </p:nvSpPr>
        <p:spPr>
          <a:xfrm>
            <a:off x="251520" y="544522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Voit myös piirtää hahmon itse</a:t>
            </a:r>
          </a:p>
        </p:txBody>
      </p:sp>
    </p:spTree>
    <p:extLst>
      <p:ext uri="{BB962C8B-B14F-4D97-AF65-F5344CB8AC3E}">
        <p14:creationId xmlns:p14="http://schemas.microsoft.com/office/powerpoint/2010/main" val="330310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848872" cy="4354458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Kohtauksen hahmojen muokkaus</a:t>
            </a:r>
          </a:p>
        </p:txBody>
      </p:sp>
      <p:sp>
        <p:nvSpPr>
          <p:cNvPr id="6" name="Ellipsi 5"/>
          <p:cNvSpPr/>
          <p:nvPr/>
        </p:nvSpPr>
        <p:spPr>
          <a:xfrm flipH="1">
            <a:off x="4067944" y="3140968"/>
            <a:ext cx="1152128" cy="720080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229200"/>
            <a:ext cx="2071335" cy="115212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821" y="3284984"/>
            <a:ext cx="3110745" cy="1728192"/>
          </a:xfrm>
          <a:prstGeom prst="rect">
            <a:avLst/>
          </a:prstGeom>
        </p:spPr>
      </p:pic>
      <p:sp>
        <p:nvSpPr>
          <p:cNvPr id="10" name="Ellipsi 9"/>
          <p:cNvSpPr/>
          <p:nvPr/>
        </p:nvSpPr>
        <p:spPr>
          <a:xfrm flipH="1">
            <a:off x="7020272" y="4653136"/>
            <a:ext cx="648072" cy="504056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Kuvatekstisuorakulmio 11"/>
          <p:cNvSpPr/>
          <p:nvPr/>
        </p:nvSpPr>
        <p:spPr>
          <a:xfrm>
            <a:off x="4139952" y="4941168"/>
            <a:ext cx="2087745" cy="1224136"/>
          </a:xfrm>
          <a:prstGeom prst="wedgeRectCallout">
            <a:avLst>
              <a:gd name="adj1" fmla="val 81762"/>
              <a:gd name="adj2" fmla="val -45694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Valokuva hahmon kasvoiksi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295" y="1268760"/>
            <a:ext cx="3257705" cy="1811284"/>
          </a:xfrm>
          <a:prstGeom prst="rect">
            <a:avLst/>
          </a:prstGeom>
        </p:spPr>
      </p:pic>
      <p:sp>
        <p:nvSpPr>
          <p:cNvPr id="11" name="Kuvatekstisuorakulmio 10"/>
          <p:cNvSpPr/>
          <p:nvPr/>
        </p:nvSpPr>
        <p:spPr>
          <a:xfrm>
            <a:off x="3707904" y="1556792"/>
            <a:ext cx="2087745" cy="1224136"/>
          </a:xfrm>
          <a:prstGeom prst="wedgeRectCallout">
            <a:avLst>
              <a:gd name="adj1" fmla="val 120593"/>
              <a:gd name="adj2" fmla="val -3756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Värien muokkaus</a:t>
            </a:r>
          </a:p>
        </p:txBody>
      </p:sp>
      <p:sp>
        <p:nvSpPr>
          <p:cNvPr id="15" name="Ellipsi 14"/>
          <p:cNvSpPr/>
          <p:nvPr/>
        </p:nvSpPr>
        <p:spPr>
          <a:xfrm flipH="1">
            <a:off x="467544" y="3789040"/>
            <a:ext cx="1944216" cy="720080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484784"/>
            <a:ext cx="3133126" cy="172819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2996952"/>
            <a:ext cx="2590736" cy="144016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4365104"/>
            <a:ext cx="2994908" cy="1656184"/>
          </a:xfrm>
          <a:prstGeom prst="rect">
            <a:avLst/>
          </a:prstGeom>
        </p:spPr>
      </p:pic>
      <p:sp>
        <p:nvSpPr>
          <p:cNvPr id="19" name="Ellipsi 18"/>
          <p:cNvSpPr/>
          <p:nvPr/>
        </p:nvSpPr>
        <p:spPr>
          <a:xfrm flipH="1">
            <a:off x="2699792" y="1412776"/>
            <a:ext cx="792088" cy="504056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/>
          <p:cNvSpPr/>
          <p:nvPr/>
        </p:nvSpPr>
        <p:spPr>
          <a:xfrm flipH="1">
            <a:off x="755576" y="5661248"/>
            <a:ext cx="1872208" cy="576064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Kuvatekstisuorakulmio 20"/>
          <p:cNvSpPr/>
          <p:nvPr/>
        </p:nvSpPr>
        <p:spPr>
          <a:xfrm>
            <a:off x="1979712" y="3645024"/>
            <a:ext cx="2087745" cy="1224136"/>
          </a:xfrm>
          <a:prstGeom prst="wedgeRectCallout">
            <a:avLst>
              <a:gd name="adj1" fmla="val -41204"/>
              <a:gd name="adj2" fmla="val 105504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Syvyyden säätö</a:t>
            </a:r>
          </a:p>
        </p:txBody>
      </p:sp>
    </p:spTree>
    <p:extLst>
      <p:ext uri="{BB962C8B-B14F-4D97-AF65-F5344CB8AC3E}">
        <p14:creationId xmlns:p14="http://schemas.microsoft.com/office/powerpoint/2010/main" val="196968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1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Tarinankerronnan aloitus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7131359" cy="3987046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7236296" y="1484784"/>
            <a:ext cx="1584176" cy="864096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2776"/>
            <a:ext cx="8460432" cy="4620117"/>
          </a:xfrm>
          <a:prstGeom prst="rect">
            <a:avLst/>
          </a:prstGeom>
        </p:spPr>
      </p:pic>
      <p:sp>
        <p:nvSpPr>
          <p:cNvPr id="8" name="Kuvatekstisuorakulmio 7"/>
          <p:cNvSpPr/>
          <p:nvPr/>
        </p:nvSpPr>
        <p:spPr>
          <a:xfrm>
            <a:off x="755576" y="3356992"/>
            <a:ext cx="2664296" cy="2304256"/>
          </a:xfrm>
          <a:prstGeom prst="wedgeRectCallout">
            <a:avLst>
              <a:gd name="adj1" fmla="val 67373"/>
              <a:gd name="adj2" fmla="val -42258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Sijoita aluksi hahmot haluamiisi kohtiin (nurkkaan sijoitettuna ovat aluksi piilossa)</a:t>
            </a:r>
          </a:p>
        </p:txBody>
      </p:sp>
      <p:sp>
        <p:nvSpPr>
          <p:cNvPr id="9" name="Ellipsi 8"/>
          <p:cNvSpPr/>
          <p:nvPr/>
        </p:nvSpPr>
        <p:spPr>
          <a:xfrm>
            <a:off x="3635896" y="1196752"/>
            <a:ext cx="2304256" cy="1008112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8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Tarinankerronta (kohtaus kerrallaan)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572680" cy="4125805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 flipH="1">
            <a:off x="7740352" y="4725144"/>
            <a:ext cx="1152128" cy="720080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2776"/>
            <a:ext cx="8100392" cy="4463316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 flipH="1">
            <a:off x="4139952" y="1412776"/>
            <a:ext cx="1152128" cy="720080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Kuvatekstisuorakulmio 8"/>
          <p:cNvSpPr/>
          <p:nvPr/>
        </p:nvSpPr>
        <p:spPr>
          <a:xfrm>
            <a:off x="395536" y="1052736"/>
            <a:ext cx="2880320" cy="1656184"/>
          </a:xfrm>
          <a:prstGeom prst="wedgeRectCallout">
            <a:avLst>
              <a:gd name="adj1" fmla="val 74968"/>
              <a:gd name="adj2" fmla="val -5422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Liikuta hahmoja ja nauhoita ääni. Kun kohtaus on valmis, lopeta tallennus.</a:t>
            </a:r>
          </a:p>
        </p:txBody>
      </p:sp>
    </p:spTree>
    <p:extLst>
      <p:ext uri="{BB962C8B-B14F-4D97-AF65-F5344CB8AC3E}">
        <p14:creationId xmlns:p14="http://schemas.microsoft.com/office/powerpoint/2010/main" val="404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Tarinan äänimaiseman viimeistely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316416" cy="46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8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Tarinan tallennus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7704856" cy="4291604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7236296" y="1484784"/>
            <a:ext cx="1656184" cy="864096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923928" y="2060848"/>
            <a:ext cx="1512168" cy="1008112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6588224" y="3717032"/>
            <a:ext cx="1512168" cy="1008112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Kuvatekstisuorakulmio 8"/>
          <p:cNvSpPr/>
          <p:nvPr/>
        </p:nvSpPr>
        <p:spPr>
          <a:xfrm>
            <a:off x="2699792" y="3356992"/>
            <a:ext cx="2376264" cy="1152128"/>
          </a:xfrm>
          <a:prstGeom prst="wedgeRectCallout">
            <a:avLst>
              <a:gd name="adj1" fmla="val 68870"/>
              <a:gd name="adj2" fmla="val -41314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Tee vastaavalla tavalla loput kohtaukset</a:t>
            </a:r>
          </a:p>
        </p:txBody>
      </p:sp>
      <p:sp>
        <p:nvSpPr>
          <p:cNvPr id="10" name="Kuvatekstisuorakulmio 9"/>
          <p:cNvSpPr/>
          <p:nvPr/>
        </p:nvSpPr>
        <p:spPr>
          <a:xfrm>
            <a:off x="5148064" y="2636912"/>
            <a:ext cx="3096344" cy="720080"/>
          </a:xfrm>
          <a:prstGeom prst="wedgeRectCallout">
            <a:avLst>
              <a:gd name="adj1" fmla="val 30381"/>
              <a:gd name="adj2" fmla="val -86261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Valitse tämä, kun kaikki kohtaukset ovat valmiina</a:t>
            </a:r>
          </a:p>
        </p:txBody>
      </p:sp>
    </p:spTree>
    <p:extLst>
      <p:ext uri="{BB962C8B-B14F-4D97-AF65-F5344CB8AC3E}">
        <p14:creationId xmlns:p14="http://schemas.microsoft.com/office/powerpoint/2010/main" val="7784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Tallennus sovellukseen ja tabletin mediakansioon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493883" cy="360843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8100392" cy="4447115"/>
          </a:xfrm>
          <a:prstGeom prst="rect">
            <a:avLst/>
          </a:prstGeom>
        </p:spPr>
      </p:pic>
      <p:sp>
        <p:nvSpPr>
          <p:cNvPr id="7" name="Ellipsi 6"/>
          <p:cNvSpPr/>
          <p:nvPr/>
        </p:nvSpPr>
        <p:spPr>
          <a:xfrm>
            <a:off x="3923928" y="4869160"/>
            <a:ext cx="1512168" cy="1008112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323528" y="1412776"/>
            <a:ext cx="3240360" cy="3816424"/>
          </a:xfrm>
        </p:spPr>
        <p:txBody>
          <a:bodyPr/>
          <a:lstStyle/>
          <a:p>
            <a:r>
              <a:rPr lang="fi-FI" dirty="0" err="1"/>
              <a:t>Toontastic</a:t>
            </a:r>
            <a:br>
              <a:rPr lang="fi-FI" dirty="0"/>
            </a:br>
            <a:br>
              <a:rPr lang="fi-FI" dirty="0"/>
            </a:br>
            <a:r>
              <a:rPr lang="fi-FI" sz="2800" dirty="0"/>
              <a:t>Perusohje sovelluksen käyttöön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80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27725" y="1600200"/>
            <a:ext cx="8059200" cy="364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de-DE" sz="1800" dirty="0" err="1"/>
              <a:t>Ilmainen</a:t>
            </a:r>
            <a:r>
              <a:rPr lang="de-DE" sz="1800" dirty="0"/>
              <a:t>, </a:t>
            </a:r>
            <a:r>
              <a:rPr lang="de-DE" sz="1800" dirty="0" err="1"/>
              <a:t>saatavilla</a:t>
            </a:r>
            <a:r>
              <a:rPr lang="de-DE" sz="1800" dirty="0"/>
              <a:t> </a:t>
            </a:r>
            <a:r>
              <a:rPr lang="de-DE" sz="1800" dirty="0" err="1"/>
              <a:t>sekä</a:t>
            </a:r>
            <a:r>
              <a:rPr lang="de-DE" sz="1800" dirty="0"/>
              <a:t> </a:t>
            </a:r>
            <a:r>
              <a:rPr lang="de-DE" sz="1800" dirty="0" err="1"/>
              <a:t>Android</a:t>
            </a:r>
            <a:r>
              <a:rPr lang="de-DE" sz="1800" dirty="0"/>
              <a:t>- </a:t>
            </a:r>
            <a:r>
              <a:rPr lang="de-DE" sz="1800" dirty="0" err="1"/>
              <a:t>että</a:t>
            </a:r>
            <a:r>
              <a:rPr lang="de-DE" sz="1800" dirty="0"/>
              <a:t> </a:t>
            </a:r>
            <a:r>
              <a:rPr lang="de-DE" sz="1800" dirty="0" err="1"/>
              <a:t>iOS-laitteille</a:t>
            </a:r>
            <a:r>
              <a:rPr lang="de-DE" sz="1800" dirty="0"/>
              <a:t> (</a:t>
            </a:r>
            <a:r>
              <a:rPr lang="de-DE" sz="1800" dirty="0" err="1"/>
              <a:t>vaaditaan</a:t>
            </a:r>
            <a:r>
              <a:rPr lang="de-DE" sz="1800" dirty="0"/>
              <a:t> 5th gen </a:t>
            </a:r>
            <a:r>
              <a:rPr lang="de-DE" sz="1800" dirty="0" err="1"/>
              <a:t>iPad</a:t>
            </a:r>
            <a:r>
              <a:rPr lang="de-DE" sz="1800" dirty="0"/>
              <a:t> </a:t>
            </a:r>
            <a:r>
              <a:rPr lang="de-DE" sz="1800" dirty="0" err="1"/>
              <a:t>tai</a:t>
            </a:r>
            <a:r>
              <a:rPr lang="de-DE" sz="1800" dirty="0"/>
              <a:t> </a:t>
            </a:r>
            <a:r>
              <a:rPr lang="de-DE" sz="1800" dirty="0" err="1"/>
              <a:t>uudempi</a:t>
            </a:r>
            <a:r>
              <a:rPr lang="de-DE" sz="1800" dirty="0"/>
              <a:t>)</a:t>
            </a:r>
          </a:p>
          <a:p>
            <a:pPr lvl="0">
              <a:spcBef>
                <a:spcPts val="0"/>
              </a:spcBef>
              <a:buNone/>
            </a:pPr>
            <a:endParaRPr lang="de-DE" sz="1800" dirty="0"/>
          </a:p>
          <a:p>
            <a:pPr lvl="0">
              <a:spcBef>
                <a:spcPts val="0"/>
              </a:spcBef>
              <a:buNone/>
            </a:pPr>
            <a:r>
              <a:rPr lang="de-DE" sz="1800" dirty="0" err="1"/>
              <a:t>Tarinankerrontasovellus</a:t>
            </a:r>
            <a:r>
              <a:rPr lang="de-DE" sz="1800" dirty="0"/>
              <a:t>, </a:t>
            </a:r>
            <a:r>
              <a:rPr lang="de-DE" sz="1800" dirty="0" err="1"/>
              <a:t>jolla</a:t>
            </a:r>
            <a:r>
              <a:rPr lang="de-DE" sz="1800" dirty="0"/>
              <a:t> </a:t>
            </a:r>
            <a:r>
              <a:rPr lang="de-DE" sz="1800" dirty="0" err="1"/>
              <a:t>voidaan</a:t>
            </a:r>
            <a:r>
              <a:rPr lang="de-DE" sz="1800" dirty="0"/>
              <a:t> </a:t>
            </a:r>
            <a:r>
              <a:rPr lang="de-DE" sz="1800" dirty="0" err="1"/>
              <a:t>luoda</a:t>
            </a:r>
            <a:r>
              <a:rPr lang="de-DE" sz="1800" dirty="0"/>
              <a:t> </a:t>
            </a:r>
            <a:r>
              <a:rPr lang="de-DE" sz="1800" dirty="0" err="1"/>
              <a:t>useita</a:t>
            </a:r>
            <a:r>
              <a:rPr lang="de-DE" sz="1800" dirty="0"/>
              <a:t> </a:t>
            </a:r>
            <a:r>
              <a:rPr lang="de-DE" sz="1800" dirty="0" err="1"/>
              <a:t>kohtauksia</a:t>
            </a:r>
            <a:r>
              <a:rPr lang="de-DE" sz="1800" dirty="0"/>
              <a:t> </a:t>
            </a:r>
            <a:r>
              <a:rPr lang="de-DE" sz="1800" dirty="0" err="1"/>
              <a:t>sisältävä</a:t>
            </a:r>
            <a:r>
              <a:rPr lang="de-DE" sz="1800" dirty="0"/>
              <a:t> </a:t>
            </a:r>
            <a:r>
              <a:rPr lang="de-DE" sz="1800" dirty="0" err="1"/>
              <a:t>animaatiotarina</a:t>
            </a:r>
            <a:r>
              <a:rPr lang="de-DE" sz="1800" dirty="0"/>
              <a:t> (</a:t>
            </a:r>
            <a:r>
              <a:rPr lang="de-DE" sz="1800" dirty="0" err="1"/>
              <a:t>vrt</a:t>
            </a:r>
            <a:r>
              <a:rPr lang="de-DE" sz="1800" dirty="0"/>
              <a:t>. Puppet Pals)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27725" y="274637"/>
            <a:ext cx="8059200" cy="87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-DE" dirty="0" err="1"/>
              <a:t>Toontastic</a:t>
            </a:r>
            <a:endParaRPr lang="de-DE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40768"/>
            <a:ext cx="2324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174337" cy="399286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Aloitusnäkymä</a:t>
            </a:r>
          </a:p>
        </p:txBody>
      </p:sp>
      <p:sp>
        <p:nvSpPr>
          <p:cNvPr id="6" name="Ellipsi 5"/>
          <p:cNvSpPr/>
          <p:nvPr/>
        </p:nvSpPr>
        <p:spPr>
          <a:xfrm>
            <a:off x="3347864" y="2636912"/>
            <a:ext cx="2448272" cy="1728192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3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Tarinan tyypin valinta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524328" cy="4077555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827584" y="1628800"/>
            <a:ext cx="4896544" cy="2016224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3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Tarinan rakenteen muokkaus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4428922" cy="24773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84784"/>
            <a:ext cx="4416577" cy="2448272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1619672" y="3284984"/>
            <a:ext cx="1368152" cy="936104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Kuvatekstisuorakulmio 6"/>
          <p:cNvSpPr/>
          <p:nvPr/>
        </p:nvSpPr>
        <p:spPr>
          <a:xfrm>
            <a:off x="4139952" y="1844824"/>
            <a:ext cx="1583689" cy="2160240"/>
          </a:xfrm>
          <a:prstGeom prst="wedgeRectCallout">
            <a:avLst>
              <a:gd name="adj1" fmla="val -108998"/>
              <a:gd name="adj2" fmla="val 38109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Tästä voi lisätä / poistaa kohtauksia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556792"/>
            <a:ext cx="6984776" cy="3891220"/>
          </a:xfrm>
          <a:prstGeom prst="rect">
            <a:avLst/>
          </a:prstGeom>
        </p:spPr>
      </p:pic>
      <p:sp>
        <p:nvSpPr>
          <p:cNvPr id="9" name="Ellipsi 8"/>
          <p:cNvSpPr/>
          <p:nvPr/>
        </p:nvSpPr>
        <p:spPr>
          <a:xfrm>
            <a:off x="3131840" y="4509120"/>
            <a:ext cx="2952328" cy="1080120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tekstisuorakulmio 9"/>
          <p:cNvSpPr/>
          <p:nvPr/>
        </p:nvSpPr>
        <p:spPr>
          <a:xfrm>
            <a:off x="755576" y="4653136"/>
            <a:ext cx="1583689" cy="1440160"/>
          </a:xfrm>
          <a:prstGeom prst="wedgeRectCallout">
            <a:avLst>
              <a:gd name="adj1" fmla="val 94058"/>
              <a:gd name="adj2" fmla="val -26932"/>
            </a:avLst>
          </a:prstGeom>
          <a:solidFill>
            <a:srgbClr val="FFFFFF"/>
          </a:solidFill>
          <a:ln w="57150" cmpd="sng">
            <a:solidFill>
              <a:srgbClr val="F239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Lisää kohtaus</a:t>
            </a:r>
          </a:p>
        </p:txBody>
      </p:sp>
      <p:sp>
        <p:nvSpPr>
          <p:cNvPr id="11" name="Ellipsi 10"/>
          <p:cNvSpPr/>
          <p:nvPr/>
        </p:nvSpPr>
        <p:spPr>
          <a:xfrm>
            <a:off x="7092280" y="1268760"/>
            <a:ext cx="1440160" cy="1080120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 flipH="1" flipV="1">
            <a:off x="3923928" y="2060848"/>
            <a:ext cx="648072" cy="360040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Voit valita myös perinteisen tarinarakenteen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0F07AB7-7C6B-4B3D-B40F-B7C9B6775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5" y="1412776"/>
            <a:ext cx="8059073" cy="43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Kohtauksen tapahtumapaikan valinta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607774" cy="4210496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251520" y="4797152"/>
            <a:ext cx="2304256" cy="1008112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5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Voit piirtää myös taustan itse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FFB62F2-9280-4184-97F5-964896614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5" y="1412776"/>
            <a:ext cx="8059073" cy="42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BC635"/>
      </a:accent1>
      <a:accent2>
        <a:srgbClr val="ECFA41"/>
      </a:accent2>
      <a:accent3>
        <a:srgbClr val="F23941"/>
      </a:accent3>
      <a:accent4>
        <a:srgbClr val="118987"/>
      </a:accent4>
      <a:accent5>
        <a:srgbClr val="324D5C"/>
      </a:accent5>
      <a:accent6>
        <a:srgbClr val="F79646"/>
      </a:accent6>
      <a:hlink>
        <a:srgbClr val="10152A"/>
      </a:hlink>
      <a:folHlink>
        <a:srgbClr val="10152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155</Words>
  <Application>Microsoft Office PowerPoint</Application>
  <PresentationFormat>Näytössä katseltava diaesitys (4:3)</PresentationFormat>
  <Paragraphs>48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5" baseType="lpstr">
      <vt:lpstr>Helvetica Neue</vt:lpstr>
      <vt:lpstr>Helvetica Neue Light</vt:lpstr>
      <vt:lpstr>Raleway</vt:lpstr>
      <vt:lpstr>Arial</vt:lpstr>
      <vt:lpstr>Symbol</vt:lpstr>
      <vt:lpstr>Calibri</vt:lpstr>
      <vt:lpstr>Didot</vt:lpstr>
      <vt:lpstr>Office-Design</vt:lpstr>
      <vt:lpstr>PowerPoint-esitys</vt:lpstr>
      <vt:lpstr>Toontastic  Perusohje sovelluksen käyttöön</vt:lpstr>
      <vt:lpstr>Toontastic</vt:lpstr>
      <vt:lpstr>Aloitusnäkymä</vt:lpstr>
      <vt:lpstr>Tarinan tyypin valinta</vt:lpstr>
      <vt:lpstr>Tarinan rakenteen muokkaus</vt:lpstr>
      <vt:lpstr>Voit valita myös perinteisen tarinarakenteen</vt:lpstr>
      <vt:lpstr>Kohtauksen tapahtumapaikan valinta</vt:lpstr>
      <vt:lpstr>Voit piirtää myös taustan itse</vt:lpstr>
      <vt:lpstr>Kun tausta on valmis, nimeä ja tallenna</vt:lpstr>
      <vt:lpstr>Hahmojen valinta</vt:lpstr>
      <vt:lpstr>Kohtauksen hahmojen muokkaus</vt:lpstr>
      <vt:lpstr>Tarinankerronnan aloitus</vt:lpstr>
      <vt:lpstr>Tarinankerronta (kohtaus kerrallaan)</vt:lpstr>
      <vt:lpstr>Tarinan äänimaiseman viimeistely</vt:lpstr>
      <vt:lpstr>Tarinan tallennus</vt:lpstr>
      <vt:lpstr>Tallennus sovellukseen ja tabletin mediakansioon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Olli Merjovaara</dc:creator>
  <cp:lastModifiedBy>Olli Merjovaara</cp:lastModifiedBy>
  <cp:revision>99</cp:revision>
  <dcterms:modified xsi:type="dcterms:W3CDTF">2017-08-20T14:40:43Z</dcterms:modified>
</cp:coreProperties>
</file>