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06BA69-DBB8-3861-6FD1-889D8E6E2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747120-895F-BA20-0484-C83438FC5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251862-2FA2-F57E-4068-4B948A86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AAADFE-8C28-FFE7-CBE1-83AD3E2A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AAE557-587C-1547-8C3D-0E317636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46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9DF2F-3E57-E647-6A25-7FE2119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981FBE-6BE2-B055-5438-509A5D0E5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B5640A-A031-EDFC-F42B-FD6A03E1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590CE9-8908-467B-5298-75EFFB3A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455B3-C793-0A1B-322E-49B2FC60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5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52639A0-BFA8-C4F1-A122-DC37A20F6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8BF21F-717A-8B07-2D91-76628A337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95EDCF-31AB-5AB6-4C93-1DFDEA33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8DB6A6-9264-4BDD-AA72-276EAD9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35A745-205E-F8C7-A3B9-1F020114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48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40D27-E107-5D88-349C-0AD6DF3D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68C26-C65A-B739-C801-FA366B99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495D2C-67C8-2F4F-46B7-B5DFBC9E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54542-9DEA-F7C2-C3DC-4F05AA07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0E06D9-1B9D-8045-C8E8-EFE3A9A7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33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34485-C955-90A0-2D6E-F09AB27F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818D35-E8AE-A14F-544B-AEBB121A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BB2562-0977-FA06-B8B6-E5753417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E5B897-E8C9-CD0D-65C7-3E9A9FA7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0E943F-5472-0BCF-C0D8-23955BC9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93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44FD5-E0A3-6940-5ECC-D284FB92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0330AA-E586-FABD-A69E-E518F7197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0F0D02-1AF6-23A4-397F-0F0A0840B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397B92-3486-0DBD-ADC1-EE44E2AC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9E4075-D217-F1C9-22F7-5D46A7F5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F2C381-BCFF-5666-2FB3-CA2B7F59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0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BABB36-F59C-5E10-6498-DB5C83B1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354F19-3372-7DE7-40CA-9CC3B175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AED426-A5E9-D7E3-8632-F900A66EE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29AE961-9C01-C8E0-F59E-F88BC1060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8B3378-6307-3ED1-37CE-36782EF25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7B88DF-5EAA-E26E-AE0A-F1B738A4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ABCC45F-4A35-8670-D114-A7686F7D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077154C-1849-9465-9480-46BC2696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1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89F69-6BE3-E2DA-76F7-B2C2E0A0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2C1F63-4699-D5C4-1FCB-51C75AE5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2ADFF-C4C1-2B49-CD15-3CAD6D5A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4A9E61-F96F-0D72-E02F-0B96AAAB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DD9865-1EA2-3BDA-259A-43462043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E86D79-CAE1-3CFA-C888-90D77D24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EB3D52-FE34-5E65-80CD-67F168C7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0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482317-79D0-9D29-3AE0-6B9DC5F6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0010A-C6F9-6EDD-6804-F4D0C43A1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1A05F4-7969-FEB9-2D3A-DD67A03A8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FAA5C6-F8D3-4169-213C-D137676E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28489E-A31E-148F-7F6B-76A149EB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9B2686-A527-B9EA-6CD6-BCB3EB41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5ADC4-37F3-1F24-E3F7-BC74D12D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0DEFBE-0331-CA17-3F45-4AE327CA6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6AB630-64ED-C64E-AC62-FE192EC7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747075-091F-0D88-CE05-7632FBB8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E4AA44-C286-925F-E4D7-A0370D89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66D75A-C3AD-3881-6D5B-42FF6D5E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5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4D24426-91F1-594B-C1E5-0285E218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AAE95-8E28-D227-7F2F-A636EE76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A3FFC1-4469-203B-3157-3111D69F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B2A5-511F-432D-B94D-B79A3DDE14BD}" type="datetimeFigureOut">
              <a:rPr lang="fi-FI" smtClean="0"/>
              <a:t>21.1.2024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5BFE1F-F628-50ED-2295-C16E5555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6007E5-37E3-9AD2-6E07-9EC30EDB9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D23B-71E1-4E0C-96BB-FEDFB43D99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64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ksyn värit krysanteemit">
            <a:extLst>
              <a:ext uri="{FF2B5EF4-FFF2-40B4-BE49-F238E27FC236}">
                <a16:creationId xmlns:a16="http://schemas.microsoft.com/office/drawing/2014/main" id="{FCE3C4A0-7E15-C4EE-E5C3-2C1F7DE7A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8" b="2650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A957C48E-EA6F-B35C-DA49-55F915C0A78B}"/>
              </a:ext>
            </a:extLst>
          </p:cNvPr>
          <p:cNvSpPr/>
          <p:nvPr/>
        </p:nvSpPr>
        <p:spPr>
          <a:xfrm>
            <a:off x="0" y="3630118"/>
            <a:ext cx="12191979" cy="256766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C66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D1FC25-1DE6-D4DA-4B35-765BEF61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79" y="5156392"/>
            <a:ext cx="9144000" cy="965662"/>
          </a:xfrm>
        </p:spPr>
        <p:txBody>
          <a:bodyPr>
            <a:normAutofit/>
          </a:bodyPr>
          <a:lstStyle/>
          <a:p>
            <a:r>
              <a:rPr lang="fi-FI" sz="1900" dirty="0">
                <a:solidFill>
                  <a:schemeClr val="accent4"/>
                </a:solidFill>
                <a:latin typeface="Avenir Next LT Pro Light" panose="020B0304020202020204" pitchFamily="34" charset="0"/>
              </a:rPr>
              <a:t>Särmä 11 luku 9</a:t>
            </a:r>
          </a:p>
          <a:p>
            <a:r>
              <a:rPr lang="fi-FI" sz="1900" dirty="0">
                <a:solidFill>
                  <a:schemeClr val="accent4"/>
                </a:solidFill>
                <a:latin typeface="Avenir Next LT Pro Light" panose="020B0304020202020204" pitchFamily="34" charset="0"/>
              </a:rPr>
              <a:t>Hanna Vainionpää / kevät 2024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D113F1-CC80-B368-7D40-4CDA94AB0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79" y="3367273"/>
            <a:ext cx="9144000" cy="168247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4"/>
                </a:solidFill>
                <a:latin typeface="Avenir Next LT Pro Light" panose="020B0304020202020204" pitchFamily="34" charset="0"/>
              </a:rPr>
              <a:t>Kaunokirjallisten ja muiden fiktiivisten tekstien </a:t>
            </a:r>
            <a:r>
              <a:rPr lang="fi-FI" sz="4000" dirty="0" err="1">
                <a:solidFill>
                  <a:schemeClr val="accent4"/>
                </a:solidFill>
                <a:latin typeface="Avenir Next LT Pro Light" panose="020B0304020202020204" pitchFamily="34" charset="0"/>
              </a:rPr>
              <a:t>kontekstoiminen</a:t>
            </a:r>
            <a:endParaRPr lang="fi-FI" sz="4000" dirty="0">
              <a:solidFill>
                <a:schemeClr val="accent4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7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FB1AA-A286-3F72-ECA5-1FCD9DE6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654" y="399494"/>
            <a:ext cx="6684146" cy="6241002"/>
          </a:xfrm>
        </p:spPr>
        <p:txBody>
          <a:bodyPr>
            <a:normAutofit/>
          </a:bodyPr>
          <a:lstStyle/>
          <a:p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Lukutaidon kokeen toisessa osassa tyypillisiä aineistoja ovat novellit, romaanikatkelmat, runot, laulujen sanoitukset sekä näytelmä- ja elokuvakatkelmat.</a:t>
            </a:r>
          </a:p>
          <a:p>
            <a:endParaRPr lang="fi-FI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Kaunokirjalliset ja muut fiktiiviset tekstit pitää </a:t>
            </a:r>
            <a:r>
              <a:rPr lang="fi-FI" sz="2400" kern="1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kontekstoida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asia- ja mediatekstien tapaan. Kun tuntee kontekstin, aineistojen analyysissa ja tulkinnassa pääsee pintatasoa syvemmälle. </a:t>
            </a:r>
          </a:p>
          <a:p>
            <a:endParaRPr lang="fi-FI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Fiktiivisiä </a:t>
            </a:r>
            <a:r>
              <a:rPr lang="fi-FI" sz="24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tekstejä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ei voi tarkastella todellisuutta kuvaavina teksteinä vaan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fiktiona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Kaunokirjalliset ja muut fiktiiviset tekstit ovat taidetta tai viihdettä, jonka ensisijainen tavoite on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tarjota elämyksiä 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ja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lisätä ymmärrystä maailmasta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eikä esimerkiksi välittää tietoa.</a:t>
            </a:r>
          </a:p>
          <a:p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4" name="Kuva 3" descr="Tumma art nouveau kukka">
            <a:extLst>
              <a:ext uri="{FF2B5EF4-FFF2-40B4-BE49-F238E27FC236}">
                <a16:creationId xmlns:a16="http://schemas.microsoft.com/office/drawing/2014/main" id="{05C164DA-FADA-0908-1FC2-42CAB4EE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r="18920"/>
          <a:stretch/>
        </p:blipFill>
        <p:spPr>
          <a:xfrm>
            <a:off x="0" y="0"/>
            <a:ext cx="432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539D9-D9BD-88D2-5BCC-0FE94C0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84" y="205328"/>
            <a:ext cx="6575305" cy="1325563"/>
          </a:xfrm>
        </p:spPr>
        <p:txBody>
          <a:bodyPr>
            <a:noAutofit/>
          </a:bodyPr>
          <a:lstStyle/>
          <a:p>
            <a:pPr algn="ctr"/>
            <a:r>
              <a:rPr lang="fi-FI" sz="3300" dirty="0">
                <a:solidFill>
                  <a:schemeClr val="accent2"/>
                </a:solidFill>
              </a:rPr>
              <a:t>Miten kaunokirjallisten ja muiden fiktiivisten tekstien </a:t>
            </a:r>
            <a:r>
              <a:rPr lang="fi-FI" sz="3300" dirty="0" err="1">
                <a:solidFill>
                  <a:schemeClr val="accent2"/>
                </a:solidFill>
              </a:rPr>
              <a:t>kontekstointi</a:t>
            </a:r>
            <a:r>
              <a:rPr lang="fi-FI" sz="3300" dirty="0">
                <a:solidFill>
                  <a:schemeClr val="accent2"/>
                </a:solidFill>
              </a:rPr>
              <a:t> tapahtuu?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301E3-3974-77D5-435E-5875DAD6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10" y="1944210"/>
            <a:ext cx="6405979" cy="4708462"/>
          </a:xfrm>
        </p:spPr>
        <p:txBody>
          <a:bodyPr>
            <a:normAutofit/>
          </a:bodyPr>
          <a:lstStyle/>
          <a:p>
            <a:r>
              <a:rPr lang="fi-FI" sz="2400" kern="100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Kontekstointi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alkaa aineiston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perustietojen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selvittämisestä. Kaunokirjallisissa ja muissa fiktiivisissä teksteissä erityisen tärkeitä perustietoja ovat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julkaisuaika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ja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tekstilaji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fi-FI" sz="20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J</a:t>
            </a:r>
            <a:r>
              <a:rPr lang="fi-FI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ulkaisupaikka, kohderyhmä ja tavoite ovat harvoin olennaisia, ellei kyse ole vaikkapa lastenkirjasta tai aikoinaan suomalaisuusaatteen vahvistamiseksi kirjoitetuista tarinoista.</a:t>
            </a:r>
          </a:p>
          <a:p>
            <a:pPr lvl="1"/>
            <a:endParaRPr lang="fi-FI" sz="18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i-FI" sz="22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Olethan tarkkana, ettet sekoit</a:t>
            </a:r>
            <a:r>
              <a:rPr lang="fi-FI" sz="22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 tekstin julkaisuaikaa ja aikaa, jota teksti kuvaa!</a:t>
            </a:r>
          </a:p>
          <a:p>
            <a:pPr lvl="1"/>
            <a:r>
              <a:rPr lang="fi-FI" sz="20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Esimerkiksi Tommi Kinnusen romaani </a:t>
            </a:r>
            <a:r>
              <a:rPr lang="fi-FI" sz="2000" i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Neljäntienristeys</a:t>
            </a:r>
            <a:r>
              <a:rPr lang="fi-FI" sz="20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on julkaistu vuona 2014, mutta se sijoittuu talvi- ja jatkosodan jälkeiseen Suomeen.</a:t>
            </a:r>
            <a:endParaRPr lang="fi-FI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Sisällön paikkamerkki 4" descr="Kukka-keskikappale asetettuna pylväälle">
            <a:extLst>
              <a:ext uri="{FF2B5EF4-FFF2-40B4-BE49-F238E27FC236}">
                <a16:creationId xmlns:a16="http://schemas.microsoft.com/office/drawing/2014/main" id="{ABD732AD-A12E-A19C-0854-13778C22E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6563" r="4221"/>
          <a:stretch/>
        </p:blipFill>
        <p:spPr>
          <a:xfrm>
            <a:off x="7413505" y="1"/>
            <a:ext cx="47784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539D9-D9BD-88D2-5BCC-0FE94C0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8" y="205328"/>
            <a:ext cx="6575305" cy="1325563"/>
          </a:xfrm>
        </p:spPr>
        <p:txBody>
          <a:bodyPr>
            <a:noAutofit/>
          </a:bodyPr>
          <a:lstStyle/>
          <a:p>
            <a:pPr algn="ctr"/>
            <a:r>
              <a:rPr lang="fi-FI" sz="3300" dirty="0">
                <a:solidFill>
                  <a:schemeClr val="accent2"/>
                </a:solidFill>
              </a:rPr>
              <a:t>Miten kaunokirjallisten ja muiden fiktiivisten tekstien </a:t>
            </a:r>
            <a:r>
              <a:rPr lang="fi-FI" sz="3300" dirty="0" err="1">
                <a:solidFill>
                  <a:schemeClr val="accent2"/>
                </a:solidFill>
              </a:rPr>
              <a:t>kontekstointi</a:t>
            </a:r>
            <a:r>
              <a:rPr lang="fi-FI" sz="3300" dirty="0">
                <a:solidFill>
                  <a:schemeClr val="accent2"/>
                </a:solidFill>
              </a:rPr>
              <a:t> tapahtuu?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301E3-3974-77D5-435E-5875DAD6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10" y="1911995"/>
            <a:ext cx="6405979" cy="4740677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Aineiston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tekstilajin tai genren tunnistaminen 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ja tiedostaminen auttaa kohdistamaan huomion analyysissa olennaiseen. Esimerkiksi runoa analysoidessa on sisällön lisäksi tärkeää tutkia runon rakennetta ja kieltä. Tekstilajin tunnistaminen auttaa myös valitsemaan parhaiten soveltuvat </a:t>
            </a:r>
            <a:r>
              <a:rPr lang="fi-FI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käsitteet</a:t>
            </a:r>
            <a:r>
              <a:rPr lang="fi-FI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aineiston analyysiin.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Konteksti täytyy pitää mielessä aineistoa lukiessa sekä havaintoja ja </a:t>
            </a:r>
            <a:r>
              <a:rPr lang="fi-FI" sz="24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päätelmiä tehdessä. </a:t>
            </a:r>
            <a:r>
              <a:rPr lang="fi-FI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Lukutaidon vastausta laatiessa kontekstin vaikutukset aineistoon pitää kirjoittaa myös vastaukseen näkyviin. </a:t>
            </a:r>
            <a:endParaRPr lang="fi-FI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isällön paikkamerkki 4" descr="Kukka-keskikappale asetettuna pylväälle">
            <a:extLst>
              <a:ext uri="{FF2B5EF4-FFF2-40B4-BE49-F238E27FC236}">
                <a16:creationId xmlns:a16="http://schemas.microsoft.com/office/drawing/2014/main" id="{ABD732AD-A12E-A19C-0854-13778C22E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6563" r="4221"/>
          <a:stretch/>
        </p:blipFill>
        <p:spPr>
          <a:xfrm>
            <a:off x="7413505" y="1"/>
            <a:ext cx="47784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5ACFEF-CC0D-F6AC-0B79-C0882BE8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2460"/>
            <a:ext cx="5462726" cy="573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Esimerkiksi Zacharias Topeliuksen </a:t>
            </a:r>
            <a:r>
              <a:rPr lang="fi-FI" sz="2600" i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Maamme kirjan</a:t>
            </a:r>
            <a:r>
              <a:rPr lang="fi-FI" sz="26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tyyliä analysoidessa voisi kirjoittaa vaikkapa näin:</a:t>
            </a:r>
          </a:p>
          <a:p>
            <a:pPr marL="0" indent="0">
              <a:buNone/>
            </a:pPr>
            <a:endParaRPr lang="fi-FI" sz="26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600" i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Maamme kirjan</a:t>
            </a:r>
            <a:r>
              <a:rPr lang="fi-FI" sz="26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katkelmasta huokuvat syvä isänmaallisuus ja opettavainen sävy. Isänmaallisuutta selittää se, että 1870-luvulla julkaistu ja ensimmäisen kerran suomennettu teos syntyi keskellä kirjallisuudessa vallinnutta kansallisromantiikan ajanjaksoa. Opettavaista sävyä taas selittää se, että Topelius kirjoitti teoksen alun perin oppikirjaksi.</a:t>
            </a:r>
          </a:p>
          <a:p>
            <a:endParaRPr lang="fi-FI" dirty="0"/>
          </a:p>
        </p:txBody>
      </p:sp>
      <p:pic>
        <p:nvPicPr>
          <p:cNvPr id="4" name="Kuva 3" descr="Syksyn värit krysanteemit">
            <a:extLst>
              <a:ext uri="{FF2B5EF4-FFF2-40B4-BE49-F238E27FC236}">
                <a16:creationId xmlns:a16="http://schemas.microsoft.com/office/drawing/2014/main" id="{D166E8B0-159C-3D63-5671-895E2C7A0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11132"/>
          <a:stretch/>
        </p:blipFill>
        <p:spPr>
          <a:xfrm>
            <a:off x="0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7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aaleanpinkki pioni">
            <a:extLst>
              <a:ext uri="{FF2B5EF4-FFF2-40B4-BE49-F238E27FC236}">
                <a16:creationId xmlns:a16="http://schemas.microsoft.com/office/drawing/2014/main" id="{2363EC6B-7E42-8091-EC66-55557E53B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 r="11417" b="10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4171CA-0568-B517-A1F7-DBE5BE3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40" y="1670143"/>
            <a:ext cx="5349536" cy="1325563"/>
          </a:xfrm>
        </p:spPr>
        <p:txBody>
          <a:bodyPr>
            <a:no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Luvun 9 opetustekstistä löytyy esimerkki fiktiivisten tekstien kontekstin tutkimisesta</a:t>
            </a:r>
          </a:p>
        </p:txBody>
      </p:sp>
    </p:spTree>
    <p:extLst>
      <p:ext uri="{BB962C8B-B14F-4D97-AF65-F5344CB8AC3E}">
        <p14:creationId xmlns:p14="http://schemas.microsoft.com/office/powerpoint/2010/main" val="148860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311</Words>
  <Application>Microsoft Office PowerPoint</Application>
  <PresentationFormat>Laajakuva</PresentationFormat>
  <Paragraphs>21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Avenir Next LT Pro Light</vt:lpstr>
      <vt:lpstr>Calibri</vt:lpstr>
      <vt:lpstr>Calibri Light</vt:lpstr>
      <vt:lpstr>Source Sans Pro</vt:lpstr>
      <vt:lpstr>Office-teema</vt:lpstr>
      <vt:lpstr>Kaunokirjallisten ja muiden fiktiivisten tekstien kontekstoiminen</vt:lpstr>
      <vt:lpstr>PowerPoint-esitys</vt:lpstr>
      <vt:lpstr>Miten kaunokirjallisten ja muiden fiktiivisten tekstien kontekstointi tapahtuu?</vt:lpstr>
      <vt:lpstr>Miten kaunokirjallisten ja muiden fiktiivisten tekstien kontekstointi tapahtuu?</vt:lpstr>
      <vt:lpstr>PowerPoint-esitys</vt:lpstr>
      <vt:lpstr>Luvun 9 opetustekstistä löytyy esimerkki fiktiivisten tekstien kontekstin tutkimisesta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 Vainionpää</dc:creator>
  <cp:lastModifiedBy>Hanna Vainionpää</cp:lastModifiedBy>
  <cp:revision>5</cp:revision>
  <dcterms:created xsi:type="dcterms:W3CDTF">2024-01-21T14:12:42Z</dcterms:created>
  <dcterms:modified xsi:type="dcterms:W3CDTF">2024-01-22T07:00:47Z</dcterms:modified>
</cp:coreProperties>
</file>