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65" r:id="rId5"/>
    <p:sldId id="266" r:id="rId6"/>
    <p:sldId id="259" r:id="rId7"/>
    <p:sldId id="267" r:id="rId8"/>
    <p:sldId id="260" r:id="rId9"/>
    <p:sldId id="261" r:id="rId10"/>
    <p:sldId id="262" r:id="rId11"/>
    <p:sldId id="263" r:id="rId12"/>
    <p:sldId id="268" r:id="rId13"/>
    <p:sldId id="264" r:id="rId14"/>
    <p:sldId id="269" r:id="rId1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i-FI" smtClean="0"/>
              <a:t>Muokkaa perustyyl. napsautt.</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
        <p:nvSpPr>
          <p:cNvPr id="4" name="Date Placeholder 3"/>
          <p:cNvSpPr>
            <a:spLocks noGrp="1"/>
          </p:cNvSpPr>
          <p:nvPr>
            <p:ph type="dt" sz="half" idx="10"/>
          </p:nvPr>
        </p:nvSpPr>
        <p:spPr/>
        <p:txBody>
          <a:bodyPr/>
          <a:lstStyle/>
          <a:p>
            <a:fld id="{E247346F-C014-4796-B569-6BCBB78306C1}" type="datetimeFigureOut">
              <a:rPr lang="fi-FI" smtClean="0"/>
              <a:t>7.12.2015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F989A0-02E6-4B30-8D62-94BCFCD79AC5}" type="slidenum">
              <a:rPr lang="fi-FI" smtClean="0"/>
              <a:t>‹#›</a:t>
            </a:fld>
            <a:endParaRPr lang="fi-FI"/>
          </a:p>
        </p:txBody>
      </p:sp>
    </p:spTree>
    <p:extLst>
      <p:ext uri="{BB962C8B-B14F-4D97-AF65-F5344CB8AC3E}">
        <p14:creationId xmlns:p14="http://schemas.microsoft.com/office/powerpoint/2010/main" val="618519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amakuva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i-FI" smtClean="0"/>
              <a:t>Muokkaa perustyyl. napsautt.</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E247346F-C014-4796-B569-6BCBB78306C1}" type="datetimeFigureOut">
              <a:rPr lang="fi-FI" smtClean="0"/>
              <a:t>7.12.2015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B2F989A0-02E6-4B30-8D62-94BCFCD79AC5}" type="slidenum">
              <a:rPr lang="fi-FI" smtClean="0"/>
              <a:t>‹#›</a:t>
            </a:fld>
            <a:endParaRPr lang="fi-FI"/>
          </a:p>
        </p:txBody>
      </p:sp>
    </p:spTree>
    <p:extLst>
      <p:ext uri="{BB962C8B-B14F-4D97-AF65-F5344CB8AC3E}">
        <p14:creationId xmlns:p14="http://schemas.microsoft.com/office/powerpoint/2010/main" val="3323326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i-FI" smtClean="0"/>
              <a:t>Muokkaa perustyyl. napsautt.</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E247346F-C014-4796-B569-6BCBB78306C1}" type="datetimeFigureOut">
              <a:rPr lang="fi-FI" smtClean="0"/>
              <a:t>7.12.2015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F989A0-02E6-4B30-8D62-94BCFCD79AC5}" type="slidenum">
              <a:rPr lang="fi-FI" smtClean="0"/>
              <a:t>‹#›</a:t>
            </a:fld>
            <a:endParaRPr lang="fi-FI"/>
          </a:p>
        </p:txBody>
      </p:sp>
    </p:spTree>
    <p:extLst>
      <p:ext uri="{BB962C8B-B14F-4D97-AF65-F5344CB8AC3E}">
        <p14:creationId xmlns:p14="http://schemas.microsoft.com/office/powerpoint/2010/main" val="1734833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i-FI" smtClean="0"/>
              <a:t>Muokkaa perustyyl. napsautt.</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i-FI" smtClean="0"/>
              <a:t>Muokkaa tekstin perustyylejä napsauttamalla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E247346F-C014-4796-B569-6BCBB78306C1}" type="datetimeFigureOut">
              <a:rPr lang="fi-FI" smtClean="0"/>
              <a:t>7.12.2015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F989A0-02E6-4B30-8D62-94BCFCD79AC5}" type="slidenum">
              <a:rPr lang="fi-FI" smtClean="0"/>
              <a:t>‹#›</a:t>
            </a:fld>
            <a:endParaRPr lang="fi-FI"/>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2646423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i-FI" smtClean="0"/>
              <a:t>Muokkaa perustyyl. napsautt.</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E247346F-C014-4796-B569-6BCBB78306C1}" type="datetimeFigureOut">
              <a:rPr lang="fi-FI" smtClean="0"/>
              <a:t>7.12.2015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F989A0-02E6-4B30-8D62-94BCFCD79AC5}" type="slidenum">
              <a:rPr lang="fi-FI" smtClean="0"/>
              <a:t>‹#›</a:t>
            </a:fld>
            <a:endParaRPr lang="fi-FI"/>
          </a:p>
        </p:txBody>
      </p:sp>
    </p:spTree>
    <p:extLst>
      <p:ext uri="{BB962C8B-B14F-4D97-AF65-F5344CB8AC3E}">
        <p14:creationId xmlns:p14="http://schemas.microsoft.com/office/powerpoint/2010/main" val="1821460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arak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i-FI" smtClean="0"/>
              <a:t>Muokkaa perustyyl. napsautt.</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47346F-C014-4796-B569-6BCBB78306C1}" type="datetimeFigureOut">
              <a:rPr lang="fi-FI" smtClean="0"/>
              <a:t>7.12.2015</a:t>
            </a:fld>
            <a:endParaRPr lang="fi-FI"/>
          </a:p>
        </p:txBody>
      </p:sp>
      <p:sp>
        <p:nvSpPr>
          <p:cNvPr id="4"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F989A0-02E6-4B30-8D62-94BCFCD79AC5}" type="slidenum">
              <a:rPr lang="fi-FI" smtClean="0"/>
              <a:t>‹#›</a:t>
            </a:fld>
            <a:endParaRPr lang="fi-FI"/>
          </a:p>
        </p:txBody>
      </p:sp>
    </p:spTree>
    <p:extLst>
      <p:ext uri="{BB962C8B-B14F-4D97-AF65-F5344CB8AC3E}">
        <p14:creationId xmlns:p14="http://schemas.microsoft.com/office/powerpoint/2010/main" val="1609681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uvan sarak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i-FI" smtClean="0"/>
              <a:t>Muokkaa perustyyl. napsautt.</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47346F-C014-4796-B569-6BCBB78306C1}" type="datetimeFigureOut">
              <a:rPr lang="fi-FI" smtClean="0"/>
              <a:t>7.12.2015</a:t>
            </a:fld>
            <a:endParaRPr lang="fi-FI"/>
          </a:p>
        </p:txBody>
      </p:sp>
      <p:sp>
        <p:nvSpPr>
          <p:cNvPr id="4"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F989A0-02E6-4B30-8D62-94BCFCD79AC5}" type="slidenum">
              <a:rPr lang="fi-FI" smtClean="0"/>
              <a:t>‹#›</a:t>
            </a:fld>
            <a:endParaRPr lang="fi-FI"/>
          </a:p>
        </p:txBody>
      </p:sp>
    </p:spTree>
    <p:extLst>
      <p:ext uri="{BB962C8B-B14F-4D97-AF65-F5344CB8AC3E}">
        <p14:creationId xmlns:p14="http://schemas.microsoft.com/office/powerpoint/2010/main" val="41196963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Vertical Text Placeholder 2"/>
          <p:cNvSpPr>
            <a:spLocks noGrp="1"/>
          </p:cNvSpPr>
          <p:nvPr>
            <p:ph type="body" orient="vert" idx="1"/>
          </p:nvPr>
        </p:nvSpPr>
        <p:spPr/>
        <p:txBody>
          <a:bodyPr vert="eaVert" anchor="t" anchorCtr="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E247346F-C014-4796-B569-6BCBB78306C1}" type="datetimeFigureOut">
              <a:rPr lang="fi-FI" smtClean="0"/>
              <a:t>7.12.2015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F989A0-02E6-4B30-8D62-94BCFCD79AC5}" type="slidenum">
              <a:rPr lang="fi-FI" smtClean="0"/>
              <a:t>‹#›</a:t>
            </a:fld>
            <a:endParaRPr lang="fi-FI"/>
          </a:p>
        </p:txBody>
      </p:sp>
    </p:spTree>
    <p:extLst>
      <p:ext uri="{BB962C8B-B14F-4D97-AF65-F5344CB8AC3E}">
        <p14:creationId xmlns:p14="http://schemas.microsoft.com/office/powerpoint/2010/main" val="39683115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i-FI" smtClean="0"/>
              <a:t>Muokkaa perustyyl. napsautt.</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E247346F-C014-4796-B569-6BCBB78306C1}" type="datetimeFigureOut">
              <a:rPr lang="fi-FI" smtClean="0"/>
              <a:t>7.12.2015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F989A0-02E6-4B30-8D62-94BCFCD79AC5}" type="slidenum">
              <a:rPr lang="fi-FI" smtClean="0"/>
              <a:t>‹#›</a:t>
            </a:fld>
            <a:endParaRPr lang="fi-FI"/>
          </a:p>
        </p:txBody>
      </p:sp>
    </p:spTree>
    <p:extLst>
      <p:ext uri="{BB962C8B-B14F-4D97-AF65-F5344CB8AC3E}">
        <p14:creationId xmlns:p14="http://schemas.microsoft.com/office/powerpoint/2010/main" val="1671997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3"/>
          <p:cNvSpPr>
            <a:spLocks noGrp="1"/>
          </p:cNvSpPr>
          <p:nvPr>
            <p:ph type="dt" sz="half" idx="10"/>
          </p:nvPr>
        </p:nvSpPr>
        <p:spPr/>
        <p:txBody>
          <a:bodyPr/>
          <a:lstStyle/>
          <a:p>
            <a:fld id="{E247346F-C014-4796-B569-6BCBB78306C1}" type="datetimeFigureOut">
              <a:rPr lang="fi-FI" smtClean="0"/>
              <a:t>7.12.2015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F989A0-02E6-4B30-8D62-94BCFCD79AC5}" type="slidenum">
              <a:rPr lang="fi-FI" smtClean="0"/>
              <a:t>‹#›</a:t>
            </a:fld>
            <a:endParaRPr lang="fi-FI"/>
          </a:p>
        </p:txBody>
      </p:sp>
    </p:spTree>
    <p:extLst>
      <p:ext uri="{BB962C8B-B14F-4D97-AF65-F5344CB8AC3E}">
        <p14:creationId xmlns:p14="http://schemas.microsoft.com/office/powerpoint/2010/main" val="2541417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i-FI" smtClean="0"/>
              <a:t>Muokkaa perustyyl. napsautt.</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E247346F-C014-4796-B569-6BCBB78306C1}" type="datetimeFigureOut">
              <a:rPr lang="fi-FI" smtClean="0"/>
              <a:t>7.12.2015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F989A0-02E6-4B30-8D62-94BCFCD79AC5}" type="slidenum">
              <a:rPr lang="fi-FI" smtClean="0"/>
              <a:t>‹#›</a:t>
            </a:fld>
            <a:endParaRPr lang="fi-FI"/>
          </a:p>
        </p:txBody>
      </p:sp>
    </p:spTree>
    <p:extLst>
      <p:ext uri="{BB962C8B-B14F-4D97-AF65-F5344CB8AC3E}">
        <p14:creationId xmlns:p14="http://schemas.microsoft.com/office/powerpoint/2010/main" val="1999586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Date Placeholder 4"/>
          <p:cNvSpPr>
            <a:spLocks noGrp="1"/>
          </p:cNvSpPr>
          <p:nvPr>
            <p:ph type="dt" sz="half" idx="10"/>
          </p:nvPr>
        </p:nvSpPr>
        <p:spPr/>
        <p:txBody>
          <a:bodyPr/>
          <a:lstStyle/>
          <a:p>
            <a:fld id="{E247346F-C014-4796-B569-6BCBB78306C1}" type="datetimeFigureOut">
              <a:rPr lang="fi-FI" smtClean="0"/>
              <a:t>7.12.2015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B2F989A0-02E6-4B30-8D62-94BCFCD79AC5}" type="slidenum">
              <a:rPr lang="fi-FI" smtClean="0"/>
              <a:t>‹#›</a:t>
            </a:fld>
            <a:endParaRPr lang="fi-FI"/>
          </a:p>
        </p:txBody>
      </p:sp>
    </p:spTree>
    <p:extLst>
      <p:ext uri="{BB962C8B-B14F-4D97-AF65-F5344CB8AC3E}">
        <p14:creationId xmlns:p14="http://schemas.microsoft.com/office/powerpoint/2010/main" val="1652249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Muokkaa perustyyl. napsautt.</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p:txBody>
          <a:bodyPr/>
          <a:lstStyle/>
          <a:p>
            <a:fld id="{E247346F-C014-4796-B569-6BCBB78306C1}" type="datetimeFigureOut">
              <a:rPr lang="fi-FI" smtClean="0"/>
              <a:t>7.12.2015</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B2F989A0-02E6-4B30-8D62-94BCFCD79AC5}" type="slidenum">
              <a:rPr lang="fi-FI" smtClean="0"/>
              <a:t>‹#›</a:t>
            </a:fld>
            <a:endParaRPr lang="fi-FI"/>
          </a:p>
        </p:txBody>
      </p:sp>
    </p:spTree>
    <p:extLst>
      <p:ext uri="{BB962C8B-B14F-4D97-AF65-F5344CB8AC3E}">
        <p14:creationId xmlns:p14="http://schemas.microsoft.com/office/powerpoint/2010/main" val="3053283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7" name="Date Placeholder 2"/>
          <p:cNvSpPr>
            <a:spLocks noGrp="1"/>
          </p:cNvSpPr>
          <p:nvPr>
            <p:ph type="dt" sz="half" idx="10"/>
          </p:nvPr>
        </p:nvSpPr>
        <p:spPr/>
        <p:txBody>
          <a:bodyPr/>
          <a:lstStyle/>
          <a:p>
            <a:fld id="{E247346F-C014-4796-B569-6BCBB78306C1}" type="datetimeFigureOut">
              <a:rPr lang="fi-FI" smtClean="0"/>
              <a:t>7.12.2015</a:t>
            </a:fld>
            <a:endParaRPr lang="fi-FI"/>
          </a:p>
        </p:txBody>
      </p:sp>
      <p:sp>
        <p:nvSpPr>
          <p:cNvPr id="5" name="Footer Placeholder 3"/>
          <p:cNvSpPr>
            <a:spLocks noGrp="1"/>
          </p:cNvSpPr>
          <p:nvPr>
            <p:ph type="ftr" sz="quarter" idx="11"/>
          </p:nvPr>
        </p:nvSpPr>
        <p:spPr/>
        <p:txBody>
          <a:bodyPr/>
          <a:lstStyle/>
          <a:p>
            <a:endParaRPr lang="fi-FI"/>
          </a:p>
        </p:txBody>
      </p:sp>
      <p:sp>
        <p:nvSpPr>
          <p:cNvPr id="6" name="Slide Number Placeholder 4"/>
          <p:cNvSpPr>
            <a:spLocks noGrp="1"/>
          </p:cNvSpPr>
          <p:nvPr>
            <p:ph type="sldNum" sz="quarter" idx="12"/>
          </p:nvPr>
        </p:nvSpPr>
        <p:spPr/>
        <p:txBody>
          <a:bodyPr/>
          <a:lstStyle/>
          <a:p>
            <a:fld id="{B2F989A0-02E6-4B30-8D62-94BCFCD79AC5}" type="slidenum">
              <a:rPr lang="fi-FI" smtClean="0"/>
              <a:t>‹#›</a:t>
            </a:fld>
            <a:endParaRPr lang="fi-FI"/>
          </a:p>
        </p:txBody>
      </p:sp>
    </p:spTree>
    <p:extLst>
      <p:ext uri="{BB962C8B-B14F-4D97-AF65-F5344CB8AC3E}">
        <p14:creationId xmlns:p14="http://schemas.microsoft.com/office/powerpoint/2010/main" val="3685260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247346F-C014-4796-B569-6BCBB78306C1}" type="datetimeFigureOut">
              <a:rPr lang="fi-FI" smtClean="0"/>
              <a:t>7.12.2015</a:t>
            </a:fld>
            <a:endParaRPr lang="fi-FI"/>
          </a:p>
        </p:txBody>
      </p:sp>
      <p:sp>
        <p:nvSpPr>
          <p:cNvPr id="5" name="Footer Placeholder 2"/>
          <p:cNvSpPr>
            <a:spLocks noGrp="1"/>
          </p:cNvSpPr>
          <p:nvPr>
            <p:ph type="ftr" sz="quarter" idx="11"/>
          </p:nvPr>
        </p:nvSpPr>
        <p:spPr/>
        <p:txBody>
          <a:bodyPr/>
          <a:lstStyle/>
          <a:p>
            <a:endParaRPr lang="fi-FI"/>
          </a:p>
        </p:txBody>
      </p:sp>
      <p:sp>
        <p:nvSpPr>
          <p:cNvPr id="6" name="Slide Number Placeholder 3"/>
          <p:cNvSpPr>
            <a:spLocks noGrp="1"/>
          </p:cNvSpPr>
          <p:nvPr>
            <p:ph type="sldNum" sz="quarter" idx="12"/>
          </p:nvPr>
        </p:nvSpPr>
        <p:spPr/>
        <p:txBody>
          <a:bodyPr/>
          <a:lstStyle/>
          <a:p>
            <a:fld id="{B2F989A0-02E6-4B30-8D62-94BCFCD79AC5}" type="slidenum">
              <a:rPr lang="fi-FI" smtClean="0"/>
              <a:t>‹#›</a:t>
            </a:fld>
            <a:endParaRPr lang="fi-FI"/>
          </a:p>
        </p:txBody>
      </p:sp>
    </p:spTree>
    <p:extLst>
      <p:ext uri="{BB962C8B-B14F-4D97-AF65-F5344CB8AC3E}">
        <p14:creationId xmlns:p14="http://schemas.microsoft.com/office/powerpoint/2010/main" val="679021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i-FI" smtClean="0"/>
              <a:t>Muokkaa perustyyl. napsautt.</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7" name="Date Placeholder 4"/>
          <p:cNvSpPr>
            <a:spLocks noGrp="1"/>
          </p:cNvSpPr>
          <p:nvPr>
            <p:ph type="dt" sz="half" idx="10"/>
          </p:nvPr>
        </p:nvSpPr>
        <p:spPr/>
        <p:txBody>
          <a:bodyPr/>
          <a:lstStyle/>
          <a:p>
            <a:fld id="{E247346F-C014-4796-B569-6BCBB78306C1}" type="datetimeFigureOut">
              <a:rPr lang="fi-FI" smtClean="0"/>
              <a:t>7.12.2015</a:t>
            </a:fld>
            <a:endParaRPr lang="fi-FI"/>
          </a:p>
        </p:txBody>
      </p:sp>
      <p:sp>
        <p:nvSpPr>
          <p:cNvPr id="5" name="Footer Placeholder 5"/>
          <p:cNvSpPr>
            <a:spLocks noGrp="1"/>
          </p:cNvSpPr>
          <p:nvPr>
            <p:ph type="ftr" sz="quarter" idx="11"/>
          </p:nvPr>
        </p:nvSpPr>
        <p:spPr/>
        <p:txBody>
          <a:bodyPr/>
          <a:lstStyle/>
          <a:p>
            <a:endParaRPr lang="fi-FI"/>
          </a:p>
        </p:txBody>
      </p:sp>
      <p:sp>
        <p:nvSpPr>
          <p:cNvPr id="6" name="Slide Number Placeholder 6"/>
          <p:cNvSpPr>
            <a:spLocks noGrp="1"/>
          </p:cNvSpPr>
          <p:nvPr>
            <p:ph type="sldNum" sz="quarter" idx="12"/>
          </p:nvPr>
        </p:nvSpPr>
        <p:spPr/>
        <p:txBody>
          <a:bodyPr/>
          <a:lstStyle/>
          <a:p>
            <a:fld id="{B2F989A0-02E6-4B30-8D62-94BCFCD79AC5}" type="slidenum">
              <a:rPr lang="fi-FI" smtClean="0"/>
              <a:t>‹#›</a:t>
            </a:fld>
            <a:endParaRPr lang="fi-FI"/>
          </a:p>
        </p:txBody>
      </p:sp>
    </p:spTree>
    <p:extLst>
      <p:ext uri="{BB962C8B-B14F-4D97-AF65-F5344CB8AC3E}">
        <p14:creationId xmlns:p14="http://schemas.microsoft.com/office/powerpoint/2010/main" val="2058467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i-FI" smtClean="0"/>
              <a:t>Muokkaa perustyyl. napsautt.</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E247346F-C014-4796-B569-6BCBB78306C1}" type="datetimeFigureOut">
              <a:rPr lang="fi-FI" smtClean="0"/>
              <a:t>7.12.2015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B2F989A0-02E6-4B30-8D62-94BCFCD79AC5}" type="slidenum">
              <a:rPr lang="fi-FI" smtClean="0"/>
              <a:t>‹#›</a:t>
            </a:fld>
            <a:endParaRPr lang="fi-FI"/>
          </a:p>
        </p:txBody>
      </p:sp>
    </p:spTree>
    <p:extLst>
      <p:ext uri="{BB962C8B-B14F-4D97-AF65-F5344CB8AC3E}">
        <p14:creationId xmlns:p14="http://schemas.microsoft.com/office/powerpoint/2010/main" val="3340008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i-FI" smtClean="0"/>
              <a:t>Muokkaa perustyyl. napsautt.</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247346F-C014-4796-B569-6BCBB78306C1}" type="datetimeFigureOut">
              <a:rPr lang="fi-FI" smtClean="0"/>
              <a:t>7.12.2015</a:t>
            </a:fld>
            <a:endParaRPr lang="fi-FI"/>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i-FI"/>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2F989A0-02E6-4B30-8D62-94BCFCD79AC5}" type="slidenum">
              <a:rPr lang="fi-FI" smtClean="0"/>
              <a:t>‹#›</a:t>
            </a:fld>
            <a:endParaRPr lang="fi-FI"/>
          </a:p>
        </p:txBody>
      </p:sp>
    </p:spTree>
    <p:extLst>
      <p:ext uri="{BB962C8B-B14F-4D97-AF65-F5344CB8AC3E}">
        <p14:creationId xmlns:p14="http://schemas.microsoft.com/office/powerpoint/2010/main" val="802776479"/>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opettajantekijanoikeus.fi/" TargetMode="External"/><Relationship Id="rId2" Type="http://schemas.openxmlformats.org/officeDocument/2006/relationships/hyperlink" Target="http://www.operight.fi/teema/yleista" TargetMode="External"/><Relationship Id="rId1" Type="http://schemas.openxmlformats.org/officeDocument/2006/relationships/slideLayout" Target="../slideLayouts/slideLayout2.xml"/><Relationship Id="rId6" Type="http://schemas.openxmlformats.org/officeDocument/2006/relationships/hyperlink" Target="https://www.youtube.com/playlist?list=PL6A8855B0C4E9C266" TargetMode="External"/><Relationship Id="rId5" Type="http://schemas.openxmlformats.org/officeDocument/2006/relationships/hyperlink" Target="http://www.kopiosto.fi/kopiosto/fi_FI/" TargetMode="External"/><Relationship Id="rId4" Type="http://schemas.openxmlformats.org/officeDocument/2006/relationships/hyperlink" Target="http://creativecommons.f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Tekijänoikeudet koulun arjessa</a:t>
            </a:r>
            <a:endParaRPr lang="fi-FI" dirty="0"/>
          </a:p>
        </p:txBody>
      </p:sp>
      <p:sp>
        <p:nvSpPr>
          <p:cNvPr id="3" name="Alaotsikko 2"/>
          <p:cNvSpPr>
            <a:spLocks noGrp="1"/>
          </p:cNvSpPr>
          <p:nvPr>
            <p:ph type="subTitle" idx="1"/>
          </p:nvPr>
        </p:nvSpPr>
        <p:spPr/>
        <p:txBody>
          <a:bodyPr/>
          <a:lstStyle/>
          <a:p>
            <a:r>
              <a:rPr lang="fi-FI" dirty="0" smtClean="0"/>
              <a:t>Kirsi Nykänen 22.11.2015</a:t>
            </a:r>
            <a:endParaRPr lang="fi-FI" dirty="0"/>
          </a:p>
        </p:txBody>
      </p:sp>
      <p:pic>
        <p:nvPicPr>
          <p:cNvPr id="5" name="Kuv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3162" y="2223666"/>
            <a:ext cx="3094901" cy="3094901"/>
          </a:xfrm>
          <a:prstGeom prst="rect">
            <a:avLst/>
          </a:prstGeom>
        </p:spPr>
      </p:pic>
    </p:spTree>
    <p:extLst>
      <p:ext uri="{BB962C8B-B14F-4D97-AF65-F5344CB8AC3E}">
        <p14:creationId xmlns:p14="http://schemas.microsoft.com/office/powerpoint/2010/main" val="3263498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Verkkoympäristö</a:t>
            </a:r>
            <a:endParaRPr lang="fi-FI" b="1" dirty="0"/>
          </a:p>
        </p:txBody>
      </p:sp>
      <p:sp>
        <p:nvSpPr>
          <p:cNvPr id="3" name="Sisällön paikkamerkki 2"/>
          <p:cNvSpPr>
            <a:spLocks noGrp="1"/>
          </p:cNvSpPr>
          <p:nvPr>
            <p:ph idx="1"/>
          </p:nvPr>
        </p:nvSpPr>
        <p:spPr/>
        <p:txBody>
          <a:bodyPr>
            <a:normAutofit fontScale="92500" lnSpcReduction="10000"/>
          </a:bodyPr>
          <a:lstStyle/>
          <a:p>
            <a:r>
              <a:rPr lang="fi-FI" dirty="0" smtClean="0"/>
              <a:t>Nettisivujen tekeminen koulussa ja koulun palvelimelle on osa opetusta. Opetuksen luonne edellyttää, että opettaja ohjaa nettisivujen tekemistä ja samalla valvoo niille tulevaa aineistoa.</a:t>
            </a:r>
          </a:p>
          <a:p>
            <a:r>
              <a:rPr lang="fi-FI" dirty="0" smtClean="0"/>
              <a:t>Facebookissa on syytä kiinnittää huomiota erityisesti yksityisyyden suojaan, sillä vain harva aineisto on julkaistu Facebookissa kaikkien käyttöön. Käyttäjän määräämiä yksityisyysrajoituksia ei voi ohittaa.</a:t>
            </a:r>
          </a:p>
          <a:p>
            <a:r>
              <a:rPr lang="fi-FI" dirty="0" smtClean="0"/>
              <a:t>Wikipedian sisällön esittäminen ja käyttö opetustarkoituksissa on melko vapaata. Wikipedian tekstejä tai kuvia käytettäessä on kuitenkin aina muistettava mainita tekijän nimi tai ainakin Wikipedia lähteenä.</a:t>
            </a:r>
          </a:p>
          <a:p>
            <a:r>
              <a:rPr lang="fi-FI" dirty="0" smtClean="0"/>
              <a:t> YouTube-videoiden infokentässä on lisenssivalikko, jossa käyttäjä voi antaa laajennetun Creative </a:t>
            </a:r>
            <a:r>
              <a:rPr lang="fi-FI" dirty="0" err="1" smtClean="0"/>
              <a:t>Commons</a:t>
            </a:r>
            <a:r>
              <a:rPr lang="fi-FI" dirty="0" smtClean="0"/>
              <a:t> -lisenssin </a:t>
            </a:r>
            <a:r>
              <a:rPr lang="fi-FI" dirty="0" err="1" smtClean="0"/>
              <a:t>videoklipilleen</a:t>
            </a:r>
            <a:r>
              <a:rPr lang="fi-FI" dirty="0" smtClean="0"/>
              <a:t>. Mikäli video on lisensoitu CC-lisenssillä, sen saa esittää oppitunnilla, muuten esittäminen vaatii erillisen luvan.</a:t>
            </a:r>
            <a:endParaRPr lang="fi-FI" dirty="0"/>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9853" y="4650984"/>
            <a:ext cx="1772589" cy="1797085"/>
          </a:xfrm>
          <a:prstGeom prst="rect">
            <a:avLst/>
          </a:prstGeom>
        </p:spPr>
      </p:pic>
    </p:spTree>
    <p:extLst>
      <p:ext uri="{BB962C8B-B14F-4D97-AF65-F5344CB8AC3E}">
        <p14:creationId xmlns:p14="http://schemas.microsoft.com/office/powerpoint/2010/main" val="361954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Musiikki</a:t>
            </a:r>
            <a:endParaRPr lang="fi-FI" b="1" dirty="0"/>
          </a:p>
        </p:txBody>
      </p:sp>
      <p:sp>
        <p:nvSpPr>
          <p:cNvPr id="3" name="Sisällön paikkamerkki 2"/>
          <p:cNvSpPr>
            <a:spLocks noGrp="1"/>
          </p:cNvSpPr>
          <p:nvPr>
            <p:ph idx="1"/>
          </p:nvPr>
        </p:nvSpPr>
        <p:spPr/>
        <p:txBody>
          <a:bodyPr/>
          <a:lstStyle/>
          <a:p>
            <a:r>
              <a:rPr lang="fi-FI" dirty="0" smtClean="0"/>
              <a:t>Oppitunnilla esitettävään musiikkiin ei tarvita lupaa</a:t>
            </a:r>
          </a:p>
          <a:p>
            <a:r>
              <a:rPr lang="fi-FI" dirty="0" smtClean="0"/>
              <a:t>Koulujen ei tarvitse itse hankkia lupaa juhlissa esitettävään musiikkiin, sillä kunta on hankkinut luvan koulujen puolesta.</a:t>
            </a:r>
          </a:p>
          <a:p>
            <a:r>
              <a:rPr lang="fi-FI" dirty="0" smtClean="0"/>
              <a:t>Oppitunnilla musiikkia ja ääntä saa toistaa YouTubesta oppilaille, kunhan ei näytä liikkuvaa kuvaa.(Kuvan näyttämiseen voi kysyä luvan tekijältä)</a:t>
            </a:r>
          </a:p>
          <a:p>
            <a:r>
              <a:rPr lang="fi-FI" dirty="0" smtClean="0"/>
              <a:t>Esittämisoikeus koskee ainoastaan laillista lähdettä, joten varmista YouTube-videon laillisuus</a:t>
            </a:r>
            <a:endParaRPr lang="fi-FI" dirty="0"/>
          </a:p>
        </p:txBody>
      </p:sp>
      <p:pic>
        <p:nvPicPr>
          <p:cNvPr id="4" name="Kuv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7922" y="4819649"/>
            <a:ext cx="1771650" cy="1428750"/>
          </a:xfrm>
          <a:prstGeom prst="rect">
            <a:avLst/>
          </a:prstGeom>
        </p:spPr>
      </p:pic>
    </p:spTree>
    <p:extLst>
      <p:ext uri="{BB962C8B-B14F-4D97-AF65-F5344CB8AC3E}">
        <p14:creationId xmlns:p14="http://schemas.microsoft.com/office/powerpoint/2010/main" val="31339902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21511" y="355640"/>
            <a:ext cx="10515600" cy="4351338"/>
          </a:xfrm>
        </p:spPr>
        <p:txBody>
          <a:bodyPr>
            <a:normAutofit/>
          </a:bodyPr>
          <a:lstStyle/>
          <a:p>
            <a:r>
              <a:rPr lang="fi-FI" dirty="0" smtClean="0"/>
              <a:t>Laillisesti hankitulta Cd- levyltä musiikkia voi esittää oppilaille oppitunnilla.</a:t>
            </a:r>
          </a:p>
          <a:p>
            <a:r>
              <a:rPr lang="fi-FI" dirty="0" smtClean="0"/>
              <a:t>Cd- levystä tehdyltä kopiolta (esim. mp3) musiikkia ei saa esittää oppilaille</a:t>
            </a:r>
          </a:p>
          <a:p>
            <a:r>
              <a:rPr lang="fi-FI" dirty="0" smtClean="0"/>
              <a:t>Kuntien kouluissa ja oppilaitoksissa musiikkia saa soittaa välitunneilla kuntien ja Teoston välisen ns. kuntaluvan ansiosta. Lupa sisältää myös oikeuden valmistaa kunnan omistamasta tallenteesta kopion esimerkiksi cd-levylle tai tietokoneen kovalevylle musiikin esittämistä varten.</a:t>
            </a:r>
          </a:p>
          <a:p>
            <a:r>
              <a:rPr lang="fi-FI" dirty="0" err="1" smtClean="0"/>
              <a:t>Spotifyta</a:t>
            </a:r>
            <a:r>
              <a:rPr lang="fi-FI" dirty="0" smtClean="0"/>
              <a:t> saa käyttää opetuksessa, </a:t>
            </a:r>
            <a:r>
              <a:rPr lang="fi-FI" dirty="0" err="1" smtClean="0"/>
              <a:t>Spotifyn</a:t>
            </a:r>
            <a:r>
              <a:rPr lang="fi-FI" dirty="0" smtClean="0"/>
              <a:t> käyttäminen välitunneilla on sen sijaan kiellettyä.</a:t>
            </a:r>
          </a:p>
          <a:p>
            <a:r>
              <a:rPr lang="fi-FI" dirty="0" smtClean="0"/>
              <a:t>Opetusvideoon lisättäessä musiikkia tarvitaan lupa (</a:t>
            </a:r>
            <a:r>
              <a:rPr lang="fi-FI" dirty="0" err="1" smtClean="0"/>
              <a:t>Gramex</a:t>
            </a:r>
            <a:r>
              <a:rPr lang="fi-FI" dirty="0" smtClean="0"/>
              <a:t>). Taustamusiikkia voi myös etsiä verkosta (Creative </a:t>
            </a:r>
            <a:r>
              <a:rPr lang="fi-FI" dirty="0" err="1" smtClean="0"/>
              <a:t>Commons</a:t>
            </a:r>
            <a:r>
              <a:rPr lang="fi-FI" dirty="0" smtClean="0"/>
              <a:t> - eli CC-lisenssi).</a:t>
            </a:r>
          </a:p>
          <a:p>
            <a:endParaRPr lang="fi-FI" dirty="0"/>
          </a:p>
        </p:txBody>
      </p:sp>
      <p:pic>
        <p:nvPicPr>
          <p:cNvPr id="5" name="Kuva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45639" y="4440157"/>
            <a:ext cx="1675343" cy="2047454"/>
          </a:xfrm>
          <a:prstGeom prst="rect">
            <a:avLst/>
          </a:prstGeom>
        </p:spPr>
      </p:pic>
    </p:spTree>
    <p:extLst>
      <p:ext uri="{BB962C8B-B14F-4D97-AF65-F5344CB8AC3E}">
        <p14:creationId xmlns:p14="http://schemas.microsoft.com/office/powerpoint/2010/main" val="1244177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Liikkuva kuva</a:t>
            </a:r>
            <a:endParaRPr lang="fi-FI" b="1" dirty="0"/>
          </a:p>
        </p:txBody>
      </p:sp>
      <p:sp>
        <p:nvSpPr>
          <p:cNvPr id="3" name="Sisällön paikkamerkki 2"/>
          <p:cNvSpPr>
            <a:spLocks noGrp="1"/>
          </p:cNvSpPr>
          <p:nvPr>
            <p:ph idx="1"/>
          </p:nvPr>
        </p:nvSpPr>
        <p:spPr>
          <a:xfrm>
            <a:off x="1103311" y="2052918"/>
            <a:ext cx="10031535" cy="4195481"/>
          </a:xfrm>
        </p:spPr>
        <p:txBody>
          <a:bodyPr>
            <a:normAutofit lnSpcReduction="10000"/>
          </a:bodyPr>
          <a:lstStyle/>
          <a:p>
            <a:r>
              <a:rPr lang="fi-FI" dirty="0"/>
              <a:t>Elokuvan julkiseen esittämiseen niin opetuskäytössä kuin muussakin ei-kaupallisessa toiminnassa tarvitaan aina </a:t>
            </a:r>
            <a:r>
              <a:rPr lang="fi-FI" dirty="0" smtClean="0"/>
              <a:t>lupa</a:t>
            </a:r>
          </a:p>
          <a:p>
            <a:r>
              <a:rPr lang="fi-FI" dirty="0"/>
              <a:t>Kotimaisten elokuvien esitysluvan saa Tuotoksesta</a:t>
            </a:r>
            <a:r>
              <a:rPr lang="fi-FI" dirty="0" smtClean="0"/>
              <a:t>.</a:t>
            </a:r>
          </a:p>
          <a:p>
            <a:r>
              <a:rPr lang="fi-FI" dirty="0"/>
              <a:t>Mikäli elokuvaesityksen järjestäjä ei hanki esityslupaa Tuotoksesta tai elokuva ei ole Tuotoksen teoslistalla, tulee hakijan kysyä esityslupa elokuvan tuotantoyhtiöltä</a:t>
            </a:r>
            <a:r>
              <a:rPr lang="fi-FI" dirty="0" smtClean="0"/>
              <a:t>.</a:t>
            </a:r>
          </a:p>
          <a:p>
            <a:r>
              <a:rPr lang="fi-FI" dirty="0"/>
              <a:t>Jatkuvalla esitysluvalla katselukertojen määrä on rajaton. Esitysluvan voi hankkia joko </a:t>
            </a:r>
            <a:r>
              <a:rPr lang="fi-FI" dirty="0" smtClean="0"/>
              <a:t>kunta keskitetysti tai koulu itsenäisesti. Elokuvan </a:t>
            </a:r>
            <a:r>
              <a:rPr lang="fi-FI" dirty="0"/>
              <a:t>saa esittää oppilaitoksen opetussuunnitelman mukaisessa toiminnassa sekä koulun aamu- ja iltapäiväkerhotoiminnassa.</a:t>
            </a:r>
          </a:p>
          <a:p>
            <a:r>
              <a:rPr lang="fi-FI" dirty="0"/>
              <a:t>Jatkuvan esitysluvan vuosimaksu perustuu oppilasmäärään ja on 2 </a:t>
            </a:r>
            <a:r>
              <a:rPr lang="fi-FI" dirty="0" smtClean="0"/>
              <a:t>€ /oppilas/kalenterivuosi (11/2015)</a:t>
            </a:r>
            <a:endParaRPr lang="fi-FI" dirty="0"/>
          </a:p>
          <a:p>
            <a:endParaRPr lang="fi-FI" dirty="0"/>
          </a:p>
        </p:txBody>
      </p:sp>
      <p:pic>
        <p:nvPicPr>
          <p:cNvPr id="4" name="Kuv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34963" y="5178228"/>
            <a:ext cx="1269841" cy="1269841"/>
          </a:xfrm>
          <a:prstGeom prst="rect">
            <a:avLst/>
          </a:prstGeom>
        </p:spPr>
      </p:pic>
    </p:spTree>
    <p:extLst>
      <p:ext uri="{BB962C8B-B14F-4D97-AF65-F5344CB8AC3E}">
        <p14:creationId xmlns:p14="http://schemas.microsoft.com/office/powerpoint/2010/main" val="41289866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Lähteet ja lisätietoja</a:t>
            </a:r>
            <a:endParaRPr lang="fi-FI" dirty="0"/>
          </a:p>
        </p:txBody>
      </p:sp>
      <p:sp>
        <p:nvSpPr>
          <p:cNvPr id="3" name="Sisällön paikkamerkki 2"/>
          <p:cNvSpPr>
            <a:spLocks noGrp="1"/>
          </p:cNvSpPr>
          <p:nvPr>
            <p:ph idx="1"/>
          </p:nvPr>
        </p:nvSpPr>
        <p:spPr/>
        <p:txBody>
          <a:bodyPr/>
          <a:lstStyle/>
          <a:p>
            <a:r>
              <a:rPr lang="fi-FI" dirty="0" smtClean="0">
                <a:hlinkClick r:id="rId2"/>
              </a:rPr>
              <a:t>Opettajan työ ja tekijänoikeudet</a:t>
            </a:r>
            <a:endParaRPr lang="fi-FI" dirty="0" smtClean="0"/>
          </a:p>
          <a:p>
            <a:r>
              <a:rPr lang="fi-FI" dirty="0" smtClean="0">
                <a:hlinkClick r:id="rId3"/>
              </a:rPr>
              <a:t>Opettajan tekijänoikeus sivusto</a:t>
            </a:r>
            <a:endParaRPr lang="fi-FI" dirty="0" smtClean="0"/>
          </a:p>
          <a:p>
            <a:r>
              <a:rPr lang="fi-FI" dirty="0" smtClean="0">
                <a:hlinkClick r:id="rId4"/>
              </a:rPr>
              <a:t>Creative </a:t>
            </a:r>
            <a:r>
              <a:rPr lang="fi-FI" dirty="0" err="1" smtClean="0">
                <a:hlinkClick r:id="rId4"/>
              </a:rPr>
              <a:t>commons</a:t>
            </a:r>
            <a:r>
              <a:rPr lang="fi-FI" dirty="0" smtClean="0">
                <a:hlinkClick r:id="rId4"/>
              </a:rPr>
              <a:t>- lisenssit</a:t>
            </a:r>
            <a:endParaRPr lang="fi-FI" dirty="0" smtClean="0"/>
          </a:p>
          <a:p>
            <a:r>
              <a:rPr lang="fi-FI" dirty="0" smtClean="0">
                <a:hlinkClick r:id="rId5"/>
              </a:rPr>
              <a:t>Kopiosto</a:t>
            </a:r>
            <a:endParaRPr lang="fi-FI" dirty="0" smtClean="0"/>
          </a:p>
          <a:p>
            <a:r>
              <a:rPr lang="fi-FI" dirty="0" err="1" smtClean="0">
                <a:hlinkClick r:id="rId6"/>
              </a:rPr>
              <a:t>Kotek</a:t>
            </a:r>
            <a:r>
              <a:rPr lang="fi-FI" dirty="0" smtClean="0">
                <a:hlinkClick r:id="rId6"/>
              </a:rPr>
              <a:t>- </a:t>
            </a:r>
            <a:r>
              <a:rPr lang="fi-FI" dirty="0" err="1" smtClean="0">
                <a:hlinkClick r:id="rId6"/>
              </a:rPr>
              <a:t>webinaari</a:t>
            </a:r>
            <a:r>
              <a:rPr lang="fi-FI" dirty="0" smtClean="0">
                <a:hlinkClick r:id="rId6"/>
              </a:rPr>
              <a:t> tallenteet (Tarmo Toikkanen)</a:t>
            </a:r>
            <a:endParaRPr lang="fi-FI" dirty="0"/>
          </a:p>
        </p:txBody>
      </p:sp>
    </p:spTree>
    <p:extLst>
      <p:ext uri="{BB962C8B-B14F-4D97-AF65-F5344CB8AC3E}">
        <p14:creationId xmlns:p14="http://schemas.microsoft.com/office/powerpoint/2010/main" val="2417567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Omat työt</a:t>
            </a:r>
            <a:endParaRPr lang="fi-FI" b="1" dirty="0"/>
          </a:p>
        </p:txBody>
      </p:sp>
      <p:sp>
        <p:nvSpPr>
          <p:cNvPr id="3" name="Sisällön paikkamerkki 2"/>
          <p:cNvSpPr>
            <a:spLocks noGrp="1"/>
          </p:cNvSpPr>
          <p:nvPr>
            <p:ph idx="1"/>
          </p:nvPr>
        </p:nvSpPr>
        <p:spPr>
          <a:xfrm>
            <a:off x="1103312" y="1388962"/>
            <a:ext cx="9962085" cy="4859437"/>
          </a:xfrm>
        </p:spPr>
        <p:txBody>
          <a:bodyPr>
            <a:normAutofit/>
          </a:bodyPr>
          <a:lstStyle/>
          <a:p>
            <a:r>
              <a:rPr lang="fi-FI" dirty="0" smtClean="0"/>
              <a:t>Kun oppimateriaalin tekoon ei ole nimenomaisesti velvoitettu, voidaan katsoa, että kaikki oikeudet säilyvät opettajalla. Työnantajalla ei ole oikeutta käyttää ilman lupaa opettajan tekemää materiaalia edes oppilaitoksen sisäisesti.</a:t>
            </a:r>
            <a:endParaRPr lang="fi-FI" dirty="0"/>
          </a:p>
          <a:p>
            <a:r>
              <a:rPr lang="fi-FI" dirty="0" smtClean="0"/>
              <a:t>Tekijänoikeudellisesti ei ole mitään merkitystä sillä, onko teos syntynyt oppitunnilla tai vapaa-ajalla – opiskelija on aina tekemänsä työn tekijänoikeuden haltija. </a:t>
            </a:r>
          </a:p>
          <a:p>
            <a:r>
              <a:rPr lang="fi-FI" dirty="0"/>
              <a:t>O</a:t>
            </a:r>
            <a:r>
              <a:rPr lang="fi-FI" dirty="0" smtClean="0"/>
              <a:t>petuksen yhteydessä syntyviä ”tavanomaisia” teoksia, kuten äidinkielen aine tai piirustus, voidaan hyödyntää opetuksen yhteydessä esimerkiksi lukemalla aine ääneen tai laittamalla piirustus luokan seinälle näkyviin, mikäli oppilas ei erikseen tätä kiellä.</a:t>
            </a:r>
          </a:p>
          <a:p>
            <a:r>
              <a:rPr lang="fi-FI" dirty="0" smtClean="0"/>
              <a:t>Sekä opettaja, että oppilas päättävät itse töiden tallentamisesta koulun verkkoon. Ala-ikäiseltä tarvitaan huoltajan lupa</a:t>
            </a:r>
            <a:endParaRPr lang="fi-FI" dirty="0"/>
          </a:p>
        </p:txBody>
      </p:sp>
    </p:spTree>
    <p:extLst>
      <p:ext uri="{BB962C8B-B14F-4D97-AF65-F5344CB8AC3E}">
        <p14:creationId xmlns:p14="http://schemas.microsoft.com/office/powerpoint/2010/main" val="1820682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Miten saan hyödyntää muiden materiaaleja</a:t>
            </a:r>
            <a:endParaRPr lang="fi-FI" b="1" dirty="0"/>
          </a:p>
        </p:txBody>
      </p:sp>
      <p:sp>
        <p:nvSpPr>
          <p:cNvPr id="3" name="Sisällön paikkamerkki 2"/>
          <p:cNvSpPr>
            <a:spLocks noGrp="1"/>
          </p:cNvSpPr>
          <p:nvPr>
            <p:ph idx="1"/>
          </p:nvPr>
        </p:nvSpPr>
        <p:spPr/>
        <p:txBody>
          <a:bodyPr>
            <a:normAutofit/>
          </a:bodyPr>
          <a:lstStyle/>
          <a:p>
            <a:pPr marL="0" indent="0">
              <a:buNone/>
            </a:pPr>
            <a:r>
              <a:rPr lang="fi-FI" b="1" dirty="0" smtClean="0"/>
              <a:t>Kopioston Digiluvalla </a:t>
            </a:r>
            <a:r>
              <a:rPr lang="fi-FI" dirty="0" smtClean="0"/>
              <a:t>saa peruskouluissa</a:t>
            </a:r>
          </a:p>
          <a:p>
            <a:r>
              <a:rPr lang="fi-FI" dirty="0" smtClean="0"/>
              <a:t>skannata tai digitoida samasta julkaisusta samoja oppilaita varten enintään 5 sivua, kuitenkin enintään puolet julkaisusta</a:t>
            </a:r>
          </a:p>
          <a:p>
            <a:r>
              <a:rPr lang="fi-FI" dirty="0" smtClean="0"/>
              <a:t>kopioida enintään 20 tulostettuna A4-kokoa vastaavaa sivua avoimessa internetissä olevaa tekijänoikeuden suojaamaa kuva- ja tekstiaineistoa, ellei oikeudenomistaja ole kieltänyt kopiointia tai myöntänyt aineiston opetuskäyttöön muutoin lupaa</a:t>
            </a:r>
          </a:p>
          <a:p>
            <a:r>
              <a:rPr lang="fi-FI" dirty="0" smtClean="0"/>
              <a:t>tallentaa kopioidun aineiston oppilaitoksen suljettuun sisäverkkoon oman opetusryhmän saataville lukuvuoden ajaksi.</a:t>
            </a:r>
          </a:p>
          <a:p>
            <a:endParaRPr lang="fi-FI" dirty="0"/>
          </a:p>
        </p:txBody>
      </p:sp>
    </p:spTree>
    <p:extLst>
      <p:ext uri="{BB962C8B-B14F-4D97-AF65-F5344CB8AC3E}">
        <p14:creationId xmlns:p14="http://schemas.microsoft.com/office/powerpoint/2010/main" val="24626572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Siteeraaminen</a:t>
            </a:r>
            <a:endParaRPr lang="fi-FI" b="1" dirty="0"/>
          </a:p>
        </p:txBody>
      </p:sp>
      <p:sp>
        <p:nvSpPr>
          <p:cNvPr id="3" name="Sisällön paikkamerkki 2"/>
          <p:cNvSpPr>
            <a:spLocks noGrp="1"/>
          </p:cNvSpPr>
          <p:nvPr>
            <p:ph idx="1"/>
          </p:nvPr>
        </p:nvSpPr>
        <p:spPr/>
        <p:txBody>
          <a:bodyPr/>
          <a:lstStyle/>
          <a:p>
            <a:r>
              <a:rPr lang="fi-FI" dirty="0" smtClean="0"/>
              <a:t>Teosten siteeraamiseen ei tarvita erillistä lupaa tekijältä, mutta</a:t>
            </a:r>
          </a:p>
          <a:p>
            <a:pPr lvl="1">
              <a:buFont typeface="Courier New" panose="02070309020205020404" pitchFamily="49" charset="0"/>
              <a:buChar char="o"/>
            </a:pPr>
            <a:r>
              <a:rPr lang="fi-FI" dirty="0" smtClean="0"/>
              <a:t>Siteerattavan teoksen tulee olla laillisesti julkistettu</a:t>
            </a:r>
          </a:p>
          <a:p>
            <a:pPr lvl="1">
              <a:buFont typeface="Courier New" panose="02070309020205020404" pitchFamily="49" charset="0"/>
              <a:buChar char="o"/>
            </a:pPr>
            <a:r>
              <a:rPr lang="fi-FI" dirty="0" smtClean="0"/>
              <a:t>Siteeraamisen tulee tapahtua hyvän tavan mukaisesti</a:t>
            </a:r>
          </a:p>
          <a:p>
            <a:pPr lvl="1">
              <a:buFont typeface="Courier New" panose="02070309020205020404" pitchFamily="49" charset="0"/>
              <a:buChar char="o"/>
            </a:pPr>
            <a:r>
              <a:rPr lang="fi-FI" dirty="0" smtClean="0"/>
              <a:t>Siteeraamisen tulee tapahtua tarkoituksen edellyttämässä laajuudessa.</a:t>
            </a:r>
          </a:p>
          <a:p>
            <a:r>
              <a:rPr lang="fi-FI" dirty="0"/>
              <a:t>S</a:t>
            </a:r>
            <a:r>
              <a:rPr lang="fi-FI" dirty="0" smtClean="0"/>
              <a:t>iteeraaminen on mahdollista kaikenlaisista teoksista (kirjallisuus, musiikki, kuvat ym.). Sitaattioikeus on myös teknologianeutraali, eli digitaalisesta materiaalista voidaan ottaa sitaatti paperimuotoon ja päinvastoin.</a:t>
            </a:r>
            <a:endParaRPr lang="fi-FI" dirty="0"/>
          </a:p>
        </p:txBody>
      </p:sp>
    </p:spTree>
    <p:extLst>
      <p:ext uri="{BB962C8B-B14F-4D97-AF65-F5344CB8AC3E}">
        <p14:creationId xmlns:p14="http://schemas.microsoft.com/office/powerpoint/2010/main" val="4290898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Vapaat lisenssit</a:t>
            </a:r>
            <a:endParaRPr lang="fi-FI" b="1" dirty="0"/>
          </a:p>
        </p:txBody>
      </p:sp>
      <p:sp>
        <p:nvSpPr>
          <p:cNvPr id="3" name="Sisällön paikkamerkki 2"/>
          <p:cNvSpPr>
            <a:spLocks noGrp="1"/>
          </p:cNvSpPr>
          <p:nvPr>
            <p:ph idx="1"/>
          </p:nvPr>
        </p:nvSpPr>
        <p:spPr/>
        <p:txBody>
          <a:bodyPr>
            <a:normAutofit lnSpcReduction="10000"/>
          </a:bodyPr>
          <a:lstStyle/>
          <a:p>
            <a:r>
              <a:rPr lang="fi-FI" dirty="0" smtClean="0"/>
              <a:t>Tekijä voi antaa suostumuksensa teoksen käyttöön vapaamuotoisesti tai käyttämällä ns. vapaita lisenssejä, joita ovat muun muassa Creative </a:t>
            </a:r>
            <a:r>
              <a:rPr lang="fi-FI" dirty="0" err="1" smtClean="0"/>
              <a:t>Commons</a:t>
            </a:r>
            <a:r>
              <a:rPr lang="fi-FI" dirty="0" smtClean="0"/>
              <a:t> ja GNU General Public License.</a:t>
            </a:r>
          </a:p>
          <a:p>
            <a:r>
              <a:rPr lang="fi-FI" dirty="0" smtClean="0"/>
              <a:t>CC-lisensoiduissa teoksissa lähtöolettamana on se, että käyttäjä (esimerkiksi opettaja tai oppilas) voi hyödyntää teosta (esimerkiksi esittää tai kopioida) ilman erillistä lupaa.</a:t>
            </a:r>
          </a:p>
          <a:p>
            <a:r>
              <a:rPr lang="fi-FI" dirty="0" smtClean="0"/>
              <a:t>GNU General Public License (myöhemmin GPL) on Creative </a:t>
            </a:r>
            <a:r>
              <a:rPr lang="fi-FI" dirty="0" err="1" smtClean="0"/>
              <a:t>Commonsin</a:t>
            </a:r>
            <a:r>
              <a:rPr lang="fi-FI" dirty="0" smtClean="0"/>
              <a:t> ohella yksi käytetyimmistä avoimista lisensseistä, joka antaa oikeuden käyttää, kopioida, muuttaa ja jakaa edelleen teosta. </a:t>
            </a:r>
            <a:r>
              <a:rPr lang="fi-FI" dirty="0" err="1" smtClean="0"/>
              <a:t>GPL:n</a:t>
            </a:r>
            <a:r>
              <a:rPr lang="fi-FI" dirty="0" smtClean="0"/>
              <a:t> ehtona on se, että teoksesta tehdyt muunnelmat lisensoidaan samalla lisenssillä, joten niitäkin voi muuttaa ja jakaa vapaasti. GPL on yleisimmin käytössä tietokoneohjelmissa, jolloin ohjelman lähdekoodi on avoin</a:t>
            </a:r>
          </a:p>
          <a:p>
            <a:endParaRPr lang="fi-FI" dirty="0"/>
          </a:p>
        </p:txBody>
      </p:sp>
    </p:spTree>
    <p:extLst>
      <p:ext uri="{BB962C8B-B14F-4D97-AF65-F5344CB8AC3E}">
        <p14:creationId xmlns:p14="http://schemas.microsoft.com/office/powerpoint/2010/main" val="350542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Valokopiointi</a:t>
            </a:r>
            <a:endParaRPr lang="fi-FI" b="1" dirty="0"/>
          </a:p>
        </p:txBody>
      </p:sp>
      <p:sp>
        <p:nvSpPr>
          <p:cNvPr id="3" name="Sisällön paikkamerkki 2"/>
          <p:cNvSpPr>
            <a:spLocks noGrp="1"/>
          </p:cNvSpPr>
          <p:nvPr>
            <p:ph idx="1"/>
          </p:nvPr>
        </p:nvSpPr>
        <p:spPr/>
        <p:txBody>
          <a:bodyPr/>
          <a:lstStyle/>
          <a:p>
            <a:r>
              <a:rPr lang="fi-FI" dirty="0" smtClean="0"/>
              <a:t>Kopioston valokopiointilupa oikeuttaa kopioimaan:</a:t>
            </a:r>
          </a:p>
          <a:p>
            <a:r>
              <a:rPr lang="fi-FI" dirty="0" smtClean="0"/>
              <a:t>Enintään 20 sivua / julkaisu / lukukausi / oppilas: kirjat, lehdet, mainokset ym.</a:t>
            </a:r>
          </a:p>
          <a:p>
            <a:r>
              <a:rPr lang="fi-FI" dirty="0" smtClean="0"/>
              <a:t>Enintään 10 sivua / julkaisu / lukukausi / oppilas: nuotti ja nuottijulkaisut.</a:t>
            </a:r>
          </a:p>
          <a:p>
            <a:r>
              <a:rPr lang="fi-FI" dirty="0" smtClean="0"/>
              <a:t>Ei saa kopioida lainkaan: työ- ja harjoituskirjat, ratkaisukirjat.</a:t>
            </a:r>
          </a:p>
          <a:p>
            <a:endParaRPr lang="fi-FI" dirty="0"/>
          </a:p>
        </p:txBody>
      </p:sp>
      <p:pic>
        <p:nvPicPr>
          <p:cNvPr id="4" name="Kuva 3"/>
          <p:cNvPicPr>
            <a:picLocks noChangeAspect="1"/>
          </p:cNvPicPr>
          <p:nvPr/>
        </p:nvPicPr>
        <p:blipFill>
          <a:blip r:embed="rId2"/>
          <a:stretch>
            <a:fillRect/>
          </a:stretch>
        </p:blipFill>
        <p:spPr>
          <a:xfrm>
            <a:off x="8775333" y="4289898"/>
            <a:ext cx="2975106" cy="2158171"/>
          </a:xfrm>
          <a:prstGeom prst="rect">
            <a:avLst/>
          </a:prstGeom>
        </p:spPr>
      </p:pic>
    </p:spTree>
    <p:extLst>
      <p:ext uri="{BB962C8B-B14F-4D97-AF65-F5344CB8AC3E}">
        <p14:creationId xmlns:p14="http://schemas.microsoft.com/office/powerpoint/2010/main" val="2124873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b="1" dirty="0" smtClean="0"/>
              <a:t>TV- ja radio-ohjelmien tallennus- ja esityslupa </a:t>
            </a:r>
            <a:endParaRPr lang="fi-FI" dirty="0"/>
          </a:p>
        </p:txBody>
      </p:sp>
      <p:sp>
        <p:nvSpPr>
          <p:cNvPr id="3" name="Sisällön paikkamerkki 2"/>
          <p:cNvSpPr>
            <a:spLocks noGrp="1"/>
          </p:cNvSpPr>
          <p:nvPr>
            <p:ph idx="1"/>
          </p:nvPr>
        </p:nvSpPr>
        <p:spPr/>
        <p:txBody>
          <a:bodyPr/>
          <a:lstStyle/>
          <a:p>
            <a:r>
              <a:rPr lang="fi-FI" b="1" dirty="0" smtClean="0"/>
              <a:t>YLE 1, YLE 2, YLE </a:t>
            </a:r>
            <a:r>
              <a:rPr lang="fi-FI" b="1" dirty="0" err="1" smtClean="0"/>
              <a:t>Fem</a:t>
            </a:r>
            <a:r>
              <a:rPr lang="fi-FI" b="1" dirty="0" smtClean="0"/>
              <a:t>, Yle Teema ja MTV3</a:t>
            </a:r>
            <a:r>
              <a:rPr lang="fi-FI" dirty="0" smtClean="0"/>
              <a:t>.  Lupa oikeuttaa tallentamaan (myös koulun sisäiseen suljettuun verkkoon) ja esittämään kanavilta kaikkia muita ohjelmia paitsi elokuvateatteri- ja tallennelevitykseen tarkoitettuja elokuvia, ulkomaisia jatkuvajuonisia sarjoja ja mainoksia.</a:t>
            </a:r>
          </a:p>
          <a:p>
            <a:r>
              <a:rPr lang="fi-FI" b="1" dirty="0" smtClean="0"/>
              <a:t>Radion</a:t>
            </a:r>
            <a:r>
              <a:rPr lang="fi-FI" dirty="0" smtClean="0"/>
              <a:t> osalta lupa koskee </a:t>
            </a:r>
            <a:r>
              <a:rPr lang="fi-FI" b="1" dirty="0" smtClean="0"/>
              <a:t>kaikkia Yleisradion kanavia</a:t>
            </a:r>
          </a:p>
          <a:p>
            <a:r>
              <a:rPr lang="fi-FI" dirty="0" smtClean="0"/>
              <a:t>Yleisradion </a:t>
            </a:r>
            <a:r>
              <a:rPr lang="fi-FI" b="1" dirty="0" smtClean="0"/>
              <a:t>Yle Areenan</a:t>
            </a:r>
            <a:r>
              <a:rPr lang="fi-FI" dirty="0" smtClean="0"/>
              <a:t> ja </a:t>
            </a:r>
            <a:r>
              <a:rPr lang="fi-FI" b="1" dirty="0" smtClean="0"/>
              <a:t>Elävän arkiston</a:t>
            </a:r>
            <a:r>
              <a:rPr lang="fi-FI" dirty="0" smtClean="0"/>
              <a:t> palveluissa olevia kotimaisia televisio-ohjelmia voi käyttää opetuksessa. Sopimus ei kuitenkaan salli ohjelmien tallentamista.</a:t>
            </a:r>
            <a:endParaRPr lang="fi-FI" dirty="0"/>
          </a:p>
        </p:txBody>
      </p:sp>
      <p:pic>
        <p:nvPicPr>
          <p:cNvPr id="4" name="Kuv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1744" y="4352569"/>
            <a:ext cx="2095500" cy="2095500"/>
          </a:xfrm>
          <a:prstGeom prst="rect">
            <a:avLst/>
          </a:prstGeom>
        </p:spPr>
      </p:pic>
    </p:spTree>
    <p:extLst>
      <p:ext uri="{BB962C8B-B14F-4D97-AF65-F5344CB8AC3E}">
        <p14:creationId xmlns:p14="http://schemas.microsoft.com/office/powerpoint/2010/main" val="3263033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Lupa tekijältä</a:t>
            </a:r>
            <a:endParaRPr lang="fi-FI" b="1" dirty="0"/>
          </a:p>
        </p:txBody>
      </p:sp>
      <p:sp>
        <p:nvSpPr>
          <p:cNvPr id="3" name="Sisällön paikkamerkki 2"/>
          <p:cNvSpPr>
            <a:spLocks noGrp="1"/>
          </p:cNvSpPr>
          <p:nvPr>
            <p:ph idx="1"/>
          </p:nvPr>
        </p:nvSpPr>
        <p:spPr/>
        <p:txBody>
          <a:bodyPr>
            <a:normAutofit/>
          </a:bodyPr>
          <a:lstStyle/>
          <a:p>
            <a:r>
              <a:rPr lang="fi-FI" dirty="0" smtClean="0"/>
              <a:t>Paras tapa kysyä lupaa teosten hyödyntämiseen sähköposti, sillä luvan saamisesta on epäselvissä tilanteissa tällöin näyttää todiste.</a:t>
            </a:r>
          </a:p>
          <a:p>
            <a:r>
              <a:rPr lang="fi-FI" dirty="0" smtClean="0"/>
              <a:t>Lupaa kannattaa kysyä yksilöidysti, eli kertoa tekijälle, miten ja mihin tarkoitukseen teosta aiotaan käyttää. </a:t>
            </a:r>
          </a:p>
          <a:p>
            <a:r>
              <a:rPr lang="fi-FI" dirty="0" smtClean="0"/>
              <a:t>Lupaa kysyttäessä kannattaa siis täsmentää, onko aineistoa tarkoitus käyttää esimerkiksi oman opetusmateriaalin tekemiseen vai teoksen esittämiseen oppitunnilla.</a:t>
            </a:r>
          </a:p>
          <a:p>
            <a:r>
              <a:rPr lang="fi-FI" dirty="0" smtClean="0"/>
              <a:t>Tekijänoikeudella suojattua materiaalia hyödynnettäessä on kuitenkin aina muistettava mainita tekijän nimi eikä teosta saa käyttää tekijää loukkaavalla tavalla.</a:t>
            </a:r>
          </a:p>
          <a:p>
            <a:endParaRPr lang="fi-FI" dirty="0"/>
          </a:p>
        </p:txBody>
      </p:sp>
    </p:spTree>
    <p:extLst>
      <p:ext uri="{BB962C8B-B14F-4D97-AF65-F5344CB8AC3E}">
        <p14:creationId xmlns:p14="http://schemas.microsoft.com/office/powerpoint/2010/main" val="1981046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Esitykset</a:t>
            </a:r>
            <a:endParaRPr lang="fi-FI" b="1" dirty="0"/>
          </a:p>
        </p:txBody>
      </p:sp>
      <p:sp>
        <p:nvSpPr>
          <p:cNvPr id="3" name="Sisällön paikkamerkki 2"/>
          <p:cNvSpPr>
            <a:spLocks noGrp="1"/>
          </p:cNvSpPr>
          <p:nvPr>
            <p:ph idx="1"/>
          </p:nvPr>
        </p:nvSpPr>
        <p:spPr>
          <a:xfrm>
            <a:off x="1022289" y="1566781"/>
            <a:ext cx="10008384" cy="4195481"/>
          </a:xfrm>
        </p:spPr>
        <p:txBody>
          <a:bodyPr>
            <a:normAutofit fontScale="92500" lnSpcReduction="20000"/>
          </a:bodyPr>
          <a:lstStyle/>
          <a:p>
            <a:r>
              <a:rPr lang="fi-FI" dirty="0" smtClean="0"/>
              <a:t>Konsertit ja erilaiset juhlat eivät rinnastu tekijänoikeudellisesti opetustoimintaan, joten niissä tapahtuvaan esittämiseen tarvitaan lupia.</a:t>
            </a:r>
          </a:p>
          <a:p>
            <a:r>
              <a:rPr lang="fi-FI" dirty="0"/>
              <a:t>N</a:t>
            </a:r>
            <a:r>
              <a:rPr lang="fi-FI" dirty="0" smtClean="0"/>
              <a:t>äytelmä- ja elokuvateoksien esittämiseen tarvitaan aina tekijän lupa, koska esittäminen on tekijän yksinomaisessa määräysvallassa.</a:t>
            </a:r>
          </a:p>
          <a:p>
            <a:r>
              <a:rPr lang="fi-FI" dirty="0"/>
              <a:t>K</a:t>
            </a:r>
            <a:r>
              <a:rPr lang="fi-FI" dirty="0" smtClean="0"/>
              <a:t>otimaisten elokuvien esittämiseen pitää hankkia lupa Tuotokselta, ja näytelmien esityslupia voi tiedustella Suomen Kirjailijaliitosta, Näytelmäkirjailijaliitosta tai Näytelmäkulmasta </a:t>
            </a:r>
          </a:p>
          <a:p>
            <a:r>
              <a:rPr lang="fi-FI" dirty="0" smtClean="0"/>
              <a:t>Monien näytelmien kohdalla tekijänoikeuden suoja-aika ( tekijänoikeus on voimassa teoksen tekijän elinajan ja 70 vuotta hänen kuolin vuotensa päättymisestä) on kulunut umpeen, joten niitä voi esittää lupaa kysymättä.</a:t>
            </a:r>
          </a:p>
          <a:p>
            <a:r>
              <a:rPr lang="fi-FI" sz="2100" dirty="0"/>
              <a:t>Oppilaan tai opettajan esityksen saa kuvata opetustoiminnassa tilapäisesti käytettäväksi. Tallennetta saa käyttää ainoastaan sen aikaa, mitä kyseessä oleva opetustilanne vaatii Tallennetta ei saa esimerkiksi esittää toiselle opetusryhmälle tai välittää verkkopohjaisen oppimisalustan kautta</a:t>
            </a:r>
          </a:p>
        </p:txBody>
      </p:sp>
    </p:spTree>
    <p:extLst>
      <p:ext uri="{BB962C8B-B14F-4D97-AF65-F5344CB8AC3E}">
        <p14:creationId xmlns:p14="http://schemas.microsoft.com/office/powerpoint/2010/main" val="20193814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i">
  <a:themeElements>
    <a:clrScheme name="Ioni">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i">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i">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149</TotalTime>
  <Words>824</Words>
  <Application>Microsoft Office PowerPoint</Application>
  <PresentationFormat>Laajakuva</PresentationFormat>
  <Paragraphs>69</Paragraphs>
  <Slides>14</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14</vt:i4>
      </vt:variant>
    </vt:vector>
  </HeadingPairs>
  <TitlesOfParts>
    <vt:vector size="19" baseType="lpstr">
      <vt:lpstr>Arial</vt:lpstr>
      <vt:lpstr>Century Gothic</vt:lpstr>
      <vt:lpstr>Courier New</vt:lpstr>
      <vt:lpstr>Wingdings 3</vt:lpstr>
      <vt:lpstr>Ioni</vt:lpstr>
      <vt:lpstr>Tekijänoikeudet koulun arjessa</vt:lpstr>
      <vt:lpstr>Omat työt</vt:lpstr>
      <vt:lpstr>Miten saan hyödyntää muiden materiaaleja</vt:lpstr>
      <vt:lpstr>Siteeraaminen</vt:lpstr>
      <vt:lpstr>Vapaat lisenssit</vt:lpstr>
      <vt:lpstr>Valokopiointi</vt:lpstr>
      <vt:lpstr>TV- ja radio-ohjelmien tallennus- ja esityslupa </vt:lpstr>
      <vt:lpstr>Lupa tekijältä</vt:lpstr>
      <vt:lpstr>Esitykset</vt:lpstr>
      <vt:lpstr>Verkkoympäristö</vt:lpstr>
      <vt:lpstr>Musiikki</vt:lpstr>
      <vt:lpstr>PowerPoint-esitys</vt:lpstr>
      <vt:lpstr>Liikkuva kuva</vt:lpstr>
      <vt:lpstr>Lähteet ja lisätietoja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Tekijänoikeudet koulun arjessa</dc:title>
  <dc:creator>kirsi nykänen</dc:creator>
  <cp:lastModifiedBy>Nykänen Kirsi</cp:lastModifiedBy>
  <cp:revision>11</cp:revision>
  <dcterms:created xsi:type="dcterms:W3CDTF">2015-11-22T11:42:30Z</dcterms:created>
  <dcterms:modified xsi:type="dcterms:W3CDTF">2015-12-07T07:13:38Z</dcterms:modified>
</cp:coreProperties>
</file>