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30"/>
  </p:notesMasterIdLst>
  <p:sldIdLst>
    <p:sldId id="256" r:id="rId2"/>
    <p:sldId id="259" r:id="rId3"/>
    <p:sldId id="265" r:id="rId4"/>
    <p:sldId id="263" r:id="rId5"/>
    <p:sldId id="280" r:id="rId6"/>
    <p:sldId id="281" r:id="rId7"/>
    <p:sldId id="282" r:id="rId8"/>
    <p:sldId id="283" r:id="rId9"/>
    <p:sldId id="284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305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75639C0F-FEAB-4C41-B333-3EDE2C6A6FF1}">
          <p14:sldIdLst>
            <p14:sldId id="256"/>
            <p14:sldId id="259"/>
            <p14:sldId id="265"/>
            <p14:sldId id="263"/>
          </p14:sldIdLst>
        </p14:section>
        <p14:section name="Puppet Pals HD" id="{BFDB18C4-6FFD-8741-932B-E2C46AE33EF9}">
          <p14:sldIdLst>
            <p14:sldId id="280"/>
            <p14:sldId id="281"/>
            <p14:sldId id="282"/>
            <p14:sldId id="283"/>
            <p14:sldId id="284"/>
          </p14:sldIdLst>
        </p14:section>
        <p14:section name="Puppet Pals 2" id="{E36A2099-2CC6-C441-A057-FED1CE7DF346}">
          <p14:sldIdLst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</p14:sldIdLst>
        </p14:section>
        <p14:section name="Bookcreator" id="{DDD8608D-05A2-C945-A739-2B2B44BB3CBF}">
          <p14:sldIdLst>
            <p14:sldId id="305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E929336-08CB-44FE-BE22-C8C0B3FE3EF6}">
  <a:tblStyle styleId="{CE929336-08CB-44FE-BE22-C8C0B3FE3EF6}" styleName="Table_0">
    <a:wholeTbl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94" d="100"/>
          <a:sy n="94" d="100"/>
        </p:scale>
        <p:origin x="-163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59195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47462" y="-1239"/>
            <a:ext cx="6017990" cy="7706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3991217" y="859411"/>
            <a:ext cx="1822978" cy="553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28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STORIES</a:t>
            </a:r>
          </a:p>
        </p:txBody>
      </p:sp>
      <p:sp>
        <p:nvSpPr>
          <p:cNvPr id="11" name="Shape 11"/>
          <p:cNvSpPr/>
          <p:nvPr/>
        </p:nvSpPr>
        <p:spPr>
          <a:xfrm>
            <a:off x="3991217" y="1366999"/>
            <a:ext cx="4011034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1200" b="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Fostering Early Childhood Media Literacy Competencies</a:t>
            </a:r>
          </a:p>
        </p:txBody>
      </p:sp>
      <p:pic>
        <p:nvPicPr>
          <p:cNvPr id="12" name="Shape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3989" y="2436653"/>
            <a:ext cx="3758490" cy="369653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/>
          <p:nvPr/>
        </p:nvSpPr>
        <p:spPr>
          <a:xfrm>
            <a:off x="7433789" y="587554"/>
            <a:ext cx="967531" cy="215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de-DE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Issue N°01 | 2016</a:t>
            </a:r>
          </a:p>
        </p:txBody>
      </p:sp>
      <p:sp>
        <p:nvSpPr>
          <p:cNvPr id="14" name="Shape 14"/>
          <p:cNvSpPr/>
          <p:nvPr/>
        </p:nvSpPr>
        <p:spPr>
          <a:xfrm>
            <a:off x="3991217" y="594277"/>
            <a:ext cx="904060" cy="2154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de-DE" sz="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994421" y="1781827"/>
            <a:ext cx="4406900" cy="4048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ructur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073" cy="36442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80670" algn="l" rtl="0">
              <a:lnSpc>
                <a:spcPct val="130000"/>
              </a:lnSpc>
              <a:spcBef>
                <a:spcPts val="280"/>
              </a:spcBef>
              <a:buClr>
                <a:schemeClr val="accent5"/>
              </a:buClr>
              <a:buSzPct val="70000"/>
              <a:buFont typeface="Calibri"/>
              <a:buAutoNum type="romanUcPeriod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cxnSp>
        <p:nvCxnSpPr>
          <p:cNvPr id="22" name="Shape 22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Shape 23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Shape 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ple text boxe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hape 43"/>
          <p:cNvCxnSpPr/>
          <p:nvPr/>
        </p:nvCxnSpPr>
        <p:spPr>
          <a:xfrm>
            <a:off x="667031" y="1726941"/>
            <a:ext cx="947629" cy="0"/>
          </a:xfrm>
          <a:prstGeom prst="straightConnector1">
            <a:avLst/>
          </a:prstGeom>
          <a:noFill/>
          <a:ln w="28575" cap="flat" cmpd="sng">
            <a:solidFill>
              <a:srgbClr val="6BC63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Shape 44"/>
          <p:cNvCxnSpPr/>
          <p:nvPr/>
        </p:nvCxnSpPr>
        <p:spPr>
          <a:xfrm>
            <a:off x="667031" y="3119774"/>
            <a:ext cx="947629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Shape 45"/>
          <p:cNvCxnSpPr/>
          <p:nvPr/>
        </p:nvCxnSpPr>
        <p:spPr>
          <a:xfrm>
            <a:off x="667031" y="4502755"/>
            <a:ext cx="947629" cy="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572910" y="1717655"/>
            <a:ext cx="8113888" cy="109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77800" marR="0" lvl="1" indent="-177800" algn="just" rtl="0">
              <a:lnSpc>
                <a:spcPct val="130000"/>
              </a:lnSpc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572910" y="3136825"/>
            <a:ext cx="8113888" cy="109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77800" marR="0" lvl="1" indent="-177800" algn="just" rtl="0">
              <a:lnSpc>
                <a:spcPct val="130000"/>
              </a:lnSpc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572910" y="4502755"/>
            <a:ext cx="8113888" cy="109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77800" marR="0" lvl="1" indent="-177800" algn="just" rtl="0">
              <a:lnSpc>
                <a:spcPct val="130000"/>
              </a:lnSpc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0" name="Shape 50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Shape 51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" name="Shape 56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" name="Shape 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4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1887726" y="1129992"/>
            <a:ext cx="0" cy="2519999"/>
          </a:xfrm>
          <a:prstGeom prst="straightConnector1">
            <a:avLst/>
          </a:prstGeom>
          <a:noFill/>
          <a:ln w="28575" cap="flat" cmpd="sng">
            <a:solidFill>
              <a:srgbClr val="6BC635"/>
            </a:solidFill>
            <a:prstDash val="solid"/>
            <a:round/>
            <a:headEnd type="oval" w="lg" len="lg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4653371" y="1129992"/>
            <a:ext cx="0" cy="2519999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oval" w="lg" len="lg"/>
            <a:tailEnd type="none" w="med" len="med"/>
          </a:ln>
        </p:spPr>
      </p:cxnSp>
      <p:cxnSp>
        <p:nvCxnSpPr>
          <p:cNvPr id="63" name="Shape 63"/>
          <p:cNvCxnSpPr/>
          <p:nvPr/>
        </p:nvCxnSpPr>
        <p:spPr>
          <a:xfrm>
            <a:off x="7426800" y="1137364"/>
            <a:ext cx="0" cy="2519999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oval" w="lg" len="lg"/>
            <a:tailEnd type="none" w="med" len="med"/>
          </a:ln>
        </p:spPr>
      </p:cxn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27062" y="2525833"/>
            <a:ext cx="2520949" cy="2949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3393371" y="2525833"/>
            <a:ext cx="2520949" cy="2949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just" rtl="0">
              <a:lnSpc>
                <a:spcPct val="130000"/>
              </a:lnSpc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3"/>
          </p:nvPr>
        </p:nvSpPr>
        <p:spPr>
          <a:xfrm>
            <a:off x="6189832" y="2525833"/>
            <a:ext cx="2520949" cy="29495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8" name="Shape 68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Shape 69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body" idx="4"/>
          </p:nvPr>
        </p:nvSpPr>
        <p:spPr>
          <a:xfrm>
            <a:off x="667031" y="1600200"/>
            <a:ext cx="8019767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30000"/>
              </a:lnSpc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5"/>
          </p:nvPr>
        </p:nvSpPr>
        <p:spPr>
          <a:xfrm>
            <a:off x="1902650" y="2064802"/>
            <a:ext cx="1208708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6"/>
          </p:nvPr>
        </p:nvSpPr>
        <p:spPr>
          <a:xfrm>
            <a:off x="4671819" y="2070365"/>
            <a:ext cx="1208708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7"/>
          </p:nvPr>
        </p:nvSpPr>
        <p:spPr>
          <a:xfrm>
            <a:off x="7451642" y="2070365"/>
            <a:ext cx="1208708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78" name="Shape 78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9" name="Shape 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body" idx="8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/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de-DE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MASTERTITELFORMAT BEARBEITEN</a:t>
            </a:r>
          </a:p>
        </p:txBody>
      </p:sp>
      <p:cxnSp>
        <p:nvCxnSpPr>
          <p:cNvPr id="84" name="Shape 84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Shape 85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" name="Shape 90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1" name="Shape 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portio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 rot="10800000">
            <a:off x="4719755" y="2444745"/>
            <a:ext cx="1542906" cy="1515855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/>
          <p:nvPr/>
        </p:nvSpPr>
        <p:spPr>
          <a:xfrm>
            <a:off x="3343007" y="4080296"/>
            <a:ext cx="1255267" cy="1241142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/>
          <p:nvPr/>
        </p:nvSpPr>
        <p:spPr>
          <a:xfrm rot="-5400000">
            <a:off x="4717167" y="4082883"/>
            <a:ext cx="773965" cy="768792"/>
          </a:xfrm>
          <a:prstGeom prst="teardrop">
            <a:avLst>
              <a:gd name="adj" fmla="val 100000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/>
          <p:nvPr/>
        </p:nvSpPr>
        <p:spPr>
          <a:xfrm rot="5400000">
            <a:off x="3535178" y="2910168"/>
            <a:ext cx="1078556" cy="1054144"/>
          </a:xfrm>
          <a:prstGeom prst="teardrop">
            <a:avLst>
              <a:gd name="adj" fmla="val 100000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67031" y="1600200"/>
            <a:ext cx="8019767" cy="3982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354013" marR="0" lvl="1" indent="-87313" algn="l" rtl="0">
              <a:spcBef>
                <a:spcPts val="28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983557" y="3083730"/>
            <a:ext cx="1049169" cy="306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3"/>
          </p:nvPr>
        </p:nvSpPr>
        <p:spPr>
          <a:xfrm>
            <a:off x="3723667" y="3295319"/>
            <a:ext cx="712461" cy="306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4"/>
          </p:nvPr>
        </p:nvSpPr>
        <p:spPr>
          <a:xfrm>
            <a:off x="3547382" y="4504867"/>
            <a:ext cx="900288" cy="306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5"/>
          </p:nvPr>
        </p:nvSpPr>
        <p:spPr>
          <a:xfrm>
            <a:off x="4800226" y="4293276"/>
            <a:ext cx="570759" cy="306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FFFFFF"/>
              </a:buClr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073" cy="8787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cxnSp>
        <p:nvCxnSpPr>
          <p:cNvPr id="105" name="Shape 105"/>
          <p:cNvCxnSpPr/>
          <p:nvPr/>
        </p:nvCxnSpPr>
        <p:spPr>
          <a:xfrm>
            <a:off x="627725" y="1272436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Shape 106"/>
          <p:cNvSpPr/>
          <p:nvPr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4800982" y="1195529"/>
            <a:ext cx="143068" cy="1440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4363062" y="1198825"/>
            <a:ext cx="143068" cy="1440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/>
          <p:nvPr/>
        </p:nvSpPr>
        <p:spPr>
          <a:xfrm>
            <a:off x="5019942" y="1198825"/>
            <a:ext cx="143068" cy="1440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4144103" y="1201209"/>
            <a:ext cx="143068" cy="1440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1" name="Shape 111"/>
          <p:cNvCxnSpPr/>
          <p:nvPr/>
        </p:nvCxnSpPr>
        <p:spPr>
          <a:xfrm>
            <a:off x="627725" y="6056919"/>
            <a:ext cx="805907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2" name="Shape 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38891" y="5741591"/>
            <a:ext cx="791999" cy="9792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/>
          <p:nvPr/>
        </p:nvSpPr>
        <p:spPr>
          <a:xfrm>
            <a:off x="8372209" y="5943010"/>
            <a:ext cx="214603" cy="215999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body" idx="6"/>
          </p:nvPr>
        </p:nvSpPr>
        <p:spPr>
          <a:xfrm>
            <a:off x="8276400" y="5918292"/>
            <a:ext cx="421347" cy="34437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ext bo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2"/>
          <p:cNvSpPr>
            <a:spLocks noGrp="1"/>
          </p:cNvSpPr>
          <p:nvPr>
            <p:ph idx="1" hasCustomPrompt="1"/>
          </p:nvPr>
        </p:nvSpPr>
        <p:spPr>
          <a:xfrm>
            <a:off x="627726" y="1600200"/>
            <a:ext cx="80590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lnSpc>
                <a:spcPct val="130000"/>
              </a:lnSpc>
              <a:buClr>
                <a:schemeClr val="accent5"/>
              </a:buClr>
              <a:buFont typeface="Symbol" charset="2"/>
              <a:buChar char="-"/>
              <a:defRPr sz="1400">
                <a:latin typeface="Helvetica Neue Light"/>
                <a:cs typeface="Helvetica Neue Light"/>
              </a:defRPr>
            </a:lvl1pPr>
            <a:lvl2pPr marL="354013" indent="-176213">
              <a:lnSpc>
                <a:spcPct val="130000"/>
              </a:lnSpc>
              <a:buClr>
                <a:schemeClr val="accent5"/>
              </a:buClr>
              <a:buFont typeface="Arial"/>
              <a:buChar char="•"/>
              <a:defRPr sz="1200">
                <a:latin typeface="Helvetica Neue Light"/>
                <a:cs typeface="Helvetica Neue Light"/>
              </a:defRPr>
            </a:lvl2pPr>
          </a:lstStyle>
          <a:p>
            <a:pPr lvl="0"/>
            <a:r>
              <a:rPr lang="de-DE" dirty="0" smtClean="0"/>
              <a:t>Erste Ebene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627726" y="274638"/>
            <a:ext cx="8059074" cy="878703"/>
          </a:xfrm>
        </p:spPr>
        <p:txBody>
          <a:bodyPr>
            <a:noAutofit/>
          </a:bodyPr>
          <a:lstStyle>
            <a:lvl1pPr>
              <a:defRPr sz="3000" baseline="0">
                <a:latin typeface="Didot"/>
                <a:cs typeface="Didot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cxnSp>
        <p:nvCxnSpPr>
          <p:cNvPr id="39" name="Gerade Verbindung 38"/>
          <p:cNvCxnSpPr/>
          <p:nvPr userDrawn="1"/>
        </p:nvCxnSpPr>
        <p:spPr>
          <a:xfrm>
            <a:off x="627726" y="1272436"/>
            <a:ext cx="8059074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>
            <a:spLocks noChangeAspect="1"/>
          </p:cNvSpPr>
          <p:nvPr userDrawn="1"/>
        </p:nvSpPr>
        <p:spPr>
          <a:xfrm>
            <a:off x="4582023" y="1198825"/>
            <a:ext cx="143068" cy="1440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Oval 40"/>
          <p:cNvSpPr>
            <a:spLocks noChangeAspect="1"/>
          </p:cNvSpPr>
          <p:nvPr userDrawn="1"/>
        </p:nvSpPr>
        <p:spPr>
          <a:xfrm>
            <a:off x="4800983" y="1195529"/>
            <a:ext cx="143068" cy="144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>
            <a:off x="4363063" y="1198825"/>
            <a:ext cx="143068" cy="144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Oval 42"/>
          <p:cNvSpPr>
            <a:spLocks noChangeAspect="1"/>
          </p:cNvSpPr>
          <p:nvPr userDrawn="1"/>
        </p:nvSpPr>
        <p:spPr>
          <a:xfrm>
            <a:off x="5019943" y="1198825"/>
            <a:ext cx="143068" cy="144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Oval 43"/>
          <p:cNvSpPr>
            <a:spLocks noChangeAspect="1"/>
          </p:cNvSpPr>
          <p:nvPr userDrawn="1"/>
        </p:nvSpPr>
        <p:spPr>
          <a:xfrm>
            <a:off x="4144103" y="1201210"/>
            <a:ext cx="143068" cy="144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17"/>
          <p:cNvCxnSpPr/>
          <p:nvPr userDrawn="1"/>
        </p:nvCxnSpPr>
        <p:spPr>
          <a:xfrm>
            <a:off x="627726" y="6056920"/>
            <a:ext cx="8059074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Bild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8891" y="5741591"/>
            <a:ext cx="792000" cy="979280"/>
          </a:xfrm>
          <a:prstGeom prst="rect">
            <a:avLst/>
          </a:prstGeom>
        </p:spPr>
      </p:pic>
      <p:sp>
        <p:nvSpPr>
          <p:cNvPr id="20" name="Oval 19"/>
          <p:cNvSpPr>
            <a:spLocks noChangeAspect="1"/>
          </p:cNvSpPr>
          <p:nvPr userDrawn="1"/>
        </p:nvSpPr>
        <p:spPr>
          <a:xfrm>
            <a:off x="8372209" y="5943010"/>
            <a:ext cx="214603" cy="216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76401" y="5918293"/>
            <a:ext cx="421347" cy="344372"/>
          </a:xfrm>
        </p:spPr>
        <p:txBody>
          <a:bodyPr>
            <a:normAutofit/>
          </a:bodyPr>
          <a:lstStyle>
            <a:lvl5pPr marL="0" indent="0" algn="ctr">
              <a:buNone/>
              <a:defRPr sz="1000" b="1">
                <a:latin typeface="Didot"/>
                <a:cs typeface="Didot"/>
              </a:defRPr>
            </a:lvl5pPr>
          </a:lstStyle>
          <a:p>
            <a:pPr lvl="4"/>
            <a:r>
              <a:rPr lang="de-DE" dirty="0" smtClean="0"/>
              <a:t>p.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310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vimeo.com/115884382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994421" y="1781827"/>
            <a:ext cx="4406900" cy="4048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435425" y="730900"/>
            <a:ext cx="3048000" cy="566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 sz="2400" b="1" dirty="0" smtClean="0"/>
              <a:t>STORIES</a:t>
            </a:r>
            <a:endParaRPr lang="de-DE" sz="2400" b="1" dirty="0"/>
          </a:p>
          <a:p>
            <a:endParaRPr lang="de-DE" sz="2400" dirty="0" smtClean="0"/>
          </a:p>
          <a:p>
            <a:r>
              <a:rPr lang="de-DE" sz="2400" dirty="0" smtClean="0"/>
              <a:t>Moduuli 2: </a:t>
            </a:r>
          </a:p>
          <a:p>
            <a:r>
              <a:rPr lang="de-DE" sz="2400" dirty="0" err="1" smtClean="0"/>
              <a:t>Tekniset</a:t>
            </a:r>
            <a:r>
              <a:rPr lang="de-DE" sz="2400" dirty="0" smtClean="0"/>
              <a:t> </a:t>
            </a:r>
            <a:r>
              <a:rPr lang="de-DE" sz="2400" dirty="0" err="1" smtClean="0"/>
              <a:t>välineet</a:t>
            </a:r>
            <a:endParaRPr lang="en-GB" sz="2400" dirty="0"/>
          </a:p>
          <a:p>
            <a:pPr lvl="0">
              <a:spcBef>
                <a:spcPts val="0"/>
              </a:spcBef>
              <a:buNone/>
            </a:pPr>
            <a:endParaRPr sz="2400" dirty="0"/>
          </a:p>
          <a:p>
            <a:pPr lvl="0">
              <a:spcBef>
                <a:spcPts val="0"/>
              </a:spcBef>
              <a:buNone/>
            </a:pPr>
            <a:endParaRPr lang="fi-FI" sz="2400" i="1" dirty="0" smtClean="0"/>
          </a:p>
          <a:p>
            <a:pPr lvl="0">
              <a:spcBef>
                <a:spcPts val="0"/>
              </a:spcBef>
              <a:buNone/>
            </a:pPr>
            <a:endParaRPr lang="fi-FI" sz="2400" dirty="0" smtClean="0"/>
          </a:p>
          <a:p>
            <a:pPr lvl="0">
              <a:spcBef>
                <a:spcPts val="0"/>
              </a:spcBef>
              <a:buNone/>
            </a:pPr>
            <a:endParaRPr sz="2400" dirty="0"/>
          </a:p>
          <a:p>
            <a:pPr lvl="0">
              <a:spcBef>
                <a:spcPts val="0"/>
              </a:spcBef>
              <a:buNone/>
            </a:pPr>
            <a:r>
              <a:rPr lang="de-DE" sz="1800" dirty="0"/>
              <a:t>Tuula Nousiainen</a:t>
            </a:r>
          </a:p>
          <a:p>
            <a:pPr lvl="0">
              <a:spcBef>
                <a:spcPts val="0"/>
              </a:spcBef>
              <a:buNone/>
            </a:pPr>
            <a:r>
              <a:rPr lang="de-DE" sz="1800" dirty="0"/>
              <a:t>Olli Merjovaara</a:t>
            </a:r>
          </a:p>
          <a:p>
            <a:pPr lvl="0">
              <a:spcBef>
                <a:spcPts val="0"/>
              </a:spcBef>
              <a:buNone/>
            </a:pPr>
            <a:r>
              <a:rPr lang="de-DE" sz="1800" dirty="0"/>
              <a:t>Leena </a:t>
            </a:r>
            <a:r>
              <a:rPr lang="de-DE" sz="1800" dirty="0" err="1"/>
              <a:t>Turja</a:t>
            </a:r>
            <a:endParaRPr lang="de-DE" sz="1800" dirty="0"/>
          </a:p>
          <a:p>
            <a:pPr lvl="0">
              <a:spcBef>
                <a:spcPts val="0"/>
              </a:spcBef>
              <a:buNone/>
            </a:pPr>
            <a:r>
              <a:rPr lang="de-DE" sz="1800" i="1" dirty="0"/>
              <a:t>Jyväskylän yliopisto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Puppet</a:t>
            </a:r>
            <a:r>
              <a:rPr lang="fi-FI" dirty="0" smtClean="0"/>
              <a:t> </a:t>
            </a:r>
            <a:r>
              <a:rPr lang="fi-FI" dirty="0" err="1" smtClean="0"/>
              <a:t>Pals</a:t>
            </a:r>
            <a:r>
              <a:rPr lang="fi-FI" dirty="0" smtClean="0"/>
              <a:t> 2</a:t>
            </a:r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484784"/>
            <a:ext cx="6012160" cy="4422367"/>
          </a:xfrm>
          <a:prstGeom prst="rect">
            <a:avLst/>
          </a:prstGeom>
        </p:spPr>
      </p:pic>
      <p:sp>
        <p:nvSpPr>
          <p:cNvPr id="6" name="Ellipsi 5"/>
          <p:cNvSpPr/>
          <p:nvPr/>
        </p:nvSpPr>
        <p:spPr>
          <a:xfrm>
            <a:off x="1691680" y="1124744"/>
            <a:ext cx="1944216" cy="108012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155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84784"/>
            <a:ext cx="7776864" cy="4863477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Vaihe 1: Tapahtumapaikan valinta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709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12776"/>
            <a:ext cx="7272808" cy="5284907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Vaihe 2: Hahmojen valinta</a:t>
            </a:r>
            <a:endParaRPr lang="fi-FI" dirty="0"/>
          </a:p>
        </p:txBody>
      </p:sp>
      <p:sp>
        <p:nvSpPr>
          <p:cNvPr id="6" name="Ellipsi 5"/>
          <p:cNvSpPr/>
          <p:nvPr/>
        </p:nvSpPr>
        <p:spPr>
          <a:xfrm>
            <a:off x="2339752" y="1196752"/>
            <a:ext cx="648072" cy="864096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Ellipsi 8"/>
          <p:cNvSpPr/>
          <p:nvPr/>
        </p:nvSpPr>
        <p:spPr>
          <a:xfrm>
            <a:off x="2915816" y="1124744"/>
            <a:ext cx="792088" cy="936104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/>
          <p:cNvSpPr/>
          <p:nvPr/>
        </p:nvSpPr>
        <p:spPr>
          <a:xfrm>
            <a:off x="1691680" y="1196752"/>
            <a:ext cx="648072" cy="864096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4" name="Ryhmitä 13"/>
          <p:cNvGrpSpPr/>
          <p:nvPr/>
        </p:nvGrpSpPr>
        <p:grpSpPr>
          <a:xfrm>
            <a:off x="3131840" y="2420888"/>
            <a:ext cx="3096344" cy="2304256"/>
            <a:chOff x="971600" y="2276872"/>
            <a:chExt cx="3440382" cy="2592288"/>
          </a:xfrm>
        </p:grpSpPr>
        <p:sp>
          <p:nvSpPr>
            <p:cNvPr id="11" name="Kuvatekstisuorakulmio 10"/>
            <p:cNvSpPr/>
            <p:nvPr/>
          </p:nvSpPr>
          <p:spPr>
            <a:xfrm>
              <a:off x="971600" y="2276872"/>
              <a:ext cx="3440382" cy="2592288"/>
            </a:xfrm>
            <a:prstGeom prst="wedgeRectCallout">
              <a:avLst>
                <a:gd name="adj1" fmla="val -58906"/>
                <a:gd name="adj2" fmla="val -64638"/>
              </a:avLst>
            </a:prstGeom>
            <a:solidFill>
              <a:srgbClr val="FFFFFF"/>
            </a:solidFill>
            <a:ln w="57150" cmpd="sng">
              <a:solidFill>
                <a:srgbClr val="F2394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i-FI" dirty="0" smtClean="0">
                  <a:solidFill>
                    <a:schemeClr val="tx1"/>
                  </a:solidFill>
                </a:rPr>
                <a:t>Hahmon valinta (valmiista vaihtoehdoista)</a:t>
              </a:r>
            </a:p>
            <a:p>
              <a:endParaRPr lang="fi-FI" dirty="0">
                <a:solidFill>
                  <a:schemeClr val="tx1"/>
                </a:solidFill>
              </a:endParaRPr>
            </a:p>
            <a:p>
              <a:endParaRPr lang="fi-FI" dirty="0" smtClean="0">
                <a:solidFill>
                  <a:schemeClr val="tx1"/>
                </a:solidFill>
              </a:endParaRPr>
            </a:p>
            <a:p>
              <a:endParaRPr lang="fi-FI" dirty="0">
                <a:solidFill>
                  <a:schemeClr val="tx1"/>
                </a:solidFill>
              </a:endParaRPr>
            </a:p>
            <a:p>
              <a:endParaRPr lang="fi-FI" dirty="0">
                <a:solidFill>
                  <a:schemeClr val="tx1"/>
                </a:solidFill>
              </a:endParaRPr>
            </a:p>
          </p:txBody>
        </p:sp>
        <p:pic>
          <p:nvPicPr>
            <p:cNvPr id="13" name="Kuva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618" y="2843935"/>
              <a:ext cx="3081064" cy="1908212"/>
            </a:xfrm>
            <a:prstGeom prst="rect">
              <a:avLst/>
            </a:prstGeom>
          </p:spPr>
        </p:pic>
      </p:grpSp>
      <p:grpSp>
        <p:nvGrpSpPr>
          <p:cNvPr id="16" name="Ryhmitä 15"/>
          <p:cNvGrpSpPr/>
          <p:nvPr/>
        </p:nvGrpSpPr>
        <p:grpSpPr>
          <a:xfrm>
            <a:off x="179512" y="2420888"/>
            <a:ext cx="2736304" cy="2232248"/>
            <a:chOff x="179512" y="2852936"/>
            <a:chExt cx="2736304" cy="2232248"/>
          </a:xfrm>
        </p:grpSpPr>
        <p:sp>
          <p:nvSpPr>
            <p:cNvPr id="8" name="Kuvatekstisuorakulmio 7"/>
            <p:cNvSpPr/>
            <p:nvPr/>
          </p:nvSpPr>
          <p:spPr>
            <a:xfrm>
              <a:off x="179512" y="2852936"/>
              <a:ext cx="2736304" cy="2232248"/>
            </a:xfrm>
            <a:prstGeom prst="wedgeRectCallout">
              <a:avLst>
                <a:gd name="adj1" fmla="val 15559"/>
                <a:gd name="adj2" fmla="val -62163"/>
              </a:avLst>
            </a:prstGeom>
            <a:solidFill>
              <a:srgbClr val="FFFFFF"/>
            </a:solidFill>
            <a:ln w="57150" cmpd="sng">
              <a:solidFill>
                <a:srgbClr val="F2394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i-FI" dirty="0" smtClean="0">
                  <a:solidFill>
                    <a:schemeClr val="tx1"/>
                  </a:solidFill>
                </a:rPr>
                <a:t>Kulkuvälineen valinta (valmiista vaihtoehdoista)</a:t>
              </a:r>
              <a:endParaRPr lang="fi-FI" dirty="0">
                <a:solidFill>
                  <a:schemeClr val="tx1"/>
                </a:solidFill>
              </a:endParaRPr>
            </a:p>
          </p:txBody>
        </p:sp>
        <p:pic>
          <p:nvPicPr>
            <p:cNvPr id="15" name="Kuva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20" y="3377176"/>
              <a:ext cx="2592288" cy="1617620"/>
            </a:xfrm>
            <a:prstGeom prst="rect">
              <a:avLst/>
            </a:prstGeom>
          </p:spPr>
        </p:pic>
      </p:grpSp>
      <p:grpSp>
        <p:nvGrpSpPr>
          <p:cNvPr id="18" name="Ryhmitä 17"/>
          <p:cNvGrpSpPr/>
          <p:nvPr/>
        </p:nvGrpSpPr>
        <p:grpSpPr>
          <a:xfrm>
            <a:off x="6444208" y="1700808"/>
            <a:ext cx="2303769" cy="2016224"/>
            <a:chOff x="6444208" y="1700808"/>
            <a:chExt cx="2303769" cy="2016224"/>
          </a:xfrm>
        </p:grpSpPr>
        <p:sp>
          <p:nvSpPr>
            <p:cNvPr id="10" name="Kuvatekstisuorakulmio 9"/>
            <p:cNvSpPr/>
            <p:nvPr/>
          </p:nvSpPr>
          <p:spPr>
            <a:xfrm>
              <a:off x="6444208" y="1700808"/>
              <a:ext cx="2303769" cy="2016224"/>
            </a:xfrm>
            <a:prstGeom prst="wedgeRectCallout">
              <a:avLst>
                <a:gd name="adj1" fmla="val -162597"/>
                <a:gd name="adj2" fmla="val -58044"/>
              </a:avLst>
            </a:prstGeom>
            <a:solidFill>
              <a:srgbClr val="FFFFFF"/>
            </a:solidFill>
            <a:ln w="57150" cmpd="sng">
              <a:solidFill>
                <a:srgbClr val="F2394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fi-FI" dirty="0" smtClean="0">
                  <a:solidFill>
                    <a:schemeClr val="tx1"/>
                  </a:solidFill>
                </a:rPr>
                <a:t>Hahmon muokkaaminen (ks. seuraava kalvo)</a:t>
              </a:r>
              <a:endParaRPr lang="fi-FI" dirty="0">
                <a:solidFill>
                  <a:schemeClr val="tx1"/>
                </a:solidFill>
              </a:endParaRPr>
            </a:p>
          </p:txBody>
        </p:sp>
        <p:pic>
          <p:nvPicPr>
            <p:cNvPr id="17" name="Kuva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8224" y="2276872"/>
              <a:ext cx="2010603" cy="1257008"/>
            </a:xfrm>
            <a:prstGeom prst="rect">
              <a:avLst/>
            </a:prstGeom>
          </p:spPr>
        </p:pic>
      </p:grpSp>
      <p:sp>
        <p:nvSpPr>
          <p:cNvPr id="20" name="Ellipsi 19"/>
          <p:cNvSpPr/>
          <p:nvPr/>
        </p:nvSpPr>
        <p:spPr>
          <a:xfrm>
            <a:off x="971600" y="1124744"/>
            <a:ext cx="792088" cy="936104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Kuvatekstisuorakulmio 20"/>
          <p:cNvSpPr/>
          <p:nvPr/>
        </p:nvSpPr>
        <p:spPr>
          <a:xfrm>
            <a:off x="179512" y="476672"/>
            <a:ext cx="1584176" cy="432048"/>
          </a:xfrm>
          <a:prstGeom prst="wedgeRectCallout">
            <a:avLst>
              <a:gd name="adj1" fmla="val -9387"/>
              <a:gd name="adj2" fmla="val 168884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dirty="0" smtClean="0">
                <a:solidFill>
                  <a:schemeClr val="tx1"/>
                </a:solidFill>
              </a:rPr>
              <a:t>Taustan vaihto</a:t>
            </a:r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6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84784"/>
            <a:ext cx="8324020" cy="520726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(</a:t>
            </a:r>
            <a:r>
              <a:rPr lang="fi-FI" dirty="0" smtClean="0"/>
              <a:t>Vaihe 2a: Hahmon muokkaus)</a:t>
            </a:r>
            <a:endParaRPr lang="fi-FI" dirty="0"/>
          </a:p>
        </p:txBody>
      </p:sp>
      <p:sp>
        <p:nvSpPr>
          <p:cNvPr id="6" name="Ellipsi 5"/>
          <p:cNvSpPr/>
          <p:nvPr/>
        </p:nvSpPr>
        <p:spPr>
          <a:xfrm>
            <a:off x="7956376" y="3068960"/>
            <a:ext cx="648072" cy="864096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Ellipsi 8"/>
          <p:cNvSpPr/>
          <p:nvPr/>
        </p:nvSpPr>
        <p:spPr>
          <a:xfrm>
            <a:off x="611560" y="2996952"/>
            <a:ext cx="792088" cy="936104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/>
          <p:cNvSpPr/>
          <p:nvPr/>
        </p:nvSpPr>
        <p:spPr>
          <a:xfrm>
            <a:off x="7956376" y="4365104"/>
            <a:ext cx="648072" cy="864096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Ellipsi 19"/>
          <p:cNvSpPr/>
          <p:nvPr/>
        </p:nvSpPr>
        <p:spPr>
          <a:xfrm>
            <a:off x="539552" y="5733256"/>
            <a:ext cx="792088" cy="936104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Kuvatekstisuorakulmio 20"/>
          <p:cNvSpPr/>
          <p:nvPr/>
        </p:nvSpPr>
        <p:spPr>
          <a:xfrm>
            <a:off x="2411760" y="6021288"/>
            <a:ext cx="1584176" cy="504056"/>
          </a:xfrm>
          <a:prstGeom prst="wedgeRectCallout">
            <a:avLst>
              <a:gd name="adj1" fmla="val -100649"/>
              <a:gd name="adj2" fmla="val -3099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dirty="0" smtClean="0">
                <a:solidFill>
                  <a:schemeClr val="tx1"/>
                </a:solidFill>
              </a:rPr>
              <a:t>(Ota valokuva hahmosta)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9" name="Kuvatekstisuorakulmio 18"/>
          <p:cNvSpPr/>
          <p:nvPr/>
        </p:nvSpPr>
        <p:spPr>
          <a:xfrm>
            <a:off x="6228184" y="2924944"/>
            <a:ext cx="1584176" cy="504056"/>
          </a:xfrm>
          <a:prstGeom prst="wedgeRectCallout">
            <a:avLst>
              <a:gd name="adj1" fmla="val 52876"/>
              <a:gd name="adj2" fmla="val 87584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dirty="0" smtClean="0">
                <a:solidFill>
                  <a:schemeClr val="tx1"/>
                </a:solidFill>
              </a:rPr>
              <a:t>Arvo satunnainen pää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2" name="Kuvatekstisuorakulmio 21"/>
          <p:cNvSpPr/>
          <p:nvPr/>
        </p:nvSpPr>
        <p:spPr>
          <a:xfrm>
            <a:off x="6012160" y="5085184"/>
            <a:ext cx="1368152" cy="720080"/>
          </a:xfrm>
          <a:prstGeom prst="wedgeRectCallout">
            <a:avLst>
              <a:gd name="adj1" fmla="val 83906"/>
              <a:gd name="adj2" fmla="val -79129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dirty="0" smtClean="0">
                <a:solidFill>
                  <a:schemeClr val="tx1"/>
                </a:solidFill>
              </a:rPr>
              <a:t>Arvo satunnainen vartalo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3" name="Kuvatekstisuorakulmio 22"/>
          <p:cNvSpPr/>
          <p:nvPr/>
        </p:nvSpPr>
        <p:spPr>
          <a:xfrm>
            <a:off x="971600" y="4293096"/>
            <a:ext cx="2304256" cy="1008112"/>
          </a:xfrm>
          <a:prstGeom prst="wedgeRectCallout">
            <a:avLst>
              <a:gd name="adj1" fmla="val -27962"/>
              <a:gd name="adj2" fmla="val -73857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dirty="0" smtClean="0">
                <a:solidFill>
                  <a:schemeClr val="tx1"/>
                </a:solidFill>
              </a:rPr>
              <a:t>Tuo oma kuva hahmon pääksi (ks. seuraava kalvo); maksullinen ominaisuus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4" name="Ellipsi 23"/>
          <p:cNvSpPr/>
          <p:nvPr/>
        </p:nvSpPr>
        <p:spPr>
          <a:xfrm>
            <a:off x="7884368" y="1772816"/>
            <a:ext cx="792088" cy="936104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Kuvatekstisuorakulmio 24"/>
          <p:cNvSpPr/>
          <p:nvPr/>
        </p:nvSpPr>
        <p:spPr>
          <a:xfrm flipH="1">
            <a:off x="5436096" y="1844824"/>
            <a:ext cx="1584176" cy="792088"/>
          </a:xfrm>
          <a:prstGeom prst="wedgeRectCallout">
            <a:avLst>
              <a:gd name="adj1" fmla="val -96385"/>
              <a:gd name="adj2" fmla="val -8460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dirty="0" smtClean="0">
                <a:solidFill>
                  <a:schemeClr val="tx1"/>
                </a:solidFill>
              </a:rPr>
              <a:t>Itse tuotujen kuvien poistaminen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6" name="Ellipsi 25"/>
          <p:cNvSpPr/>
          <p:nvPr/>
        </p:nvSpPr>
        <p:spPr>
          <a:xfrm>
            <a:off x="7884368" y="5733256"/>
            <a:ext cx="792088" cy="936104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Kuvatekstisuorakulmio 26"/>
          <p:cNvSpPr/>
          <p:nvPr/>
        </p:nvSpPr>
        <p:spPr>
          <a:xfrm>
            <a:off x="5868144" y="6165304"/>
            <a:ext cx="1584176" cy="360040"/>
          </a:xfrm>
          <a:prstGeom prst="wedgeRectCallout">
            <a:avLst>
              <a:gd name="adj1" fmla="val 73345"/>
              <a:gd name="adj2" fmla="val 4942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dirty="0" smtClean="0">
                <a:solidFill>
                  <a:schemeClr val="tx1"/>
                </a:solidFill>
              </a:rPr>
              <a:t>Tallenna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9" name="Kuvatekstisuorakulmio 28"/>
          <p:cNvSpPr/>
          <p:nvPr/>
        </p:nvSpPr>
        <p:spPr>
          <a:xfrm>
            <a:off x="2555776" y="1484784"/>
            <a:ext cx="2160240" cy="1080120"/>
          </a:xfrm>
          <a:prstGeom prst="wedgeRectCallout">
            <a:avLst>
              <a:gd name="adj1" fmla="val 110861"/>
              <a:gd name="adj2" fmla="val 174869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i-FI" dirty="0" smtClean="0">
                <a:solidFill>
                  <a:schemeClr val="tx1"/>
                </a:solidFill>
              </a:rPr>
              <a:t>Selaa pyyhkäisemällä eri pää- ja vartalovaihtoehtoja</a:t>
            </a:r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3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20" grpId="0" animBg="1"/>
      <p:bldP spid="21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(</a:t>
            </a:r>
            <a:r>
              <a:rPr lang="fi-FI" dirty="0" smtClean="0"/>
              <a:t>Vaihe 2b: Oman hahmokuvan tuominen)</a:t>
            </a:r>
            <a:endParaRPr lang="fi-FI" dirty="0"/>
          </a:p>
        </p:txBody>
      </p:sp>
      <p:grpSp>
        <p:nvGrpSpPr>
          <p:cNvPr id="8" name="Ryhmitä 7"/>
          <p:cNvGrpSpPr/>
          <p:nvPr/>
        </p:nvGrpSpPr>
        <p:grpSpPr>
          <a:xfrm>
            <a:off x="539552" y="1340767"/>
            <a:ext cx="3384376" cy="2472557"/>
            <a:chOff x="179512" y="1484785"/>
            <a:chExt cx="3384376" cy="2472557"/>
          </a:xfrm>
        </p:grpSpPr>
        <p:sp>
          <p:nvSpPr>
            <p:cNvPr id="5" name="Tekstiruutu 4"/>
            <p:cNvSpPr txBox="1"/>
            <p:nvPr/>
          </p:nvSpPr>
          <p:spPr>
            <a:xfrm>
              <a:off x="179512" y="1484785"/>
              <a:ext cx="33843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/>
                <a:t>1. Valitse kuva </a:t>
              </a:r>
              <a:r>
                <a:rPr lang="fi-FI" dirty="0" err="1" smtClean="0"/>
                <a:t>iPadilta</a:t>
              </a:r>
              <a:r>
                <a:rPr lang="fi-FI" dirty="0" smtClean="0"/>
                <a:t> tai ota uusi kuva</a:t>
              </a:r>
              <a:endParaRPr lang="fi-FI" dirty="0"/>
            </a:p>
          </p:txBody>
        </p:sp>
        <p:pic>
          <p:nvPicPr>
            <p:cNvPr id="7" name="Kuva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1988842"/>
              <a:ext cx="2921000" cy="1968500"/>
            </a:xfrm>
            <a:prstGeom prst="rect">
              <a:avLst/>
            </a:prstGeom>
          </p:spPr>
        </p:pic>
      </p:grpSp>
      <p:grpSp>
        <p:nvGrpSpPr>
          <p:cNvPr id="10" name="Ryhmitä 9"/>
          <p:cNvGrpSpPr/>
          <p:nvPr/>
        </p:nvGrpSpPr>
        <p:grpSpPr>
          <a:xfrm>
            <a:off x="4499992" y="1340768"/>
            <a:ext cx="4464496" cy="2534316"/>
            <a:chOff x="5076056" y="1481863"/>
            <a:chExt cx="4768894" cy="2637120"/>
          </a:xfrm>
        </p:grpSpPr>
        <p:pic>
          <p:nvPicPr>
            <p:cNvPr id="4" name="Kuva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6809" y="2006366"/>
              <a:ext cx="3024337" cy="2112617"/>
            </a:xfrm>
            <a:prstGeom prst="rect">
              <a:avLst/>
            </a:prstGeom>
          </p:spPr>
        </p:pic>
        <p:sp>
          <p:nvSpPr>
            <p:cNvPr id="28" name="Tekstiruutu 27"/>
            <p:cNvSpPr txBox="1"/>
            <p:nvPr/>
          </p:nvSpPr>
          <p:spPr>
            <a:xfrm>
              <a:off x="5076056" y="1481863"/>
              <a:ext cx="4768894" cy="544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dirty="0" smtClean="0"/>
                <a:t>2. a) Rajaa kuvasta pään ääriviivat (ellei kuvassa ole valmiiksi pelkkä pää) ja b) piirrä hahmon suun paikka</a:t>
              </a:r>
              <a:endParaRPr lang="fi-FI" dirty="0"/>
            </a:p>
          </p:txBody>
        </p:sp>
      </p:grpSp>
      <p:grpSp>
        <p:nvGrpSpPr>
          <p:cNvPr id="14" name="Ryhmitä 13"/>
          <p:cNvGrpSpPr/>
          <p:nvPr/>
        </p:nvGrpSpPr>
        <p:grpSpPr>
          <a:xfrm>
            <a:off x="539552" y="3933056"/>
            <a:ext cx="3312368" cy="2687769"/>
            <a:chOff x="539552" y="3933056"/>
            <a:chExt cx="3312368" cy="2687769"/>
          </a:xfrm>
        </p:grpSpPr>
        <p:grpSp>
          <p:nvGrpSpPr>
            <p:cNvPr id="13" name="Ryhmitä 12"/>
            <p:cNvGrpSpPr/>
            <p:nvPr/>
          </p:nvGrpSpPr>
          <p:grpSpPr>
            <a:xfrm>
              <a:off x="539552" y="3933056"/>
              <a:ext cx="3312368" cy="2687769"/>
              <a:chOff x="539552" y="3933056"/>
              <a:chExt cx="3312368" cy="2687769"/>
            </a:xfrm>
          </p:grpSpPr>
          <p:pic>
            <p:nvPicPr>
              <p:cNvPr id="11" name="Kuva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1560" y="4437112"/>
                <a:ext cx="2987824" cy="2183713"/>
              </a:xfrm>
              <a:prstGeom prst="rect">
                <a:avLst/>
              </a:prstGeom>
            </p:spPr>
          </p:pic>
          <p:sp>
            <p:nvSpPr>
              <p:cNvPr id="30" name="Tekstiruutu 29"/>
              <p:cNvSpPr txBox="1"/>
              <p:nvPr/>
            </p:nvSpPr>
            <p:spPr>
              <a:xfrm>
                <a:off x="539552" y="3933056"/>
                <a:ext cx="33123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dirty="0" smtClean="0"/>
                  <a:t>3. Tarkista kuva ja käännä tarvittaessa pää peilikuvaksi</a:t>
                </a:r>
                <a:endParaRPr lang="fi-FI" dirty="0"/>
              </a:p>
            </p:txBody>
          </p:sp>
        </p:grpSp>
        <p:sp>
          <p:nvSpPr>
            <p:cNvPr id="31" name="Ellipsi 30"/>
            <p:cNvSpPr/>
            <p:nvPr/>
          </p:nvSpPr>
          <p:spPr>
            <a:xfrm>
              <a:off x="2987824" y="4293096"/>
              <a:ext cx="864096" cy="648072"/>
            </a:xfrm>
            <a:prstGeom prst="ellipse">
              <a:avLst/>
            </a:prstGeom>
            <a:noFill/>
            <a:ln w="76200" cmpd="sng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5" name="Kuv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9" y="4437112"/>
            <a:ext cx="3375228" cy="2118494"/>
          </a:xfrm>
          <a:prstGeom prst="rect">
            <a:avLst/>
          </a:prstGeom>
        </p:spPr>
      </p:pic>
      <p:sp>
        <p:nvSpPr>
          <p:cNvPr id="32" name="Tekstiruutu 31"/>
          <p:cNvSpPr txBox="1"/>
          <p:nvPr/>
        </p:nvSpPr>
        <p:spPr>
          <a:xfrm>
            <a:off x="4572000" y="4005064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4. Valmis!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949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700808"/>
            <a:ext cx="3086643" cy="2154518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Vaihe 3: </a:t>
            </a:r>
            <a:r>
              <a:rPr lang="fi-FI" dirty="0" smtClean="0"/>
              <a:t>Tarinankerronta (1)</a:t>
            </a: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539552" y="1340767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1. Sijoittele valitsemasi hahmot taustamaailmaan</a:t>
            </a:r>
            <a:endParaRPr lang="fi-FI" dirty="0"/>
          </a:p>
        </p:txBody>
      </p:sp>
      <p:sp>
        <p:nvSpPr>
          <p:cNvPr id="28" name="Tekstiruutu 27"/>
          <p:cNvSpPr txBox="1"/>
          <p:nvPr/>
        </p:nvSpPr>
        <p:spPr>
          <a:xfrm>
            <a:off x="4499992" y="1340769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2. Käynnistä tallennus </a:t>
            </a:r>
            <a:endParaRPr lang="fi-FI" dirty="0"/>
          </a:p>
        </p:txBody>
      </p:sp>
      <p:sp>
        <p:nvSpPr>
          <p:cNvPr id="31" name="Ellipsi 30"/>
          <p:cNvSpPr/>
          <p:nvPr/>
        </p:nvSpPr>
        <p:spPr>
          <a:xfrm>
            <a:off x="7236296" y="1556792"/>
            <a:ext cx="864096" cy="648072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284984"/>
            <a:ext cx="1722530" cy="126581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16832"/>
            <a:ext cx="1753743" cy="1224136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653136"/>
            <a:ext cx="1632496" cy="120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06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Vaihe 3: </a:t>
            </a:r>
            <a:r>
              <a:rPr lang="fi-FI" dirty="0" smtClean="0"/>
              <a:t>Tarinankerronta (2)</a:t>
            </a:r>
            <a:endParaRPr lang="fi-FI" dirty="0"/>
          </a:p>
        </p:txBody>
      </p:sp>
      <p:sp>
        <p:nvSpPr>
          <p:cNvPr id="28" name="Tekstiruutu 27"/>
          <p:cNvSpPr txBox="1"/>
          <p:nvPr/>
        </p:nvSpPr>
        <p:spPr>
          <a:xfrm>
            <a:off x="4499992" y="1340769"/>
            <a:ext cx="4464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4. Kun tarina on valmis, paina </a:t>
            </a:r>
            <a:r>
              <a:rPr lang="fi-FI" dirty="0" err="1" smtClean="0"/>
              <a:t>stop-painiketta</a:t>
            </a:r>
            <a:r>
              <a:rPr lang="fi-FI" dirty="0" smtClean="0"/>
              <a:t> ja sen jälkeen tallenna se vihreästä painikkeesta (tai poista jos et ole tarinaan tyytyväinen)</a:t>
            </a:r>
            <a:endParaRPr lang="fi-FI" dirty="0"/>
          </a:p>
        </p:txBody>
      </p:sp>
      <p:sp>
        <p:nvSpPr>
          <p:cNvPr id="30" name="Tekstiruutu 29"/>
          <p:cNvSpPr txBox="1"/>
          <p:nvPr/>
        </p:nvSpPr>
        <p:spPr>
          <a:xfrm>
            <a:off x="467544" y="1412776"/>
            <a:ext cx="3744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3. Hahmoa voi </a:t>
            </a:r>
          </a:p>
          <a:p>
            <a:pPr marL="342900" indent="-342900">
              <a:buAutoNum type="alphaLcParenR"/>
            </a:pPr>
            <a:r>
              <a:rPr lang="fi-FI" b="1" dirty="0" smtClean="0"/>
              <a:t>liikuttaa</a:t>
            </a:r>
            <a:r>
              <a:rPr lang="fi-FI" dirty="0" smtClean="0"/>
              <a:t> raahaamalla</a:t>
            </a:r>
          </a:p>
          <a:p>
            <a:pPr marL="342900" indent="-342900">
              <a:buAutoNum type="alphaLcParenR"/>
            </a:pPr>
            <a:r>
              <a:rPr lang="fi-FI" dirty="0" smtClean="0"/>
              <a:t>laittaa eri </a:t>
            </a:r>
            <a:r>
              <a:rPr lang="fi-FI" b="1" dirty="0" smtClean="0"/>
              <a:t>asentoihin</a:t>
            </a:r>
            <a:r>
              <a:rPr lang="fi-FI" dirty="0" smtClean="0"/>
              <a:t> (jalat ja kädet) sen ollessa paikoillaan</a:t>
            </a:r>
          </a:p>
          <a:p>
            <a:pPr marL="342900" indent="-342900">
              <a:buAutoNum type="alphaLcParenR"/>
            </a:pPr>
            <a:r>
              <a:rPr lang="fi-FI" dirty="0" smtClean="0"/>
              <a:t>siirtää </a:t>
            </a:r>
            <a:r>
              <a:rPr lang="fi-FI" b="1" dirty="0" smtClean="0"/>
              <a:t>ratsun tai ajoneuvon kyytiin</a:t>
            </a:r>
            <a:r>
              <a:rPr lang="fi-FI" dirty="0" smtClean="0"/>
              <a:t> vetämällä sen ajoneuvon päälle (ja pois kaksoisnapautuksella)</a:t>
            </a:r>
          </a:p>
          <a:p>
            <a:pPr marL="342900" indent="-342900">
              <a:buAutoNum type="alphaLcParenR"/>
            </a:pPr>
            <a:r>
              <a:rPr lang="fi-FI" dirty="0" smtClean="0"/>
              <a:t>laittaa </a:t>
            </a:r>
            <a:r>
              <a:rPr lang="fi-FI" b="1" dirty="0" smtClean="0"/>
              <a:t>puhumaan</a:t>
            </a:r>
            <a:r>
              <a:rPr lang="fi-FI" dirty="0" smtClean="0"/>
              <a:t> (suun liike) pitämällä sormea hahmon päällä samalla kun puhuu mikrofoniin</a:t>
            </a:r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45024"/>
            <a:ext cx="1210816" cy="1855629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725144"/>
            <a:ext cx="1157771" cy="165618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789040"/>
            <a:ext cx="1530307" cy="1728192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4221088"/>
            <a:ext cx="1328971" cy="216024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2060848"/>
            <a:ext cx="3851920" cy="2876100"/>
          </a:xfrm>
          <a:prstGeom prst="rect">
            <a:avLst/>
          </a:prstGeom>
        </p:spPr>
      </p:pic>
      <p:sp>
        <p:nvSpPr>
          <p:cNvPr id="17" name="Ellipsi 16"/>
          <p:cNvSpPr/>
          <p:nvPr/>
        </p:nvSpPr>
        <p:spPr>
          <a:xfrm>
            <a:off x="8172400" y="1988840"/>
            <a:ext cx="864096" cy="648072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Ellipsi 17"/>
          <p:cNvSpPr/>
          <p:nvPr/>
        </p:nvSpPr>
        <p:spPr>
          <a:xfrm>
            <a:off x="4932040" y="2060848"/>
            <a:ext cx="864096" cy="648072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1785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484784"/>
            <a:ext cx="6660232" cy="489670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Vaihe 4: Tarinan katselu</a:t>
            </a:r>
            <a:endParaRPr lang="fi-FI" dirty="0"/>
          </a:p>
        </p:txBody>
      </p:sp>
      <p:sp>
        <p:nvSpPr>
          <p:cNvPr id="8" name="Kuvatekstisuorakulmio 7"/>
          <p:cNvSpPr/>
          <p:nvPr/>
        </p:nvSpPr>
        <p:spPr>
          <a:xfrm>
            <a:off x="6876256" y="5085184"/>
            <a:ext cx="1800200" cy="1368152"/>
          </a:xfrm>
          <a:prstGeom prst="wedgeRectCallout">
            <a:avLst>
              <a:gd name="adj1" fmla="val -115613"/>
              <a:gd name="adj2" fmla="val 6030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Tarinan tallennus </a:t>
            </a:r>
            <a:r>
              <a:rPr lang="fi-FI" dirty="0" err="1" smtClean="0">
                <a:solidFill>
                  <a:schemeClr val="tx1"/>
                </a:solidFill>
              </a:rPr>
              <a:t>padille</a:t>
            </a:r>
            <a:r>
              <a:rPr lang="fi-FI" dirty="0" smtClean="0">
                <a:solidFill>
                  <a:schemeClr val="tx1"/>
                </a:solidFill>
              </a:rPr>
              <a:t> (josta voi edelleen muokata esim. </a:t>
            </a:r>
            <a:r>
              <a:rPr lang="fi-FI" dirty="0" err="1" smtClean="0">
                <a:solidFill>
                  <a:schemeClr val="tx1"/>
                </a:solidFill>
              </a:rPr>
              <a:t>iMoviella</a:t>
            </a:r>
            <a:r>
              <a:rPr lang="fi-FI" dirty="0" smtClean="0">
                <a:solidFill>
                  <a:schemeClr val="tx1"/>
                </a:solidFill>
              </a:rPr>
              <a:t>)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9" name="Ellipsi 8"/>
          <p:cNvSpPr/>
          <p:nvPr/>
        </p:nvSpPr>
        <p:spPr>
          <a:xfrm>
            <a:off x="3995936" y="5661248"/>
            <a:ext cx="648072" cy="792088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tekstisuorakulmio 9"/>
          <p:cNvSpPr/>
          <p:nvPr/>
        </p:nvSpPr>
        <p:spPr>
          <a:xfrm>
            <a:off x="1907704" y="5589240"/>
            <a:ext cx="1331640" cy="603448"/>
          </a:xfrm>
          <a:prstGeom prst="wedgeRectCallout">
            <a:avLst>
              <a:gd name="adj1" fmla="val 97637"/>
              <a:gd name="adj2" fmla="val 19155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Tarinan katselu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2" name="Ellipsi 11"/>
          <p:cNvSpPr/>
          <p:nvPr/>
        </p:nvSpPr>
        <p:spPr>
          <a:xfrm>
            <a:off x="4644008" y="5661248"/>
            <a:ext cx="792088" cy="648072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Ellipsi 14"/>
          <p:cNvSpPr/>
          <p:nvPr/>
        </p:nvSpPr>
        <p:spPr>
          <a:xfrm>
            <a:off x="7020272" y="2204864"/>
            <a:ext cx="864096" cy="692696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Kuvatekstisuorakulmio 15"/>
          <p:cNvSpPr/>
          <p:nvPr/>
        </p:nvSpPr>
        <p:spPr>
          <a:xfrm>
            <a:off x="7596336" y="3212976"/>
            <a:ext cx="1440160" cy="864096"/>
          </a:xfrm>
          <a:prstGeom prst="wedgeRectCallout">
            <a:avLst>
              <a:gd name="adj1" fmla="val -25852"/>
              <a:gd name="adj2" fmla="val -86970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Tarinan poistaminen</a:t>
            </a:r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323528" y="1412776"/>
            <a:ext cx="3240360" cy="3816424"/>
          </a:xfrm>
        </p:spPr>
        <p:txBody>
          <a:bodyPr/>
          <a:lstStyle/>
          <a:p>
            <a:r>
              <a:rPr lang="fi-FI" dirty="0" err="1" smtClean="0"/>
              <a:t>Book</a:t>
            </a:r>
            <a:r>
              <a:rPr lang="fi-FI" dirty="0" smtClean="0"/>
              <a:t> </a:t>
            </a:r>
            <a:r>
              <a:rPr lang="fi-FI" dirty="0" err="1" smtClean="0"/>
              <a:t>Creator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2800" dirty="0" smtClean="0"/>
              <a:t>Perusohje sovelluksen käyttöön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70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200" cy="364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de-DE"/>
              <a:t>Ilmainen, mutta tarjolla myös maksullinen versio (4,99e), jossa lisäominaisuuksia</a:t>
            </a:r>
          </a:p>
          <a:p>
            <a:pPr lvl="0">
              <a:spcBef>
                <a:spcPts val="0"/>
              </a:spcBef>
              <a:buNone/>
            </a:pPr>
            <a:r>
              <a:rPr lang="de-DE"/>
              <a:t>Book Creatorin avulla voidaan luoda kirja, joka koostuu useasta eri mediasta (kuvat, ääni, teksti, piirros)</a:t>
            </a:r>
          </a:p>
        </p:txBody>
      </p:sp>
      <p:sp>
        <p:nvSpPr>
          <p:cNvPr id="316" name="Shape 316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200" cy="87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Book Creator</a:t>
            </a:r>
          </a:p>
        </p:txBody>
      </p:sp>
      <p:sp>
        <p:nvSpPr>
          <p:cNvPr id="317" name="Shape 317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200" cy="34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25" y="1768287"/>
            <a:ext cx="1809750" cy="178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27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200" cy="87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de-DE" dirty="0"/>
              <a:t>Moduuli 2</a:t>
            </a:r>
          </a:p>
        </p:txBody>
      </p:sp>
      <p:graphicFrame>
        <p:nvGraphicFramePr>
          <p:cNvPr id="138" name="Shape 138"/>
          <p:cNvGraphicFramePr/>
          <p:nvPr>
            <p:extLst>
              <p:ext uri="{D42A27DB-BD31-4B8C-83A1-F6EECF244321}">
                <p14:modId xmlns:p14="http://schemas.microsoft.com/office/powerpoint/2010/main" val="2396970327"/>
              </p:ext>
            </p:extLst>
          </p:nvPr>
        </p:nvGraphicFramePr>
        <p:xfrm>
          <a:off x="755576" y="1628800"/>
          <a:ext cx="7866500" cy="4069079"/>
        </p:xfrm>
        <a:graphic>
          <a:graphicData uri="http://schemas.openxmlformats.org/drawingml/2006/table">
            <a:tbl>
              <a:tblPr bandRow="1">
                <a:noFill/>
                <a:tableStyleId>{CE929336-08CB-44FE-BE22-C8C0B3FE3EF6}</a:tableStyleId>
              </a:tblPr>
              <a:tblGrid>
                <a:gridCol w="1579700"/>
                <a:gridCol w="6286800"/>
              </a:tblGrid>
              <a:tr h="294325">
                <a:tc gridSpan="2"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2000" b="1" dirty="0" smtClean="0"/>
                        <a:t>Moduuli 2: </a:t>
                      </a:r>
                      <a:r>
                        <a:rPr lang="de-DE" sz="2000" b="1" dirty="0" err="1" smtClean="0"/>
                        <a:t>Tekninen</a:t>
                      </a:r>
                      <a:r>
                        <a:rPr lang="de-DE" sz="2000" b="1" baseline="0" dirty="0" smtClean="0"/>
                        <a:t> </a:t>
                      </a:r>
                      <a:r>
                        <a:rPr lang="de-DE" sz="2000" b="1" baseline="0" dirty="0" err="1" smtClean="0"/>
                        <a:t>koulutus</a:t>
                      </a:r>
                      <a:endParaRPr lang="de-DE" sz="2000" b="1" dirty="0"/>
                    </a:p>
                  </a:txBody>
                  <a:tcPr marL="38100" marR="38100" marT="38100" marB="381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82925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1800" b="1" dirty="0" err="1"/>
                        <a:t>Sisällöt</a:t>
                      </a:r>
                      <a:r>
                        <a:rPr lang="de-DE" sz="1800" b="1" dirty="0"/>
                        <a:t> ja </a:t>
                      </a:r>
                      <a:r>
                        <a:rPr lang="de-DE" sz="1800" b="1" dirty="0" err="1"/>
                        <a:t>tavoitteet</a:t>
                      </a:r>
                      <a:endParaRPr lang="de-DE" sz="1800" b="1" dirty="0"/>
                    </a:p>
                  </a:txBody>
                  <a:tcPr marL="38100" marR="38100" marT="38100" marB="381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0" lvl="0" indent="-190500" algn="l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de-DE" sz="1800" dirty="0" err="1" smtClean="0"/>
                        <a:t>Erilaisia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teknologioita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digitaalisen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tarinankerronnan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projektien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toteutukseen</a:t>
                      </a:r>
                      <a:endParaRPr lang="de-DE" sz="1800" dirty="0" smtClean="0"/>
                    </a:p>
                    <a:p>
                      <a:pPr marL="304800" lvl="0" indent="-190500" algn="l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endParaRPr lang="de-DE" sz="1800" dirty="0" smtClean="0"/>
                    </a:p>
                    <a:p>
                      <a:pPr marL="304800" lvl="0" indent="-190500" algn="l" rtl="0">
                        <a:spcBef>
                          <a:spcPts val="0"/>
                        </a:spcBef>
                        <a:buSzPct val="100000"/>
                        <a:buChar char="●"/>
                      </a:pPr>
                      <a:r>
                        <a:rPr lang="de-DE" sz="1800" dirty="0" err="1" smtClean="0"/>
                        <a:t>Vähintään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yhden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teknologian</a:t>
                      </a:r>
                      <a:r>
                        <a:rPr lang="de-DE" sz="1800" dirty="0" smtClean="0"/>
                        <a:t> (</a:t>
                      </a:r>
                      <a:r>
                        <a:rPr lang="de-DE" sz="1800" dirty="0" err="1" smtClean="0"/>
                        <a:t>välineet</a:t>
                      </a:r>
                      <a:r>
                        <a:rPr lang="de-DE" sz="1800" dirty="0" smtClean="0"/>
                        <a:t>/</a:t>
                      </a:r>
                      <a:r>
                        <a:rPr lang="de-DE" sz="1800" dirty="0" err="1" smtClean="0"/>
                        <a:t>sovellukset</a:t>
                      </a:r>
                      <a:r>
                        <a:rPr lang="de-DE" sz="1800" dirty="0" smtClean="0"/>
                        <a:t>) </a:t>
                      </a:r>
                      <a:r>
                        <a:rPr lang="de-DE" sz="1800" dirty="0" err="1" smtClean="0"/>
                        <a:t>hallinta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digitaalisen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tarinankerronnan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projektien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toteutusta</a:t>
                      </a:r>
                      <a:r>
                        <a:rPr lang="de-DE" sz="1800" dirty="0" smtClean="0"/>
                        <a:t> </a:t>
                      </a:r>
                      <a:r>
                        <a:rPr lang="de-DE" sz="1800" dirty="0" err="1" smtClean="0"/>
                        <a:t>varten</a:t>
                      </a:r>
                      <a:endParaRPr lang="de-DE" sz="1800" dirty="0" smtClean="0"/>
                    </a:p>
                    <a:p>
                      <a:pPr marL="114300" lvl="0" indent="0" algn="l" rtl="0">
                        <a:spcBef>
                          <a:spcPts val="0"/>
                        </a:spcBef>
                        <a:buSzPct val="100000"/>
                        <a:buNone/>
                      </a:pPr>
                      <a:endParaRPr lang="de-DE" sz="1600" dirty="0" smtClean="0"/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925">
                <a:tc>
                  <a:txBody>
                    <a:bodyPr/>
                    <a:lstStyle/>
                    <a:p>
                      <a:pPr lvl="0" algn="l" rtl="0">
                        <a:spcBef>
                          <a:spcPts val="0"/>
                        </a:spcBef>
                        <a:buNone/>
                      </a:pPr>
                      <a:r>
                        <a:rPr lang="de-DE" sz="1800" b="0" dirty="0" err="1" smtClean="0"/>
                        <a:t>Läpikäytävät</a:t>
                      </a:r>
                      <a:r>
                        <a:rPr lang="de-DE" sz="1800" b="0" baseline="0" dirty="0" smtClean="0"/>
                        <a:t> </a:t>
                      </a:r>
                      <a:r>
                        <a:rPr lang="de-DE" sz="1800" b="0" baseline="0" dirty="0" err="1" smtClean="0"/>
                        <a:t>teknologiat</a:t>
                      </a:r>
                      <a:endParaRPr lang="de-DE" sz="1800" b="0" dirty="0"/>
                    </a:p>
                  </a:txBody>
                  <a:tcPr marL="38100" marR="38100" marT="38100" marB="38100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lvl="0" indent="0" algn="l" rtl="0">
                        <a:spcBef>
                          <a:spcPts val="0"/>
                        </a:spcBef>
                        <a:buSzPct val="100000"/>
                        <a:buNone/>
                      </a:pPr>
                      <a:r>
                        <a:rPr lang="de-DE" sz="1800" dirty="0" err="1" smtClean="0"/>
                        <a:t>Tablet-appsit</a:t>
                      </a:r>
                      <a:r>
                        <a:rPr lang="de-DE" sz="1800" dirty="0" smtClean="0"/>
                        <a:t>:</a:t>
                      </a:r>
                    </a:p>
                    <a:p>
                      <a:pPr marL="400050" lvl="0" indent="-285750" algn="l" rtl="0">
                        <a:spcBef>
                          <a:spcPts val="0"/>
                        </a:spcBef>
                        <a:buSzPct val="100000"/>
                        <a:buFontTx/>
                        <a:buChar char="-"/>
                      </a:pPr>
                      <a:r>
                        <a:rPr lang="de-DE" sz="1800" b="1" baseline="0" dirty="0" smtClean="0"/>
                        <a:t>Puppet Pals</a:t>
                      </a:r>
                      <a:r>
                        <a:rPr lang="de-DE" sz="1800" baseline="0" dirty="0" smtClean="0"/>
                        <a:t> ja </a:t>
                      </a:r>
                      <a:r>
                        <a:rPr lang="de-DE" sz="1800" b="1" baseline="0" dirty="0" smtClean="0"/>
                        <a:t>Book </a:t>
                      </a:r>
                      <a:r>
                        <a:rPr lang="de-DE" sz="1800" b="1" baseline="0" dirty="0" err="1" smtClean="0"/>
                        <a:t>Creator</a:t>
                      </a:r>
                      <a:endParaRPr lang="de-DE" sz="1800" b="1" baseline="0" dirty="0" smtClean="0"/>
                    </a:p>
                    <a:p>
                      <a:pPr marL="400050" lvl="0" indent="-285750" algn="l" rtl="0">
                        <a:spcBef>
                          <a:spcPts val="0"/>
                        </a:spcBef>
                        <a:buSzPct val="100000"/>
                        <a:buFontTx/>
                        <a:buChar char="-"/>
                      </a:pPr>
                      <a:r>
                        <a:rPr lang="de-DE" sz="1800" b="1" baseline="0" dirty="0" err="1" smtClean="0"/>
                        <a:t>iMotion</a:t>
                      </a:r>
                      <a:r>
                        <a:rPr lang="de-DE" sz="1800" b="0" baseline="0" dirty="0" smtClean="0"/>
                        <a:t> ja </a:t>
                      </a:r>
                      <a:r>
                        <a:rPr lang="de-DE" sz="1800" b="1" baseline="0" dirty="0" err="1" smtClean="0"/>
                        <a:t>iMovie</a:t>
                      </a:r>
                      <a:endParaRPr lang="de-DE" sz="1800" b="1" baseline="0" dirty="0" smtClean="0"/>
                    </a:p>
                    <a:p>
                      <a:pPr marL="400050" lvl="0" indent="-285750" algn="l" rtl="0">
                        <a:spcBef>
                          <a:spcPts val="0"/>
                        </a:spcBef>
                        <a:buSzPct val="100000"/>
                        <a:buFontTx/>
                        <a:buChar char="-"/>
                      </a:pPr>
                      <a:endParaRPr lang="de-DE" sz="1800" b="1" baseline="0" dirty="0" smtClean="0"/>
                    </a:p>
                    <a:p>
                      <a:pPr marL="114300" lvl="0" indent="0" algn="l" rtl="0">
                        <a:spcBef>
                          <a:spcPts val="0"/>
                        </a:spcBef>
                        <a:buSzPct val="100000"/>
                        <a:buFontTx/>
                        <a:buNone/>
                      </a:pPr>
                      <a:r>
                        <a:rPr lang="de-DE" sz="1800" b="0" baseline="0" dirty="0" smtClean="0"/>
                        <a:t>(i-</a:t>
                      </a:r>
                      <a:r>
                        <a:rPr lang="de-DE" sz="1800" b="0" baseline="0" dirty="0" err="1" smtClean="0"/>
                        <a:t>Theatre</a:t>
                      </a:r>
                      <a:r>
                        <a:rPr lang="de-DE" sz="1800" b="0" baseline="0" dirty="0" smtClean="0"/>
                        <a:t>)</a:t>
                      </a:r>
                      <a:r>
                        <a:rPr lang="de-DE" sz="1800" b="1" baseline="0" dirty="0" smtClean="0"/>
                        <a:t> </a:t>
                      </a:r>
                    </a:p>
                    <a:p>
                      <a:pPr marL="114300" lvl="0" indent="0" algn="l" rtl="0">
                        <a:spcBef>
                          <a:spcPts val="0"/>
                        </a:spcBef>
                        <a:buSzPct val="100000"/>
                        <a:buFontTx/>
                        <a:buNone/>
                      </a:pPr>
                      <a:endParaRPr lang="de-DE" sz="1800" b="1" dirty="0" smtClean="0"/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627725" y="299437"/>
            <a:ext cx="8059200" cy="878700"/>
          </a:xfrm>
          <a:prstGeom prst="rect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Kirjan luonti</a:t>
            </a:r>
          </a:p>
        </p:txBody>
      </p:sp>
      <p:sp>
        <p:nvSpPr>
          <p:cNvPr id="324" name="Shape 324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200" cy="34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25" name="Shape 325" descr="IMG_024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6677" y="1358675"/>
            <a:ext cx="6681300" cy="50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/>
          <p:nvPr/>
        </p:nvSpPr>
        <p:spPr>
          <a:xfrm>
            <a:off x="595275" y="2088400"/>
            <a:ext cx="1872600" cy="1017000"/>
          </a:xfrm>
          <a:prstGeom prst="wedgeRectCallout">
            <a:avLst>
              <a:gd name="adj1" fmla="val -13576"/>
              <a:gd name="adj2" fmla="val -79265"/>
            </a:avLst>
          </a:prstGeom>
          <a:solidFill>
            <a:schemeClr val="lt2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Uuden kirjan luominen</a:t>
            </a:r>
          </a:p>
        </p:txBody>
      </p:sp>
      <p:sp>
        <p:nvSpPr>
          <p:cNvPr id="327" name="Shape 327"/>
          <p:cNvSpPr/>
          <p:nvPr/>
        </p:nvSpPr>
        <p:spPr>
          <a:xfrm>
            <a:off x="1316682" y="1357504"/>
            <a:ext cx="775975" cy="551500"/>
          </a:xfrm>
          <a:custGeom>
            <a:avLst/>
            <a:gdLst/>
            <a:ahLst/>
            <a:cxnLst/>
            <a:rect l="0" t="0" r="0" b="0"/>
            <a:pathLst>
              <a:path w="31039" h="22060" extrusionOk="0">
                <a:moveTo>
                  <a:pt x="23514" y="21683"/>
                </a:moveTo>
                <a:cubicBezTo>
                  <a:pt x="14248" y="21683"/>
                  <a:pt x="-3448" y="14096"/>
                  <a:pt x="695" y="5809"/>
                </a:cubicBezTo>
                <a:cubicBezTo>
                  <a:pt x="3697" y="-196"/>
                  <a:pt x="15165" y="-1691"/>
                  <a:pt x="20537" y="2337"/>
                </a:cubicBezTo>
                <a:cubicBezTo>
                  <a:pt x="24186" y="5073"/>
                  <a:pt x="27232" y="8536"/>
                  <a:pt x="30458" y="11762"/>
                </a:cubicBezTo>
                <a:cubicBezTo>
                  <a:pt x="33965" y="15269"/>
                  <a:pt x="18553" y="25651"/>
                  <a:pt x="18553" y="20691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218881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200" cy="87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Kirjan mallin valinta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200" cy="34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34" name="Shape 334" descr="IMG_024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350" y="1410151"/>
            <a:ext cx="6609292" cy="4956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5" name="Shape 335"/>
          <p:cNvCxnSpPr/>
          <p:nvPr/>
        </p:nvCxnSpPr>
        <p:spPr>
          <a:xfrm>
            <a:off x="2195050" y="4070150"/>
            <a:ext cx="6201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36" name="Shape 336"/>
          <p:cNvCxnSpPr/>
          <p:nvPr/>
        </p:nvCxnSpPr>
        <p:spPr>
          <a:xfrm>
            <a:off x="3856850" y="4045350"/>
            <a:ext cx="669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37" name="Shape 337"/>
          <p:cNvCxnSpPr/>
          <p:nvPr/>
        </p:nvCxnSpPr>
        <p:spPr>
          <a:xfrm rot="10800000" flipH="1">
            <a:off x="5766675" y="4045450"/>
            <a:ext cx="967200" cy="12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164743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200" cy="87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Kirjan sivun muokkaus</a:t>
            </a:r>
          </a:p>
        </p:txBody>
      </p:sp>
      <p:sp>
        <p:nvSpPr>
          <p:cNvPr id="343" name="Shape 343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200" cy="34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4" name="Shape 344" descr="IMG_025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350" y="1375350"/>
            <a:ext cx="6609292" cy="49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/>
          <p:nvPr/>
        </p:nvSpPr>
        <p:spPr>
          <a:xfrm>
            <a:off x="4352900" y="2557175"/>
            <a:ext cx="1203000" cy="1537800"/>
          </a:xfrm>
          <a:prstGeom prst="wedgeRectCallout">
            <a:avLst>
              <a:gd name="adj1" fmla="val 62367"/>
              <a:gd name="adj2" fmla="val -46775"/>
            </a:avLst>
          </a:prstGeom>
          <a:solidFill>
            <a:schemeClr val="lt2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Kirjan sivujen väri, voidaan valita jokaiselle sivulle erikseen</a:t>
            </a:r>
          </a:p>
        </p:txBody>
      </p:sp>
    </p:spTree>
    <p:extLst>
      <p:ext uri="{BB962C8B-B14F-4D97-AF65-F5344CB8AC3E}">
        <p14:creationId xmlns:p14="http://schemas.microsoft.com/office/powerpoint/2010/main" val="1924534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200" cy="87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Mediaelementtien lisäys</a:t>
            </a:r>
          </a:p>
        </p:txBody>
      </p:sp>
      <p:sp>
        <p:nvSpPr>
          <p:cNvPr id="351" name="Shape 351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200" cy="34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52" name="Shape 352" descr="IMG_024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675" y="1392750"/>
            <a:ext cx="6609292" cy="49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Shape 353"/>
          <p:cNvSpPr/>
          <p:nvPr/>
        </p:nvSpPr>
        <p:spPr>
          <a:xfrm>
            <a:off x="6767558" y="1490650"/>
            <a:ext cx="510850" cy="402675"/>
          </a:xfrm>
          <a:custGeom>
            <a:avLst/>
            <a:gdLst/>
            <a:ahLst/>
            <a:cxnLst/>
            <a:rect l="0" t="0" r="0" b="0"/>
            <a:pathLst>
              <a:path w="20434" h="16107" extrusionOk="0">
                <a:moveTo>
                  <a:pt x="14531" y="0"/>
                </a:moveTo>
                <a:cubicBezTo>
                  <a:pt x="10025" y="2252"/>
                  <a:pt x="3436" y="1761"/>
                  <a:pt x="642" y="5953"/>
                </a:cubicBezTo>
                <a:cubicBezTo>
                  <a:pt x="-1707" y="9476"/>
                  <a:pt x="4470" y="14847"/>
                  <a:pt x="8579" y="15874"/>
                </a:cubicBezTo>
                <a:cubicBezTo>
                  <a:pt x="12034" y="16737"/>
                  <a:pt x="15982" y="14425"/>
                  <a:pt x="18500" y="11906"/>
                </a:cubicBezTo>
                <a:cubicBezTo>
                  <a:pt x="20838" y="9566"/>
                  <a:pt x="21251" y="3819"/>
                  <a:pt x="18500" y="1984"/>
                </a:cubicBezTo>
                <a:cubicBezTo>
                  <a:pt x="16890" y="909"/>
                  <a:pt x="13908" y="1731"/>
                  <a:pt x="13043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54" name="Shape 354"/>
          <p:cNvSpPr/>
          <p:nvPr/>
        </p:nvSpPr>
        <p:spPr>
          <a:xfrm>
            <a:off x="2877125" y="2333950"/>
            <a:ext cx="2269500" cy="2778000"/>
          </a:xfrm>
          <a:prstGeom prst="wedgeRectCallout">
            <a:avLst>
              <a:gd name="adj1" fmla="val 74043"/>
              <a:gd name="adj2" fmla="val -24108"/>
            </a:avLst>
          </a:prstGeom>
          <a:solidFill>
            <a:schemeClr val="lt2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Voi lisätä valmiita kuvia tai ottaa iPadin kameralla uusia, piirtää, lisätä tekstiä tai ääniä.</a:t>
            </a:r>
          </a:p>
        </p:txBody>
      </p:sp>
    </p:spTree>
    <p:extLst>
      <p:ext uri="{BB962C8B-B14F-4D97-AF65-F5344CB8AC3E}">
        <p14:creationId xmlns:p14="http://schemas.microsoft.com/office/powerpoint/2010/main" val="379950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200" cy="87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Muotojen ja puhekuplien lisäys</a:t>
            </a:r>
          </a:p>
        </p:txBody>
      </p:sp>
      <p:sp>
        <p:nvSpPr>
          <p:cNvPr id="360" name="Shape 360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200" cy="34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61" name="Shape 361" descr="IMG_025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675" y="1392775"/>
            <a:ext cx="6609292" cy="49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/>
          <p:nvPr/>
        </p:nvSpPr>
        <p:spPr>
          <a:xfrm>
            <a:off x="6987956" y="4491800"/>
            <a:ext cx="495075" cy="576250"/>
          </a:xfrm>
          <a:custGeom>
            <a:avLst/>
            <a:gdLst/>
            <a:ahLst/>
            <a:cxnLst/>
            <a:rect l="0" t="0" r="0" b="0"/>
            <a:pathLst>
              <a:path w="19803" h="23050" extrusionOk="0">
                <a:moveTo>
                  <a:pt x="11668" y="0"/>
                </a:moveTo>
                <a:cubicBezTo>
                  <a:pt x="8262" y="567"/>
                  <a:pt x="4188" y="535"/>
                  <a:pt x="1747" y="2977"/>
                </a:cubicBezTo>
                <a:cubicBezTo>
                  <a:pt x="-370" y="5094"/>
                  <a:pt x="-191" y="9064"/>
                  <a:pt x="755" y="11906"/>
                </a:cubicBezTo>
                <a:cubicBezTo>
                  <a:pt x="2535" y="17248"/>
                  <a:pt x="8097" y="23744"/>
                  <a:pt x="13652" y="22819"/>
                </a:cubicBezTo>
                <a:cubicBezTo>
                  <a:pt x="20858" y="21617"/>
                  <a:pt x="21714" y="5044"/>
                  <a:pt x="15636" y="992"/>
                </a:cubicBezTo>
                <a:cubicBezTo>
                  <a:pt x="13705" y="-295"/>
                  <a:pt x="10893" y="1229"/>
                  <a:pt x="8692" y="496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63" name="Shape 363"/>
          <p:cNvSpPr/>
          <p:nvPr/>
        </p:nvSpPr>
        <p:spPr>
          <a:xfrm>
            <a:off x="3844450" y="4491800"/>
            <a:ext cx="1897500" cy="1599900"/>
          </a:xfrm>
          <a:prstGeom prst="wedgeRectCallout">
            <a:avLst>
              <a:gd name="adj1" fmla="val 123195"/>
              <a:gd name="adj2" fmla="val -33722"/>
            </a:avLst>
          </a:prstGeom>
          <a:solidFill>
            <a:schemeClr val="lt2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Puhekuplien avulla on helppo sanoittaa tarinaa</a:t>
            </a:r>
          </a:p>
        </p:txBody>
      </p:sp>
      <p:sp>
        <p:nvSpPr>
          <p:cNvPr id="364" name="Shape 364"/>
          <p:cNvSpPr/>
          <p:nvPr/>
        </p:nvSpPr>
        <p:spPr>
          <a:xfrm>
            <a:off x="6796000" y="1441050"/>
            <a:ext cx="372225" cy="412225"/>
          </a:xfrm>
          <a:custGeom>
            <a:avLst/>
            <a:gdLst/>
            <a:ahLst/>
            <a:cxnLst/>
            <a:rect l="0" t="0" r="0" b="0"/>
            <a:pathLst>
              <a:path w="14889" h="16489" extrusionOk="0">
                <a:moveTo>
                  <a:pt x="11409" y="992"/>
                </a:moveTo>
                <a:cubicBezTo>
                  <a:pt x="7119" y="992"/>
                  <a:pt x="0" y="2655"/>
                  <a:pt x="0" y="6945"/>
                </a:cubicBezTo>
                <a:cubicBezTo>
                  <a:pt x="0" y="12038"/>
                  <a:pt x="7845" y="18151"/>
                  <a:pt x="12401" y="15874"/>
                </a:cubicBezTo>
                <a:cubicBezTo>
                  <a:pt x="17279" y="13434"/>
                  <a:pt x="13887" y="0"/>
                  <a:pt x="8433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397373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200" cy="87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Äänen nauhoitus</a:t>
            </a:r>
          </a:p>
        </p:txBody>
      </p:sp>
      <p:sp>
        <p:nvSpPr>
          <p:cNvPr id="370" name="Shape 370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200" cy="34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71" name="Shape 371" descr="IMG_025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350" y="1410151"/>
            <a:ext cx="6609292" cy="49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/>
          <p:nvPr/>
        </p:nvSpPr>
        <p:spPr>
          <a:xfrm>
            <a:off x="4104875" y="4417400"/>
            <a:ext cx="2529900" cy="1500900"/>
          </a:xfrm>
          <a:prstGeom prst="wedgeRectCallout">
            <a:avLst>
              <a:gd name="adj1" fmla="val 40686"/>
              <a:gd name="adj2" fmla="val -173114"/>
            </a:avLst>
          </a:prstGeom>
          <a:solidFill>
            <a:schemeClr val="lt2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Ääniä voi joko nauhoittaa itse tai käyttää iPadille aiemmin nauhoitettuja ääniä</a:t>
            </a:r>
          </a:p>
        </p:txBody>
      </p:sp>
      <p:sp>
        <p:nvSpPr>
          <p:cNvPr id="373" name="Shape 373"/>
          <p:cNvSpPr/>
          <p:nvPr/>
        </p:nvSpPr>
        <p:spPr>
          <a:xfrm>
            <a:off x="6781421" y="1515450"/>
            <a:ext cx="308525" cy="324125"/>
          </a:xfrm>
          <a:custGeom>
            <a:avLst/>
            <a:gdLst/>
            <a:ahLst/>
            <a:cxnLst/>
            <a:rect l="0" t="0" r="0" b="0"/>
            <a:pathLst>
              <a:path w="12341" h="12965" extrusionOk="0">
                <a:moveTo>
                  <a:pt x="8520" y="0"/>
                </a:moveTo>
                <a:cubicBezTo>
                  <a:pt x="5905" y="0"/>
                  <a:pt x="2647" y="389"/>
                  <a:pt x="1079" y="2481"/>
                </a:cubicBezTo>
                <a:cubicBezTo>
                  <a:pt x="-829" y="5025"/>
                  <a:pt x="22" y="9997"/>
                  <a:pt x="2567" y="11906"/>
                </a:cubicBezTo>
                <a:cubicBezTo>
                  <a:pt x="5135" y="13832"/>
                  <a:pt x="10800" y="12902"/>
                  <a:pt x="11992" y="9921"/>
                </a:cubicBezTo>
                <a:cubicBezTo>
                  <a:pt x="13201" y="6896"/>
                  <a:pt x="10325" y="3296"/>
                  <a:pt x="8024" y="99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109643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200" cy="87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Mediaelementin muokkaus</a:t>
            </a:r>
          </a:p>
        </p:txBody>
      </p:sp>
      <p:sp>
        <p:nvSpPr>
          <p:cNvPr id="379" name="Shape 379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200" cy="34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80" name="Shape 380" descr="IMG_025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350" y="1427576"/>
            <a:ext cx="6609292" cy="49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/>
          <p:nvPr/>
        </p:nvSpPr>
        <p:spPr>
          <a:xfrm>
            <a:off x="595275" y="4107350"/>
            <a:ext cx="2070900" cy="1971900"/>
          </a:xfrm>
          <a:prstGeom prst="wedgeRectCallout">
            <a:avLst>
              <a:gd name="adj1" fmla="val 65577"/>
              <a:gd name="adj2" fmla="val -6605"/>
            </a:avLst>
          </a:prstGeom>
          <a:solidFill>
            <a:schemeClr val="lt2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Mediaelementtiä painamalla se muuttuu siniseksi ja sitä voi siirrellä ja muokata</a:t>
            </a:r>
          </a:p>
        </p:txBody>
      </p:sp>
      <p:sp>
        <p:nvSpPr>
          <p:cNvPr id="382" name="Shape 382"/>
          <p:cNvSpPr/>
          <p:nvPr/>
        </p:nvSpPr>
        <p:spPr>
          <a:xfrm>
            <a:off x="4675350" y="5731950"/>
            <a:ext cx="3001200" cy="344400"/>
          </a:xfrm>
          <a:prstGeom prst="wedgeRectCallout">
            <a:avLst>
              <a:gd name="adj1" fmla="val 21900"/>
              <a:gd name="adj2" fmla="val -147227"/>
            </a:avLst>
          </a:prstGeom>
          <a:solidFill>
            <a:schemeClr val="lt2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Kun haluat poistaa elementin</a:t>
            </a:r>
          </a:p>
        </p:txBody>
      </p:sp>
      <p:sp>
        <p:nvSpPr>
          <p:cNvPr id="383" name="Shape 383"/>
          <p:cNvSpPr/>
          <p:nvPr/>
        </p:nvSpPr>
        <p:spPr>
          <a:xfrm>
            <a:off x="6519822" y="5079917"/>
            <a:ext cx="574050" cy="400250"/>
          </a:xfrm>
          <a:custGeom>
            <a:avLst/>
            <a:gdLst/>
            <a:ahLst/>
            <a:cxnLst/>
            <a:rect l="0" t="0" r="0" b="0"/>
            <a:pathLst>
              <a:path w="22962" h="16010" extrusionOk="0">
                <a:moveTo>
                  <a:pt x="12535" y="286"/>
                </a:moveTo>
                <a:cubicBezTo>
                  <a:pt x="8481" y="286"/>
                  <a:pt x="2443" y="-859"/>
                  <a:pt x="629" y="2766"/>
                </a:cubicBezTo>
                <a:cubicBezTo>
                  <a:pt x="-1173" y="6367"/>
                  <a:pt x="1377" y="11758"/>
                  <a:pt x="4598" y="14176"/>
                </a:cubicBezTo>
                <a:cubicBezTo>
                  <a:pt x="9475" y="17836"/>
                  <a:pt x="19073" y="15280"/>
                  <a:pt x="22456" y="10207"/>
                </a:cubicBezTo>
                <a:cubicBezTo>
                  <a:pt x="25263" y="5995"/>
                  <a:pt x="15514" y="1774"/>
                  <a:pt x="10551" y="78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384" name="Shape 384"/>
          <p:cNvSpPr/>
          <p:nvPr/>
        </p:nvSpPr>
        <p:spPr>
          <a:xfrm>
            <a:off x="7125633" y="1540250"/>
            <a:ext cx="373875" cy="442925"/>
          </a:xfrm>
          <a:custGeom>
            <a:avLst/>
            <a:gdLst/>
            <a:ahLst/>
            <a:cxnLst/>
            <a:rect l="0" t="0" r="0" b="0"/>
            <a:pathLst>
              <a:path w="14955" h="17717" extrusionOk="0">
                <a:moveTo>
                  <a:pt x="12114" y="0"/>
                </a:moveTo>
                <a:cubicBezTo>
                  <a:pt x="7676" y="0"/>
                  <a:pt x="1078" y="1602"/>
                  <a:pt x="208" y="5953"/>
                </a:cubicBezTo>
                <a:cubicBezTo>
                  <a:pt x="-551" y="9748"/>
                  <a:pt x="1439" y="14128"/>
                  <a:pt x="4177" y="16866"/>
                </a:cubicBezTo>
                <a:cubicBezTo>
                  <a:pt x="6791" y="19480"/>
                  <a:pt x="11788" y="14793"/>
                  <a:pt x="14098" y="11906"/>
                </a:cubicBezTo>
                <a:cubicBezTo>
                  <a:pt x="16686" y="8670"/>
                  <a:pt x="12288" y="993"/>
                  <a:pt x="8145" y="993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271632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200" cy="87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Kirjan tallennus ja jakaminen</a:t>
            </a:r>
          </a:p>
        </p:txBody>
      </p:sp>
      <p:sp>
        <p:nvSpPr>
          <p:cNvPr id="390" name="Shape 390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200" cy="34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91" name="Shape 391" descr="IMG_026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350" y="1427575"/>
            <a:ext cx="6609292" cy="4956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/>
          <p:nvPr/>
        </p:nvSpPr>
        <p:spPr>
          <a:xfrm>
            <a:off x="496050" y="2482775"/>
            <a:ext cx="2120700" cy="3273900"/>
          </a:xfrm>
          <a:prstGeom prst="wedgeRectCallout">
            <a:avLst>
              <a:gd name="adj1" fmla="val 108476"/>
              <a:gd name="adj2" fmla="val 39017"/>
            </a:avLst>
          </a:prstGeom>
          <a:solidFill>
            <a:schemeClr val="lt2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Voit tallentaa kirjan tulostusta varten PDF-muodossa tai vaikka videona.</a:t>
            </a:r>
          </a:p>
        </p:txBody>
      </p:sp>
    </p:spTree>
    <p:extLst>
      <p:ext uri="{BB962C8B-B14F-4D97-AF65-F5344CB8AC3E}">
        <p14:creationId xmlns:p14="http://schemas.microsoft.com/office/powerpoint/2010/main" val="322807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27725" y="1600200"/>
            <a:ext cx="8059200" cy="364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de-DE"/>
              <a:t>Book Creator tutorial </a:t>
            </a:r>
            <a:br>
              <a:rPr lang="de-DE"/>
            </a:br>
            <a:r>
              <a:rPr lang="de-DE" u="sng">
                <a:solidFill>
                  <a:schemeClr val="hlink"/>
                </a:solidFill>
                <a:hlinkClick r:id="rId3"/>
              </a:rPr>
              <a:t>https://vimeo.com/115884382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endParaRPr/>
          </a:p>
        </p:txBody>
      </p:sp>
      <p:sp>
        <p:nvSpPr>
          <p:cNvPr id="398" name="Shape 398"/>
          <p:cNvSpPr txBox="1">
            <a:spLocks noGrp="1"/>
          </p:cNvSpPr>
          <p:nvPr>
            <p:ph type="title"/>
          </p:nvPr>
        </p:nvSpPr>
        <p:spPr>
          <a:xfrm>
            <a:off x="627725" y="274637"/>
            <a:ext cx="8059200" cy="87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de-DE"/>
              <a:t>Linkkejä</a:t>
            </a:r>
          </a:p>
        </p:txBody>
      </p:sp>
      <p:sp>
        <p:nvSpPr>
          <p:cNvPr id="399" name="Shape 399"/>
          <p:cNvSpPr txBox="1">
            <a:spLocks noGrp="1"/>
          </p:cNvSpPr>
          <p:nvPr>
            <p:ph type="body" idx="2"/>
          </p:nvPr>
        </p:nvSpPr>
        <p:spPr>
          <a:xfrm>
            <a:off x="8276400" y="5918292"/>
            <a:ext cx="421200" cy="34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75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 idx="4294967295"/>
          </p:nvPr>
        </p:nvSpPr>
        <p:spPr>
          <a:xfrm>
            <a:off x="323528" y="1412776"/>
            <a:ext cx="3240360" cy="3816424"/>
          </a:xfrm>
        </p:spPr>
        <p:txBody>
          <a:bodyPr/>
          <a:lstStyle/>
          <a:p>
            <a:r>
              <a:rPr lang="fi-FI" dirty="0" err="1" smtClean="0"/>
              <a:t>Puppet</a:t>
            </a:r>
            <a:r>
              <a:rPr lang="fi-FI" dirty="0" smtClean="0"/>
              <a:t> </a:t>
            </a:r>
            <a:r>
              <a:rPr lang="fi-FI" dirty="0" err="1" smtClean="0"/>
              <a:t>Pals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sz="2800" dirty="0" smtClean="0"/>
              <a:t>Perusohje sovelluksen käyttöön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180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type="body" idx="1"/>
          </p:nvPr>
        </p:nvSpPr>
        <p:spPr>
          <a:xfrm>
            <a:off x="611560" y="1556792"/>
            <a:ext cx="4016283" cy="576064"/>
          </a:xfrm>
        </p:spPr>
        <p:txBody>
          <a:bodyPr>
            <a:normAutofit/>
          </a:bodyPr>
          <a:lstStyle/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b="1" dirty="0" err="1" smtClean="0"/>
              <a:t>Puppet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Pals</a:t>
            </a:r>
            <a:r>
              <a:rPr lang="fi-FI" sz="2000" b="1" dirty="0" smtClean="0"/>
              <a:t> (HD)</a:t>
            </a:r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dirty="0" smtClean="0"/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dirty="0" smtClean="0"/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Puppet Pals</a:t>
            </a:r>
            <a:endParaRPr lang="de-DE" dirty="0"/>
          </a:p>
        </p:txBody>
      </p:sp>
      <p:sp>
        <p:nvSpPr>
          <p:cNvPr id="5" name="Inhaltsplatzhalter 1"/>
          <p:cNvSpPr>
            <a:spLocks noGrp="1"/>
          </p:cNvSpPr>
          <p:nvPr>
            <p:ph type="body" idx="1"/>
          </p:nvPr>
        </p:nvSpPr>
        <p:spPr>
          <a:xfrm>
            <a:off x="4788024" y="1556792"/>
            <a:ext cx="4016283" cy="576064"/>
          </a:xfrm>
        </p:spPr>
        <p:txBody>
          <a:bodyPr>
            <a:normAutofit/>
          </a:bodyPr>
          <a:lstStyle/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 err="1" smtClean="0"/>
              <a:t>Puppet</a:t>
            </a:r>
            <a:r>
              <a:rPr lang="fi-FI" sz="2000" dirty="0" smtClean="0"/>
              <a:t> </a:t>
            </a:r>
            <a:r>
              <a:rPr lang="fi-FI" sz="2000" dirty="0" err="1" smtClean="0"/>
              <a:t>Pals</a:t>
            </a:r>
            <a:r>
              <a:rPr lang="fi-FI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 2</a:t>
            </a:r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dirty="0"/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Inhaltsplatzhalter 1"/>
          <p:cNvSpPr>
            <a:spLocks noGrp="1"/>
          </p:cNvSpPr>
          <p:nvPr>
            <p:ph type="body" idx="1"/>
          </p:nvPr>
        </p:nvSpPr>
        <p:spPr>
          <a:xfrm>
            <a:off x="611560" y="4005064"/>
            <a:ext cx="7920880" cy="1728192"/>
          </a:xfrm>
        </p:spPr>
        <p:txBody>
          <a:bodyPr>
            <a:normAutofit lnSpcReduction="10000"/>
          </a:bodyPr>
          <a:lstStyle/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 smtClean="0"/>
              <a:t>Molemmista rajallinen ilmaisversio + maksullisia laajennuksia</a:t>
            </a:r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 smtClean="0"/>
              <a:t>Sama perusidea ja käyttötarkoitus; toteutus ja toiminnot hieman erilaiset</a:t>
            </a:r>
          </a:p>
          <a:p>
            <a:pPr marL="34798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Taustat, hahmot, hahmojen liikuttaminen, äänen tallennus </a:t>
            </a:r>
            <a:br>
              <a:rPr lang="fi-FI" sz="2000" dirty="0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fi-FI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(vrt. </a:t>
            </a:r>
            <a:r>
              <a:rPr lang="fi-FI" sz="20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i-Theatre</a:t>
            </a:r>
            <a:r>
              <a:rPr lang="fi-FI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lang="fi-FI" sz="2000" dirty="0" smtClean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276872"/>
            <a:ext cx="1244600" cy="139700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204864"/>
            <a:ext cx="13335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0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Puppet</a:t>
            </a:r>
            <a:r>
              <a:rPr lang="fi-FI" dirty="0" smtClean="0"/>
              <a:t> </a:t>
            </a:r>
            <a:r>
              <a:rPr lang="fi-FI" dirty="0" err="1" smtClean="0"/>
              <a:t>Pals</a:t>
            </a:r>
            <a:r>
              <a:rPr lang="fi-FI" dirty="0" smtClean="0"/>
              <a:t> (HD)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12777"/>
            <a:ext cx="6048672" cy="4476970"/>
          </a:xfrm>
          <a:prstGeom prst="rect">
            <a:avLst/>
          </a:prstGeom>
        </p:spPr>
      </p:pic>
      <p:sp>
        <p:nvSpPr>
          <p:cNvPr id="6" name="Ellipsi 5"/>
          <p:cNvSpPr/>
          <p:nvPr/>
        </p:nvSpPr>
        <p:spPr>
          <a:xfrm>
            <a:off x="6156176" y="4437112"/>
            <a:ext cx="1584176" cy="1152128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233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Vaihe 1: Hahmojen valinta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84784"/>
            <a:ext cx="7128792" cy="5220818"/>
          </a:xfrm>
          <a:prstGeom prst="rect">
            <a:avLst/>
          </a:prstGeom>
        </p:spPr>
      </p:pic>
      <p:sp>
        <p:nvSpPr>
          <p:cNvPr id="6" name="Ellipsi 5"/>
          <p:cNvSpPr/>
          <p:nvPr/>
        </p:nvSpPr>
        <p:spPr>
          <a:xfrm>
            <a:off x="4860032" y="2420888"/>
            <a:ext cx="648072" cy="72008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Kuvatekstisuorakulmio 7"/>
          <p:cNvSpPr/>
          <p:nvPr/>
        </p:nvSpPr>
        <p:spPr>
          <a:xfrm>
            <a:off x="107504" y="4077072"/>
            <a:ext cx="1583689" cy="2160240"/>
          </a:xfrm>
          <a:prstGeom prst="wedgeRectCallout">
            <a:avLst>
              <a:gd name="adj1" fmla="val 85526"/>
              <a:gd name="adj2" fmla="val 6839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Eri teemoihin liittyviä hahmoja (satuhahmot oletuksena ilmaisversiossa, muut maksullisia lisäosia)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9" name="Ellipsi 8"/>
          <p:cNvSpPr/>
          <p:nvPr/>
        </p:nvSpPr>
        <p:spPr>
          <a:xfrm>
            <a:off x="5076056" y="3212976"/>
            <a:ext cx="1800200" cy="72008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tekstisuorakulmio 9"/>
          <p:cNvSpPr/>
          <p:nvPr/>
        </p:nvSpPr>
        <p:spPr>
          <a:xfrm>
            <a:off x="7380312" y="2852936"/>
            <a:ext cx="1583689" cy="2304256"/>
          </a:xfrm>
          <a:prstGeom prst="wedgeRectCallout">
            <a:avLst>
              <a:gd name="adj1" fmla="val -74871"/>
              <a:gd name="adj2" fmla="val -18176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Omien hahmokuvien tuominen (lisäosa): esim. Itse otetut valokuvat, piirrokset, tekijänoikeus-vapaat kuvat verkosta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2" name="Ellipsi 11"/>
          <p:cNvSpPr/>
          <p:nvPr/>
        </p:nvSpPr>
        <p:spPr>
          <a:xfrm>
            <a:off x="2339752" y="4653136"/>
            <a:ext cx="4968552" cy="1656184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984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84784"/>
            <a:ext cx="7310088" cy="5204783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Vaihe 2: Taustan/taustojen valinta</a:t>
            </a:r>
            <a:endParaRPr lang="fi-FI" dirty="0"/>
          </a:p>
        </p:txBody>
      </p:sp>
      <p:sp>
        <p:nvSpPr>
          <p:cNvPr id="6" name="Ellipsi 5"/>
          <p:cNvSpPr/>
          <p:nvPr/>
        </p:nvSpPr>
        <p:spPr>
          <a:xfrm>
            <a:off x="4860032" y="2420888"/>
            <a:ext cx="648072" cy="72008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Kuvatekstisuorakulmio 7"/>
          <p:cNvSpPr/>
          <p:nvPr/>
        </p:nvSpPr>
        <p:spPr>
          <a:xfrm>
            <a:off x="107504" y="4077072"/>
            <a:ext cx="1583689" cy="2160240"/>
          </a:xfrm>
          <a:prstGeom prst="wedgeRectCallout">
            <a:avLst>
              <a:gd name="adj1" fmla="val 85526"/>
              <a:gd name="adj2" fmla="val 6839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Eri teemoihin liittyviä taustoja (satumaailma-taustat oletuksena ilmaisversiossa, muut maksullisia lisäosia)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9" name="Ellipsi 8"/>
          <p:cNvSpPr/>
          <p:nvPr/>
        </p:nvSpPr>
        <p:spPr>
          <a:xfrm>
            <a:off x="5076056" y="3212976"/>
            <a:ext cx="1800200" cy="72008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tekstisuorakulmio 9"/>
          <p:cNvSpPr/>
          <p:nvPr/>
        </p:nvSpPr>
        <p:spPr>
          <a:xfrm>
            <a:off x="7380312" y="2852936"/>
            <a:ext cx="1583689" cy="2304256"/>
          </a:xfrm>
          <a:prstGeom prst="wedgeRectCallout">
            <a:avLst>
              <a:gd name="adj1" fmla="val -74871"/>
              <a:gd name="adj2" fmla="val -18176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Omien taustakuvien tuominen (lisäosa): esim. Itse otetut valokuvat, piirrokset, tekijänoikeus-vapaat kuvat verkosta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1" name="Kuvatekstisuorakulmio 10"/>
          <p:cNvSpPr/>
          <p:nvPr/>
        </p:nvSpPr>
        <p:spPr>
          <a:xfrm>
            <a:off x="1835696" y="1700808"/>
            <a:ext cx="2591801" cy="864096"/>
          </a:xfrm>
          <a:prstGeom prst="wedgeRectCallout">
            <a:avLst>
              <a:gd name="adj1" fmla="val 67971"/>
              <a:gd name="adj2" fmla="val 33419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Mahdollista tuoda eri taustat eri kohtauksiin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2" name="Ellipsi 11"/>
          <p:cNvSpPr/>
          <p:nvPr/>
        </p:nvSpPr>
        <p:spPr>
          <a:xfrm>
            <a:off x="2339752" y="4653136"/>
            <a:ext cx="4968552" cy="1656184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578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12776"/>
            <a:ext cx="7149274" cy="5328592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Vaihe 3: Tarinankerronta</a:t>
            </a:r>
            <a:endParaRPr lang="fi-FI" dirty="0"/>
          </a:p>
        </p:txBody>
      </p:sp>
      <p:sp>
        <p:nvSpPr>
          <p:cNvPr id="6" name="Ellipsi 5"/>
          <p:cNvSpPr/>
          <p:nvPr/>
        </p:nvSpPr>
        <p:spPr>
          <a:xfrm>
            <a:off x="2339752" y="2060848"/>
            <a:ext cx="4536504" cy="4032448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Kuvatekstisuorakulmio 7"/>
          <p:cNvSpPr/>
          <p:nvPr/>
        </p:nvSpPr>
        <p:spPr>
          <a:xfrm>
            <a:off x="7092280" y="980728"/>
            <a:ext cx="1800200" cy="1008112"/>
          </a:xfrm>
          <a:prstGeom prst="wedgeRectCallout">
            <a:avLst>
              <a:gd name="adj1" fmla="val -89343"/>
              <a:gd name="adj2" fmla="val 17739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Taustakuvan (eli kohtauksen) vaihtaminen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9" name="Ellipsi 8"/>
          <p:cNvSpPr/>
          <p:nvPr/>
        </p:nvSpPr>
        <p:spPr>
          <a:xfrm>
            <a:off x="6876256" y="2276872"/>
            <a:ext cx="1800200" cy="1728192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tekstisuorakulmio 9"/>
          <p:cNvSpPr/>
          <p:nvPr/>
        </p:nvSpPr>
        <p:spPr>
          <a:xfrm>
            <a:off x="7380312" y="4437112"/>
            <a:ext cx="1583689" cy="1296144"/>
          </a:xfrm>
          <a:prstGeom prst="wedgeRectCallout">
            <a:avLst>
              <a:gd name="adj1" fmla="val 21538"/>
              <a:gd name="adj2" fmla="val -97262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Hahmo, joka ei ole vielä kohtauksessa mukana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1" name="Kuvatekstisuorakulmio 10"/>
          <p:cNvSpPr/>
          <p:nvPr/>
        </p:nvSpPr>
        <p:spPr>
          <a:xfrm>
            <a:off x="107504" y="4653136"/>
            <a:ext cx="2016224" cy="864096"/>
          </a:xfrm>
          <a:prstGeom prst="wedgeRectCallout">
            <a:avLst>
              <a:gd name="adj1" fmla="val 73330"/>
              <a:gd name="adj2" fmla="val 22474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Alue, joka näkyy lopullisessa tarinassa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2" name="Ellipsi 11"/>
          <p:cNvSpPr/>
          <p:nvPr/>
        </p:nvSpPr>
        <p:spPr>
          <a:xfrm>
            <a:off x="5148064" y="1196752"/>
            <a:ext cx="1152128" cy="1008112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/>
          <p:cNvSpPr/>
          <p:nvPr/>
        </p:nvSpPr>
        <p:spPr>
          <a:xfrm>
            <a:off x="2555776" y="1124744"/>
            <a:ext cx="2232248" cy="864096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Kuvatekstisuorakulmio 13"/>
          <p:cNvSpPr/>
          <p:nvPr/>
        </p:nvSpPr>
        <p:spPr>
          <a:xfrm>
            <a:off x="179512" y="1556792"/>
            <a:ext cx="2016224" cy="2664296"/>
          </a:xfrm>
          <a:prstGeom prst="wedgeRectCallout">
            <a:avLst>
              <a:gd name="adj1" fmla="val 72659"/>
              <a:gd name="adj2" fmla="val -36157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 smtClean="0">
                <a:solidFill>
                  <a:schemeClr val="tx1"/>
                </a:solidFill>
              </a:rPr>
              <a:t>Tarinan nauhoitus: </a:t>
            </a:r>
          </a:p>
          <a:p>
            <a:pPr marL="285750" indent="-285750">
              <a:buFontTx/>
              <a:buChar char="-"/>
            </a:pPr>
            <a:r>
              <a:rPr lang="fi-FI" dirty="0" smtClean="0">
                <a:solidFill>
                  <a:schemeClr val="tx1"/>
                </a:solidFill>
              </a:rPr>
              <a:t>Paina </a:t>
            </a:r>
            <a:r>
              <a:rPr lang="fi-FI" b="1" dirty="0" err="1" smtClean="0">
                <a:solidFill>
                  <a:schemeClr val="tx1"/>
                </a:solidFill>
              </a:rPr>
              <a:t>pause</a:t>
            </a:r>
            <a:r>
              <a:rPr lang="fi-FI" dirty="0" smtClean="0">
                <a:solidFill>
                  <a:schemeClr val="tx1"/>
                </a:solidFill>
              </a:rPr>
              <a:t>, kun vaihdat kohtausta</a:t>
            </a:r>
          </a:p>
          <a:p>
            <a:pPr marL="285750" indent="-285750">
              <a:buFontTx/>
              <a:buChar char="-"/>
            </a:pPr>
            <a:r>
              <a:rPr lang="fi-FI" dirty="0" smtClean="0">
                <a:solidFill>
                  <a:schemeClr val="tx1"/>
                </a:solidFill>
              </a:rPr>
              <a:t>Paina </a:t>
            </a:r>
            <a:r>
              <a:rPr lang="fi-FI" b="1" dirty="0" smtClean="0">
                <a:solidFill>
                  <a:schemeClr val="tx1"/>
                </a:solidFill>
              </a:rPr>
              <a:t>stop</a:t>
            </a:r>
            <a:r>
              <a:rPr lang="fi-FI" dirty="0" smtClean="0">
                <a:solidFill>
                  <a:schemeClr val="tx1"/>
                </a:solidFill>
              </a:rPr>
              <a:t>, kun koko tarina on valmis</a:t>
            </a:r>
          </a:p>
          <a:p>
            <a:pPr marL="285750" indent="-285750">
              <a:buFontTx/>
              <a:buChar char="-"/>
            </a:pPr>
            <a:r>
              <a:rPr lang="fi-FI" dirty="0" smtClean="0">
                <a:solidFill>
                  <a:schemeClr val="tx1"/>
                </a:solidFill>
              </a:rPr>
              <a:t>Kun olet lopettanut nauhoittamisen, näkyviin tulee </a:t>
            </a:r>
            <a:r>
              <a:rPr lang="fi-FI" b="1" dirty="0" smtClean="0">
                <a:solidFill>
                  <a:schemeClr val="tx1"/>
                </a:solidFill>
              </a:rPr>
              <a:t>tallennuspainike</a:t>
            </a:r>
            <a:r>
              <a:rPr lang="fi-FI" dirty="0" smtClean="0">
                <a:solidFill>
                  <a:schemeClr val="tx1"/>
                </a:solidFill>
              </a:rPr>
              <a:t>, josta tarina tallennetaan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5" name="Ellipsi 14"/>
          <p:cNvSpPr/>
          <p:nvPr/>
        </p:nvSpPr>
        <p:spPr>
          <a:xfrm>
            <a:off x="971600" y="6165304"/>
            <a:ext cx="1512168" cy="692696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Kuvatekstisuorakulmio 15"/>
          <p:cNvSpPr/>
          <p:nvPr/>
        </p:nvSpPr>
        <p:spPr>
          <a:xfrm>
            <a:off x="2843808" y="5877272"/>
            <a:ext cx="2016224" cy="864096"/>
          </a:xfrm>
          <a:prstGeom prst="wedgeRectCallout">
            <a:avLst>
              <a:gd name="adj1" fmla="val -67401"/>
              <a:gd name="adj2" fmla="val 16220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Tästä voi säätää tallennettavan alueen (eli taustakuvan) kokoa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7" name="Ellipsi 16"/>
          <p:cNvSpPr/>
          <p:nvPr/>
        </p:nvSpPr>
        <p:spPr>
          <a:xfrm>
            <a:off x="3059832" y="4005064"/>
            <a:ext cx="1656184" cy="1512168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Kuvatekstisuorakulmio 18"/>
          <p:cNvSpPr/>
          <p:nvPr/>
        </p:nvSpPr>
        <p:spPr>
          <a:xfrm>
            <a:off x="5220072" y="3645024"/>
            <a:ext cx="2016224" cy="2952328"/>
          </a:xfrm>
          <a:prstGeom prst="wedgeRectCallout">
            <a:avLst>
              <a:gd name="adj1" fmla="val -86133"/>
              <a:gd name="adj2" fmla="val -20520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 smtClean="0">
                <a:solidFill>
                  <a:schemeClr val="tx1"/>
                </a:solidFill>
              </a:rPr>
              <a:t>Hahmoa voi</a:t>
            </a:r>
            <a:r>
              <a:rPr lang="is-IS" dirty="0" smtClean="0">
                <a:solidFill>
                  <a:schemeClr val="tx1"/>
                </a:solidFill>
              </a:rPr>
              <a:t>…</a:t>
            </a:r>
          </a:p>
          <a:p>
            <a:pPr marL="285750" indent="-285750">
              <a:buFontTx/>
              <a:buChar char="-"/>
            </a:pPr>
            <a:r>
              <a:rPr lang="is-IS" b="1" dirty="0" smtClean="0">
                <a:solidFill>
                  <a:schemeClr val="tx1"/>
                </a:solidFill>
              </a:rPr>
              <a:t>Liikuttaa</a:t>
            </a:r>
            <a:r>
              <a:rPr lang="is-IS" dirty="0">
                <a:solidFill>
                  <a:schemeClr val="tx1"/>
                </a:solidFill>
              </a:rPr>
              <a:t> </a:t>
            </a:r>
            <a:r>
              <a:rPr lang="is-IS" dirty="0" smtClean="0">
                <a:solidFill>
                  <a:schemeClr val="tx1"/>
                </a:solidFill>
              </a:rPr>
              <a:t>vetämällä</a:t>
            </a:r>
            <a:endParaRPr lang="is-I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is-IS" b="1" dirty="0" smtClean="0">
                <a:solidFill>
                  <a:schemeClr val="tx1"/>
                </a:solidFill>
              </a:rPr>
              <a:t>Zoomata </a:t>
            </a:r>
            <a:r>
              <a:rPr lang="is-IS" dirty="0" smtClean="0">
                <a:solidFill>
                  <a:schemeClr val="tx1"/>
                </a:solidFill>
              </a:rPr>
              <a:t>nipistämällä</a:t>
            </a:r>
          </a:p>
          <a:p>
            <a:pPr marL="285750" indent="-285750">
              <a:buFontTx/>
              <a:buChar char="-"/>
            </a:pPr>
            <a:r>
              <a:rPr lang="is-IS" b="1" dirty="0" smtClean="0">
                <a:solidFill>
                  <a:schemeClr val="tx1"/>
                </a:solidFill>
              </a:rPr>
              <a:t>Pyörittää akselinsa ympäri</a:t>
            </a:r>
            <a:r>
              <a:rPr lang="is-IS" dirty="0" smtClean="0">
                <a:solidFill>
                  <a:schemeClr val="tx1"/>
                </a:solidFill>
              </a:rPr>
              <a:t> kahden sormen avulla</a:t>
            </a:r>
          </a:p>
          <a:p>
            <a:pPr marL="285750" indent="-285750">
              <a:buFontTx/>
              <a:buChar char="-"/>
            </a:pPr>
            <a:r>
              <a:rPr lang="is-IS" b="1" dirty="0" smtClean="0">
                <a:solidFill>
                  <a:schemeClr val="tx1"/>
                </a:solidFill>
              </a:rPr>
              <a:t>Kääntää peilikuvaksi</a:t>
            </a:r>
            <a:r>
              <a:rPr lang="is-IS" dirty="0" smtClean="0">
                <a:solidFill>
                  <a:schemeClr val="tx1"/>
                </a:solidFill>
              </a:rPr>
              <a:t> kaksois-napauttamalla</a:t>
            </a:r>
          </a:p>
        </p:txBody>
      </p:sp>
    </p:spTree>
    <p:extLst>
      <p:ext uri="{BB962C8B-B14F-4D97-AF65-F5344CB8AC3E}">
        <p14:creationId xmlns:p14="http://schemas.microsoft.com/office/powerpoint/2010/main" val="192287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8458200" cy="4038600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Vaihe 4: Tarinan katselu</a:t>
            </a:r>
            <a:endParaRPr lang="fi-FI" dirty="0"/>
          </a:p>
        </p:txBody>
      </p:sp>
      <p:sp>
        <p:nvSpPr>
          <p:cNvPr id="8" name="Kuvatekstisuorakulmio 7"/>
          <p:cNvSpPr/>
          <p:nvPr/>
        </p:nvSpPr>
        <p:spPr>
          <a:xfrm>
            <a:off x="3635896" y="5373216"/>
            <a:ext cx="1800200" cy="1368152"/>
          </a:xfrm>
          <a:prstGeom prst="wedgeRectCallout">
            <a:avLst>
              <a:gd name="adj1" fmla="val 73529"/>
              <a:gd name="adj2" fmla="val -69017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Tarinan tallennus </a:t>
            </a:r>
            <a:r>
              <a:rPr lang="fi-FI" dirty="0" err="1" smtClean="0">
                <a:solidFill>
                  <a:schemeClr val="tx1"/>
                </a:solidFill>
              </a:rPr>
              <a:t>padille</a:t>
            </a:r>
            <a:r>
              <a:rPr lang="fi-FI" dirty="0" smtClean="0">
                <a:solidFill>
                  <a:schemeClr val="tx1"/>
                </a:solidFill>
              </a:rPr>
              <a:t> (josta voi edelleen muokata esim. </a:t>
            </a:r>
            <a:r>
              <a:rPr lang="fi-FI" dirty="0" err="1" smtClean="0">
                <a:solidFill>
                  <a:schemeClr val="tx1"/>
                </a:solidFill>
              </a:rPr>
              <a:t>iMoviella</a:t>
            </a:r>
            <a:r>
              <a:rPr lang="fi-FI" dirty="0" smtClean="0">
                <a:solidFill>
                  <a:schemeClr val="tx1"/>
                </a:solidFill>
              </a:rPr>
              <a:t>)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9" name="Ellipsi 8"/>
          <p:cNvSpPr/>
          <p:nvPr/>
        </p:nvSpPr>
        <p:spPr>
          <a:xfrm>
            <a:off x="6660232" y="4221088"/>
            <a:ext cx="792088" cy="792088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tekstisuorakulmio 9"/>
          <p:cNvSpPr/>
          <p:nvPr/>
        </p:nvSpPr>
        <p:spPr>
          <a:xfrm>
            <a:off x="6300192" y="5517232"/>
            <a:ext cx="1331640" cy="603448"/>
          </a:xfrm>
          <a:prstGeom prst="wedgeRectCallout">
            <a:avLst>
              <a:gd name="adj1" fmla="val 21538"/>
              <a:gd name="adj2" fmla="val -97262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Tarinan katselu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2" name="Ellipsi 11"/>
          <p:cNvSpPr/>
          <p:nvPr/>
        </p:nvSpPr>
        <p:spPr>
          <a:xfrm>
            <a:off x="5796136" y="4149080"/>
            <a:ext cx="936104" cy="936104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Ellipsi 14"/>
          <p:cNvSpPr/>
          <p:nvPr/>
        </p:nvSpPr>
        <p:spPr>
          <a:xfrm>
            <a:off x="1403648" y="3212976"/>
            <a:ext cx="864096" cy="692696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Kuvatekstisuorakulmio 15"/>
          <p:cNvSpPr/>
          <p:nvPr/>
        </p:nvSpPr>
        <p:spPr>
          <a:xfrm>
            <a:off x="179512" y="4149080"/>
            <a:ext cx="1440160" cy="864096"/>
          </a:xfrm>
          <a:prstGeom prst="wedgeRectCallout">
            <a:avLst>
              <a:gd name="adj1" fmla="val 36069"/>
              <a:gd name="adj2" fmla="val -93224"/>
            </a:avLst>
          </a:prstGeom>
          <a:solidFill>
            <a:srgbClr val="FFFFFF"/>
          </a:solidFill>
          <a:ln w="57150" cmpd="sng">
            <a:solidFill>
              <a:srgbClr val="F239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>
                <a:solidFill>
                  <a:schemeClr val="tx1"/>
                </a:solidFill>
              </a:rPr>
              <a:t>Tarinan poistaminen</a:t>
            </a:r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7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-Desig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6BC635"/>
      </a:accent1>
      <a:accent2>
        <a:srgbClr val="ECFA41"/>
      </a:accent2>
      <a:accent3>
        <a:srgbClr val="F23941"/>
      </a:accent3>
      <a:accent4>
        <a:srgbClr val="118987"/>
      </a:accent4>
      <a:accent5>
        <a:srgbClr val="324D5C"/>
      </a:accent5>
      <a:accent6>
        <a:srgbClr val="F79646"/>
      </a:accent6>
      <a:hlink>
        <a:srgbClr val="10152A"/>
      </a:hlink>
      <a:folHlink>
        <a:srgbClr val="10152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679</Words>
  <Application>Microsoft Macintosh PowerPoint</Application>
  <PresentationFormat>Näytössä katseltava diaesitys (4:3)</PresentationFormat>
  <Paragraphs>130</Paragraphs>
  <Slides>28</Slides>
  <Notes>12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29" baseType="lpstr">
      <vt:lpstr>Office-Design</vt:lpstr>
      <vt:lpstr>PowerPoint-esitys</vt:lpstr>
      <vt:lpstr>Moduuli 2</vt:lpstr>
      <vt:lpstr>Puppet Pals  Perusohje sovelluksen käyttöön</vt:lpstr>
      <vt:lpstr>Puppet Pals</vt:lpstr>
      <vt:lpstr>Puppet Pals (HD)</vt:lpstr>
      <vt:lpstr>Vaihe 1: Hahmojen valinta</vt:lpstr>
      <vt:lpstr>Vaihe 2: Taustan/taustojen valinta</vt:lpstr>
      <vt:lpstr>Vaihe 3: Tarinankerronta</vt:lpstr>
      <vt:lpstr>Vaihe 4: Tarinan katselu</vt:lpstr>
      <vt:lpstr>Puppet Pals 2</vt:lpstr>
      <vt:lpstr>Vaihe 1: Tapahtumapaikan valinta</vt:lpstr>
      <vt:lpstr>Vaihe 2: Hahmojen valinta</vt:lpstr>
      <vt:lpstr>(Vaihe 2a: Hahmon muokkaus)</vt:lpstr>
      <vt:lpstr>(Vaihe 2b: Oman hahmokuvan tuominen)</vt:lpstr>
      <vt:lpstr>Vaihe 3: Tarinankerronta (1)</vt:lpstr>
      <vt:lpstr>Vaihe 3: Tarinankerronta (2)</vt:lpstr>
      <vt:lpstr>Vaihe 4: Tarinan katselu</vt:lpstr>
      <vt:lpstr>Book Creator  Perusohje sovelluksen käyttöön</vt:lpstr>
      <vt:lpstr>Book Creator</vt:lpstr>
      <vt:lpstr>Kirjan luonti</vt:lpstr>
      <vt:lpstr>Kirjan mallin valinta</vt:lpstr>
      <vt:lpstr>Kirjan sivun muokkaus</vt:lpstr>
      <vt:lpstr>Mediaelementtien lisäys</vt:lpstr>
      <vt:lpstr>Muotojen ja puhekuplien lisäys</vt:lpstr>
      <vt:lpstr>Äänen nauhoitus</vt:lpstr>
      <vt:lpstr>Mediaelementin muokkaus</vt:lpstr>
      <vt:lpstr>Kirjan tallennus ja jakaminen</vt:lpstr>
      <vt:lpstr>Linkkejä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Tuula  Nousiainen</cp:lastModifiedBy>
  <cp:revision>80</cp:revision>
  <dcterms:modified xsi:type="dcterms:W3CDTF">2016-12-21T07:18:34Z</dcterms:modified>
</cp:coreProperties>
</file>