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23"/>
  </p:notesMasterIdLst>
  <p:sldIdLst>
    <p:sldId id="265" r:id="rId2"/>
    <p:sldId id="263" r:id="rId3"/>
    <p:sldId id="280" r:id="rId4"/>
    <p:sldId id="281" r:id="rId5"/>
    <p:sldId id="282" r:id="rId6"/>
    <p:sldId id="295" r:id="rId7"/>
    <p:sldId id="296" r:id="rId8"/>
    <p:sldId id="297" r:id="rId9"/>
    <p:sldId id="298" r:id="rId10"/>
    <p:sldId id="300" r:id="rId11"/>
    <p:sldId id="311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75639C0F-FEAB-4C41-B333-3EDE2C6A6FF1}">
          <p14:sldIdLst>
            <p14:sldId id="265"/>
            <p14:sldId id="263"/>
            <p14:sldId id="280"/>
            <p14:sldId id="281"/>
            <p14:sldId id="282"/>
            <p14:sldId id="295"/>
            <p14:sldId id="296"/>
            <p14:sldId id="297"/>
            <p14:sldId id="298"/>
            <p14:sldId id="300"/>
          </p14:sldIdLst>
        </p14:section>
        <p14:section name="imotion" id="{8CFFCFA4-8DC5-8041-BAF5-936A43E83A3E}">
          <p14:sldIdLst>
            <p14:sldId id="311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E929336-08CB-44FE-BE22-C8C0B3FE3EF6}">
  <a:tblStyle styleId="{CE929336-08CB-44FE-BE22-C8C0B3FE3EF6}" styleName="Table_0">
    <a:wholeTbl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94" d="100"/>
          <a:sy n="94" d="100"/>
        </p:scale>
        <p:origin x="-163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59195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47462" y="-1239"/>
            <a:ext cx="6017990" cy="7706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3991217" y="859411"/>
            <a:ext cx="1822978" cy="5539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28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STORIES</a:t>
            </a:r>
          </a:p>
        </p:txBody>
      </p:sp>
      <p:sp>
        <p:nvSpPr>
          <p:cNvPr id="11" name="Shape 11"/>
          <p:cNvSpPr/>
          <p:nvPr/>
        </p:nvSpPr>
        <p:spPr>
          <a:xfrm>
            <a:off x="3991217" y="1366999"/>
            <a:ext cx="4011034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1200" b="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Fostering Early Childhood Media Literacy Competencies</a:t>
            </a:r>
          </a:p>
        </p:txBody>
      </p:sp>
      <p:pic>
        <p:nvPicPr>
          <p:cNvPr id="12" name="Shape 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3989" y="2436653"/>
            <a:ext cx="3758490" cy="369653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/>
          <p:nvPr/>
        </p:nvSpPr>
        <p:spPr>
          <a:xfrm>
            <a:off x="7433789" y="587554"/>
            <a:ext cx="967531" cy="215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de-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Issue N°01 | 2016</a:t>
            </a:r>
          </a:p>
        </p:txBody>
      </p:sp>
      <p:sp>
        <p:nvSpPr>
          <p:cNvPr id="14" name="Shape 14"/>
          <p:cNvSpPr/>
          <p:nvPr/>
        </p:nvSpPr>
        <p:spPr>
          <a:xfrm>
            <a:off x="3991217" y="594277"/>
            <a:ext cx="904060" cy="215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994421" y="1781827"/>
            <a:ext cx="4406900" cy="4048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ructur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627725" y="1600200"/>
            <a:ext cx="8059073" cy="36442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80670" algn="l" rtl="0">
              <a:lnSpc>
                <a:spcPct val="130000"/>
              </a:lnSpc>
              <a:spcBef>
                <a:spcPts val="280"/>
              </a:spcBef>
              <a:buClr>
                <a:schemeClr val="accent5"/>
              </a:buClr>
              <a:buSzPct val="70000"/>
              <a:buFont typeface="Calibri"/>
              <a:buAutoNum type="romanUcPeriod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cxnSp>
        <p:nvCxnSpPr>
          <p:cNvPr id="22" name="Shape 22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Shape 23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Shape 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ple text boxe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hape 43"/>
          <p:cNvCxnSpPr/>
          <p:nvPr/>
        </p:nvCxnSpPr>
        <p:spPr>
          <a:xfrm>
            <a:off x="667031" y="1726941"/>
            <a:ext cx="947629" cy="0"/>
          </a:xfrm>
          <a:prstGeom prst="straightConnector1">
            <a:avLst/>
          </a:prstGeom>
          <a:noFill/>
          <a:ln w="28575" cap="flat" cmpd="sng">
            <a:solidFill>
              <a:srgbClr val="6BC6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Shape 44"/>
          <p:cNvCxnSpPr/>
          <p:nvPr/>
        </p:nvCxnSpPr>
        <p:spPr>
          <a:xfrm>
            <a:off x="667031" y="3119774"/>
            <a:ext cx="947629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Shape 45"/>
          <p:cNvCxnSpPr/>
          <p:nvPr/>
        </p:nvCxnSpPr>
        <p:spPr>
          <a:xfrm>
            <a:off x="667031" y="4502755"/>
            <a:ext cx="947629" cy="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572910" y="1717655"/>
            <a:ext cx="8113888" cy="109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77800" marR="0" lvl="1" indent="-177800" algn="just" rtl="0">
              <a:lnSpc>
                <a:spcPct val="130000"/>
              </a:lnSpc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572910" y="3136825"/>
            <a:ext cx="8113888" cy="109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77800" marR="0" lvl="1" indent="-177800" algn="just" rtl="0">
              <a:lnSpc>
                <a:spcPct val="130000"/>
              </a:lnSpc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572910" y="4502755"/>
            <a:ext cx="8113888" cy="109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77800" marR="0" lvl="1" indent="-177800" algn="just" rtl="0">
              <a:lnSpc>
                <a:spcPct val="130000"/>
              </a:lnSpc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0" name="Shape 50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Shape 51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" name="Shape 56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7" name="Shape 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4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1887726" y="1129992"/>
            <a:ext cx="0" cy="2519999"/>
          </a:xfrm>
          <a:prstGeom prst="straightConnector1">
            <a:avLst/>
          </a:prstGeom>
          <a:noFill/>
          <a:ln w="28575" cap="flat" cmpd="sng">
            <a:solidFill>
              <a:srgbClr val="6BC635"/>
            </a:solidFill>
            <a:prstDash val="solid"/>
            <a:round/>
            <a:headEnd type="oval" w="lg" len="lg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4653371" y="1129992"/>
            <a:ext cx="0" cy="2519999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oval" w="lg" len="lg"/>
            <a:tailEnd type="none" w="med" len="med"/>
          </a:ln>
        </p:spPr>
      </p:cxnSp>
      <p:cxnSp>
        <p:nvCxnSpPr>
          <p:cNvPr id="63" name="Shape 63"/>
          <p:cNvCxnSpPr/>
          <p:nvPr/>
        </p:nvCxnSpPr>
        <p:spPr>
          <a:xfrm>
            <a:off x="7426800" y="1137364"/>
            <a:ext cx="0" cy="2519999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oval" w="lg" len="lg"/>
            <a:tailEnd type="none" w="med" len="med"/>
          </a:ln>
        </p:spPr>
      </p:cxn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27062" y="2525833"/>
            <a:ext cx="2520949" cy="2949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3393371" y="2525833"/>
            <a:ext cx="2520949" cy="2949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3"/>
          </p:nvPr>
        </p:nvSpPr>
        <p:spPr>
          <a:xfrm>
            <a:off x="6189832" y="2525833"/>
            <a:ext cx="2520949" cy="2949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8" name="Shape 68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Shape 69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body" idx="4"/>
          </p:nvPr>
        </p:nvSpPr>
        <p:spPr>
          <a:xfrm>
            <a:off x="667031" y="1600200"/>
            <a:ext cx="8019767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5"/>
          </p:nvPr>
        </p:nvSpPr>
        <p:spPr>
          <a:xfrm>
            <a:off x="1902650" y="2064802"/>
            <a:ext cx="1208708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6"/>
          </p:nvPr>
        </p:nvSpPr>
        <p:spPr>
          <a:xfrm>
            <a:off x="4671819" y="2070365"/>
            <a:ext cx="1208708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7"/>
          </p:nvPr>
        </p:nvSpPr>
        <p:spPr>
          <a:xfrm>
            <a:off x="7451642" y="2070365"/>
            <a:ext cx="1208708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8" name="Shape 78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9" name="Shape 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body" idx="8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/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de-DE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MASTERTITELFORMAT BEARBEITEN</a:t>
            </a:r>
          </a:p>
        </p:txBody>
      </p:sp>
      <p:cxnSp>
        <p:nvCxnSpPr>
          <p:cNvPr id="84" name="Shape 84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Shape 85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" name="Shape 90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1" name="Shape 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portio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 rot="10800000">
            <a:off x="4719755" y="2444745"/>
            <a:ext cx="1542906" cy="1515855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3343007" y="4080296"/>
            <a:ext cx="1255267" cy="1241142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/>
          <p:nvPr/>
        </p:nvSpPr>
        <p:spPr>
          <a:xfrm rot="-5400000">
            <a:off x="4717167" y="4082883"/>
            <a:ext cx="773965" cy="768792"/>
          </a:xfrm>
          <a:prstGeom prst="teardrop">
            <a:avLst>
              <a:gd name="adj" fmla="val 10000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/>
          <p:nvPr/>
        </p:nvSpPr>
        <p:spPr>
          <a:xfrm rot="5400000">
            <a:off x="3535178" y="2910168"/>
            <a:ext cx="1078556" cy="1054144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67031" y="1600200"/>
            <a:ext cx="8019767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983557" y="3083730"/>
            <a:ext cx="1049169" cy="306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3"/>
          </p:nvPr>
        </p:nvSpPr>
        <p:spPr>
          <a:xfrm>
            <a:off x="3723667" y="3295319"/>
            <a:ext cx="712461" cy="306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4"/>
          </p:nvPr>
        </p:nvSpPr>
        <p:spPr>
          <a:xfrm>
            <a:off x="3547382" y="4504867"/>
            <a:ext cx="900288" cy="306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5"/>
          </p:nvPr>
        </p:nvSpPr>
        <p:spPr>
          <a:xfrm>
            <a:off x="4800226" y="4293276"/>
            <a:ext cx="570759" cy="306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cxnSp>
        <p:nvCxnSpPr>
          <p:cNvPr id="105" name="Shape 105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Shape 106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1" name="Shape 111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2" name="Shape 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body" idx="6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ext bo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2"/>
          <p:cNvSpPr>
            <a:spLocks noGrp="1"/>
          </p:cNvSpPr>
          <p:nvPr>
            <p:ph idx="1" hasCustomPrompt="1"/>
          </p:nvPr>
        </p:nvSpPr>
        <p:spPr>
          <a:xfrm>
            <a:off x="627726" y="1600200"/>
            <a:ext cx="80590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lnSpc>
                <a:spcPct val="130000"/>
              </a:lnSpc>
              <a:buClr>
                <a:schemeClr val="accent5"/>
              </a:buClr>
              <a:buFont typeface="Symbol" charset="2"/>
              <a:buChar char="-"/>
              <a:defRPr sz="1400">
                <a:latin typeface="Helvetica Neue Light"/>
                <a:cs typeface="Helvetica Neue Light"/>
              </a:defRPr>
            </a:lvl1pPr>
            <a:lvl2pPr marL="354013" indent="-176213">
              <a:lnSpc>
                <a:spcPct val="130000"/>
              </a:lnSpc>
              <a:buClr>
                <a:schemeClr val="accent5"/>
              </a:buClr>
              <a:buFont typeface="Arial"/>
              <a:buChar char="•"/>
              <a:defRPr sz="1200">
                <a:latin typeface="Helvetica Neue Light"/>
                <a:cs typeface="Helvetica Neue Light"/>
              </a:defRPr>
            </a:lvl2pPr>
          </a:lstStyle>
          <a:p>
            <a:pPr lvl="0"/>
            <a:r>
              <a:rPr lang="de-DE" dirty="0" smtClean="0"/>
              <a:t>Erste Ebene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627726" y="274638"/>
            <a:ext cx="8059074" cy="878703"/>
          </a:xfrm>
        </p:spPr>
        <p:txBody>
          <a:bodyPr>
            <a:noAutofit/>
          </a:bodyPr>
          <a:lstStyle>
            <a:lvl1pPr>
              <a:defRPr sz="3000" baseline="0">
                <a:latin typeface="Didot"/>
                <a:cs typeface="Dido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cxnSp>
        <p:nvCxnSpPr>
          <p:cNvPr id="39" name="Gerade Verbindung 38"/>
          <p:cNvCxnSpPr/>
          <p:nvPr userDrawn="1"/>
        </p:nvCxnSpPr>
        <p:spPr>
          <a:xfrm>
            <a:off x="627726" y="1272436"/>
            <a:ext cx="8059074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>
            <a:spLocks noChangeAspect="1"/>
          </p:cNvSpPr>
          <p:nvPr userDrawn="1"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Oval 40"/>
          <p:cNvSpPr>
            <a:spLocks noChangeAspect="1"/>
          </p:cNvSpPr>
          <p:nvPr userDrawn="1"/>
        </p:nvSpPr>
        <p:spPr>
          <a:xfrm>
            <a:off x="4800983" y="1195529"/>
            <a:ext cx="143068" cy="144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Oval 41"/>
          <p:cNvSpPr>
            <a:spLocks noChangeAspect="1"/>
          </p:cNvSpPr>
          <p:nvPr userDrawn="1"/>
        </p:nvSpPr>
        <p:spPr>
          <a:xfrm>
            <a:off x="4363063" y="1198825"/>
            <a:ext cx="143068" cy="144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Oval 42"/>
          <p:cNvSpPr>
            <a:spLocks noChangeAspect="1"/>
          </p:cNvSpPr>
          <p:nvPr userDrawn="1"/>
        </p:nvSpPr>
        <p:spPr>
          <a:xfrm>
            <a:off x="5019943" y="1198825"/>
            <a:ext cx="143068" cy="144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Oval 43"/>
          <p:cNvSpPr>
            <a:spLocks noChangeAspect="1"/>
          </p:cNvSpPr>
          <p:nvPr userDrawn="1"/>
        </p:nvSpPr>
        <p:spPr>
          <a:xfrm>
            <a:off x="4144103" y="1201210"/>
            <a:ext cx="143068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627726" y="6056920"/>
            <a:ext cx="8059074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Bild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8891" y="5741591"/>
            <a:ext cx="792000" cy="979280"/>
          </a:xfrm>
          <a:prstGeom prst="rect">
            <a:avLst/>
          </a:prstGeom>
        </p:spPr>
      </p:pic>
      <p:sp>
        <p:nvSpPr>
          <p:cNvPr id="20" name="Oval 19"/>
          <p:cNvSpPr>
            <a:spLocks noChangeAspect="1"/>
          </p:cNvSpPr>
          <p:nvPr userDrawn="1"/>
        </p:nvSpPr>
        <p:spPr>
          <a:xfrm>
            <a:off x="8372209" y="5943010"/>
            <a:ext cx="214603" cy="21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76401" y="5918293"/>
            <a:ext cx="421347" cy="344372"/>
          </a:xfrm>
        </p:spPr>
        <p:txBody>
          <a:bodyPr>
            <a:normAutofit/>
          </a:bodyPr>
          <a:lstStyle>
            <a:lvl5pPr marL="0" indent="0" algn="ctr">
              <a:buNone/>
              <a:defRPr sz="1000" b="1">
                <a:latin typeface="Didot"/>
                <a:cs typeface="Didot"/>
              </a:defRPr>
            </a:lvl5pPr>
          </a:lstStyle>
          <a:p>
            <a:pPr lvl="4"/>
            <a:r>
              <a:rPr lang="de-DE" dirty="0" smtClean="0"/>
              <a:t>p.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310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FaUqwKAr2g" TargetMode="External"/><Relationship Id="rId4" Type="http://schemas.openxmlformats.org/officeDocument/2006/relationships/hyperlink" Target="https://youtu.be/QdbK7KTgqP0" TargetMode="External"/><Relationship Id="rId5" Type="http://schemas.openxmlformats.org/officeDocument/2006/relationships/hyperlink" Target="https://support.apple.com/imovi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youtu.be/eNU6JYW0tI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323528" y="1412776"/>
            <a:ext cx="3240360" cy="3816424"/>
          </a:xfrm>
        </p:spPr>
        <p:txBody>
          <a:bodyPr/>
          <a:lstStyle/>
          <a:p>
            <a:r>
              <a:rPr lang="fi-FI" dirty="0" err="1" smtClean="0"/>
              <a:t>iMovie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sz="2800" dirty="0" smtClean="0"/>
              <a:t>Perusohje sovelluksen käyttöön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180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Videon editointi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12776"/>
            <a:ext cx="7128792" cy="5330201"/>
          </a:xfrm>
          <a:prstGeom prst="rect">
            <a:avLst/>
          </a:prstGeom>
        </p:spPr>
      </p:pic>
      <p:sp>
        <p:nvSpPr>
          <p:cNvPr id="6" name="Ellipsi 5"/>
          <p:cNvSpPr/>
          <p:nvPr/>
        </p:nvSpPr>
        <p:spPr>
          <a:xfrm>
            <a:off x="3635896" y="6021288"/>
            <a:ext cx="576064" cy="36004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Kuvatekstisuorakulmio 6"/>
          <p:cNvSpPr/>
          <p:nvPr/>
        </p:nvSpPr>
        <p:spPr>
          <a:xfrm>
            <a:off x="1331640" y="5301208"/>
            <a:ext cx="2304256" cy="576064"/>
          </a:xfrm>
          <a:prstGeom prst="wedgeRectCallout">
            <a:avLst>
              <a:gd name="adj1" fmla="val 46098"/>
              <a:gd name="adj2" fmla="val 64663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Videon katkominen useampiin osiin</a:t>
            </a:r>
          </a:p>
        </p:txBody>
      </p:sp>
      <p:sp>
        <p:nvSpPr>
          <p:cNvPr id="8" name="Ellipsi 7"/>
          <p:cNvSpPr/>
          <p:nvPr/>
        </p:nvSpPr>
        <p:spPr>
          <a:xfrm>
            <a:off x="4139952" y="6021288"/>
            <a:ext cx="648072" cy="51244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Kuvatekstisuorakulmio 8"/>
          <p:cNvSpPr/>
          <p:nvPr/>
        </p:nvSpPr>
        <p:spPr>
          <a:xfrm>
            <a:off x="5436096" y="5085184"/>
            <a:ext cx="1800200" cy="936104"/>
          </a:xfrm>
          <a:prstGeom prst="wedgeRectCallout">
            <a:avLst>
              <a:gd name="adj1" fmla="val -74837"/>
              <a:gd name="adj2" fmla="val 77471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Ääniraidan irrottaminen kuvamateriaalista ja editointi erillään</a:t>
            </a:r>
          </a:p>
        </p:txBody>
      </p:sp>
      <p:sp>
        <p:nvSpPr>
          <p:cNvPr id="10" name="Kuvatekstisuorakulmio 9"/>
          <p:cNvSpPr/>
          <p:nvPr/>
        </p:nvSpPr>
        <p:spPr>
          <a:xfrm>
            <a:off x="1763688" y="3356992"/>
            <a:ext cx="2304256" cy="864096"/>
          </a:xfrm>
          <a:prstGeom prst="wedgeRectCallout">
            <a:avLst>
              <a:gd name="adj1" fmla="val 61930"/>
              <a:gd name="adj2" fmla="val 129078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Epäonnistuneiden tai tarpeettomien kohtien leikkaaminen videosta</a:t>
            </a:r>
          </a:p>
        </p:txBody>
      </p:sp>
    </p:spTree>
    <p:extLst>
      <p:ext uri="{BB962C8B-B14F-4D97-AF65-F5344CB8AC3E}">
        <p14:creationId xmlns:p14="http://schemas.microsoft.com/office/powerpoint/2010/main" val="13315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323528" y="1412776"/>
            <a:ext cx="3240360" cy="3816424"/>
          </a:xfrm>
        </p:spPr>
        <p:txBody>
          <a:bodyPr/>
          <a:lstStyle/>
          <a:p>
            <a:r>
              <a:rPr lang="fi-FI" dirty="0" err="1" smtClean="0"/>
              <a:t>iMotion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sz="2800" dirty="0" smtClean="0"/>
              <a:t>Perusohje sovelluksen käyttöön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11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27725" y="1600200"/>
            <a:ext cx="8059199" cy="36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199" cy="87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iMotion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200" cy="34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Shape 224" descr="iMotio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1275" y="2165375"/>
            <a:ext cx="1714500" cy="173354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3937819" y="1961534"/>
            <a:ext cx="4338581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i-FI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-Animaatiotyökalu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i-FI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-Muodostaa valokuvista valmiin videon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i-FI" sz="2800"/>
              <a:t>Lisäksi maksullinen </a:t>
            </a:r>
            <a:r>
              <a:rPr lang="fi-FI" sz="2800" b="1"/>
              <a:t>Stop Motion</a:t>
            </a:r>
            <a:r>
              <a:rPr lang="fi-FI" sz="28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6521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27725" y="1600200"/>
            <a:ext cx="8059073" cy="36442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Vaihe: Uuden animaation luonti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725" y="1202257"/>
            <a:ext cx="3330085" cy="444011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/>
          <p:nvPr/>
        </p:nvSpPr>
        <p:spPr>
          <a:xfrm>
            <a:off x="4264269" y="1899138"/>
            <a:ext cx="1828800" cy="1072661"/>
          </a:xfrm>
          <a:prstGeom prst="wedgeRoundRectCallout">
            <a:avLst>
              <a:gd name="adj1" fmla="val -93429"/>
              <a:gd name="adj2" fmla="val -635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Luo uusi animaatio</a:t>
            </a:r>
          </a:p>
        </p:txBody>
      </p:sp>
      <p:sp>
        <p:nvSpPr>
          <p:cNvPr id="235" name="Shape 235"/>
          <p:cNvSpPr/>
          <p:nvPr/>
        </p:nvSpPr>
        <p:spPr>
          <a:xfrm>
            <a:off x="4149969" y="3631223"/>
            <a:ext cx="2162907" cy="1195753"/>
          </a:xfrm>
          <a:prstGeom prst="wedgeRoundRectCallout">
            <a:avLst>
              <a:gd name="adj1" fmla="val -97662"/>
              <a:gd name="adj2" fmla="val 58088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Valmiit animaatiot</a:t>
            </a:r>
          </a:p>
        </p:txBody>
      </p:sp>
    </p:spTree>
    <p:extLst>
      <p:ext uri="{BB962C8B-B14F-4D97-AF65-F5344CB8AC3E}">
        <p14:creationId xmlns:p14="http://schemas.microsoft.com/office/powerpoint/2010/main" val="959658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27725" y="1600200"/>
            <a:ext cx="8059073" cy="36442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Vaihe 2: Alkuasetukset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Shape 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725" y="1270091"/>
            <a:ext cx="3486150" cy="46481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/>
          <p:nvPr/>
        </p:nvSpPr>
        <p:spPr>
          <a:xfrm>
            <a:off x="193431" y="2523391"/>
            <a:ext cx="1424354" cy="1424354"/>
          </a:xfrm>
          <a:prstGeom prst="wedgeRoundRectCallout">
            <a:avLst>
              <a:gd name="adj1" fmla="val 60648"/>
              <a:gd name="adj2" fmla="val 49537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Voit valita joko automaattisen tai manuaalisen etenemisen</a:t>
            </a:r>
          </a:p>
        </p:txBody>
      </p:sp>
      <p:sp>
        <p:nvSpPr>
          <p:cNvPr id="245" name="Shape 245"/>
          <p:cNvSpPr/>
          <p:nvPr/>
        </p:nvSpPr>
        <p:spPr>
          <a:xfrm>
            <a:off x="4413739" y="2303584"/>
            <a:ext cx="1846384" cy="931984"/>
          </a:xfrm>
          <a:prstGeom prst="wedgeRoundRectCallout">
            <a:avLst>
              <a:gd name="adj1" fmla="val -140833"/>
              <a:gd name="adj2" fmla="val 9174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Animaation nimi</a:t>
            </a:r>
          </a:p>
        </p:txBody>
      </p:sp>
      <p:sp>
        <p:nvSpPr>
          <p:cNvPr id="246" name="Shape 246"/>
          <p:cNvSpPr/>
          <p:nvPr/>
        </p:nvSpPr>
        <p:spPr>
          <a:xfrm>
            <a:off x="2233246" y="1279640"/>
            <a:ext cx="1406769" cy="524368"/>
          </a:xfrm>
          <a:prstGeom prst="wedgeRoundRectCallout">
            <a:avLst>
              <a:gd name="adj1" fmla="val -43958"/>
              <a:gd name="adj2" fmla="val 15807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Aloita</a:t>
            </a:r>
          </a:p>
        </p:txBody>
      </p:sp>
      <p:sp>
        <p:nvSpPr>
          <p:cNvPr id="247" name="Shape 247"/>
          <p:cNvSpPr/>
          <p:nvPr/>
        </p:nvSpPr>
        <p:spPr>
          <a:xfrm>
            <a:off x="193431" y="5064369"/>
            <a:ext cx="1424354" cy="1026108"/>
          </a:xfrm>
          <a:prstGeom prst="wedgeRoundRectCallout">
            <a:avLst>
              <a:gd name="adj1" fmla="val 46451"/>
              <a:gd name="adj2" fmla="val -69456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Valitse millä välillä uusi kuva otetaan</a:t>
            </a:r>
          </a:p>
        </p:txBody>
      </p:sp>
    </p:spTree>
    <p:extLst>
      <p:ext uri="{BB962C8B-B14F-4D97-AF65-F5344CB8AC3E}">
        <p14:creationId xmlns:p14="http://schemas.microsoft.com/office/powerpoint/2010/main" val="262577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27725" y="1600200"/>
            <a:ext cx="8059073" cy="36442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Vaihe 3: Animaation nauhoittaminen</a:t>
            </a:r>
          </a:p>
        </p:txBody>
      </p:sp>
      <p:sp>
        <p:nvSpPr>
          <p:cNvPr id="254" name="Shape 254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319" y="947279"/>
            <a:ext cx="3712552" cy="495006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/>
          <p:nvPr/>
        </p:nvSpPr>
        <p:spPr>
          <a:xfrm>
            <a:off x="92319" y="1714500"/>
            <a:ext cx="1336428" cy="1626575"/>
          </a:xfrm>
          <a:prstGeom prst="wedgeRoundRectCallout">
            <a:avLst>
              <a:gd name="adj1" fmla="val 65351"/>
              <a:gd name="adj2" fmla="val 112230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Automaattisessa valinnassa aloita painamalla start</a:t>
            </a:r>
          </a:p>
        </p:txBody>
      </p:sp>
      <p:pic>
        <p:nvPicPr>
          <p:cNvPr id="257" name="Shape 2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3403" y="947279"/>
            <a:ext cx="3749919" cy="499989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/>
          <p:nvPr/>
        </p:nvSpPr>
        <p:spPr>
          <a:xfrm>
            <a:off x="5521569" y="1714500"/>
            <a:ext cx="1776045" cy="1846384"/>
          </a:xfrm>
          <a:prstGeom prst="wedgeRoundRectCallout">
            <a:avLst>
              <a:gd name="adj1" fmla="val 18276"/>
              <a:gd name="adj2" fmla="val 96310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Manuaalisessa valinnassa paina capture aina, kun haluat uuden kuvan</a:t>
            </a:r>
          </a:p>
        </p:txBody>
      </p:sp>
    </p:spTree>
    <p:extLst>
      <p:ext uri="{BB962C8B-B14F-4D97-AF65-F5344CB8AC3E}">
        <p14:creationId xmlns:p14="http://schemas.microsoft.com/office/powerpoint/2010/main" val="1551646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27725" y="1600200"/>
            <a:ext cx="8059073" cy="36442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Vaihe 4: Nauhoituksen lopettaminen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41" y="920600"/>
            <a:ext cx="3877408" cy="516987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/>
          <p:nvPr/>
        </p:nvSpPr>
        <p:spPr>
          <a:xfrm>
            <a:off x="65941" y="1046284"/>
            <a:ext cx="2347546" cy="1696914"/>
          </a:xfrm>
          <a:prstGeom prst="wedgeRoundRectCallout">
            <a:avLst>
              <a:gd name="adj1" fmla="val 69803"/>
              <a:gd name="adj2" fmla="val 20237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Paina 2 kertaa stop, kun haluat lopettaa nauhoituksen</a:t>
            </a:r>
          </a:p>
        </p:txBody>
      </p:sp>
      <p:pic>
        <p:nvPicPr>
          <p:cNvPr id="268" name="Shape 2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7833" y="920600"/>
            <a:ext cx="3877408" cy="510833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/>
          <p:nvPr/>
        </p:nvSpPr>
        <p:spPr>
          <a:xfrm>
            <a:off x="5468814" y="1600200"/>
            <a:ext cx="2198077" cy="1905337"/>
          </a:xfrm>
          <a:prstGeom prst="wedgeRoundRectCallout">
            <a:avLst>
              <a:gd name="adj1" fmla="val 34767"/>
              <a:gd name="adj2" fmla="val 11372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Automaattinauhoituksen voi keskeyttää painamalla pause ja lopettaa painamalla 2x stop</a:t>
            </a:r>
          </a:p>
        </p:txBody>
      </p:sp>
    </p:spTree>
    <p:extLst>
      <p:ext uri="{BB962C8B-B14F-4D97-AF65-F5344CB8AC3E}">
        <p14:creationId xmlns:p14="http://schemas.microsoft.com/office/powerpoint/2010/main" val="191299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27725" y="1600200"/>
            <a:ext cx="8059073" cy="36442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Vaihe 5: Valmiin animaation tallennus</a:t>
            </a:r>
          </a:p>
        </p:txBody>
      </p:sp>
      <p:sp>
        <p:nvSpPr>
          <p:cNvPr id="276" name="Shape 276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27601"/>
            <a:ext cx="3776296" cy="503506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/>
          <p:nvPr/>
        </p:nvSpPr>
        <p:spPr>
          <a:xfrm>
            <a:off x="1116621" y="3613639"/>
            <a:ext cx="2074986" cy="861645"/>
          </a:xfrm>
          <a:prstGeom prst="wedgeRoundRectCallout">
            <a:avLst>
              <a:gd name="adj1" fmla="val -14901"/>
              <a:gd name="adj2" fmla="val 8903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Voit valita, kuinka nopeasti animaatio etenee</a:t>
            </a:r>
          </a:p>
        </p:txBody>
      </p:sp>
      <p:sp>
        <p:nvSpPr>
          <p:cNvPr id="279" name="Shape 279"/>
          <p:cNvSpPr/>
          <p:nvPr/>
        </p:nvSpPr>
        <p:spPr>
          <a:xfrm>
            <a:off x="1125415" y="6101862"/>
            <a:ext cx="1960684" cy="607660"/>
          </a:xfrm>
          <a:prstGeom prst="wedgeRoundRectCallout">
            <a:avLst>
              <a:gd name="adj1" fmla="val -22178"/>
              <a:gd name="adj2" fmla="val -92319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Voit katsoa animaation</a:t>
            </a:r>
          </a:p>
        </p:txBody>
      </p:sp>
      <p:sp>
        <p:nvSpPr>
          <p:cNvPr id="280" name="Shape 280"/>
          <p:cNvSpPr/>
          <p:nvPr/>
        </p:nvSpPr>
        <p:spPr>
          <a:xfrm>
            <a:off x="3578467" y="4009292"/>
            <a:ext cx="3112476" cy="931985"/>
          </a:xfrm>
          <a:prstGeom prst="wedgeRoundRectCallout">
            <a:avLst>
              <a:gd name="adj1" fmla="val -65466"/>
              <a:gd name="adj2" fmla="val 12099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Tallenna iPadille</a:t>
            </a:r>
          </a:p>
        </p:txBody>
      </p:sp>
    </p:spTree>
    <p:extLst>
      <p:ext uri="{BB962C8B-B14F-4D97-AF65-F5344CB8AC3E}">
        <p14:creationId xmlns:p14="http://schemas.microsoft.com/office/powerpoint/2010/main" val="183190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27725" y="1600200"/>
            <a:ext cx="8059073" cy="36442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Vaihe 6. Formaatin valinta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11" y="1153340"/>
            <a:ext cx="3363058" cy="448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3728" y="1040850"/>
            <a:ext cx="3447425" cy="459656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/>
          <p:nvPr/>
        </p:nvSpPr>
        <p:spPr>
          <a:xfrm>
            <a:off x="6660174" y="3262159"/>
            <a:ext cx="2101361" cy="1714500"/>
          </a:xfrm>
          <a:prstGeom prst="wedgeRoundRectCallout">
            <a:avLst>
              <a:gd name="adj1" fmla="val -94892"/>
              <a:gd name="adj2" fmla="val -158526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Tallentaa jokaisen ruudun erillisinä kuvina iPadin kuviin</a:t>
            </a:r>
          </a:p>
        </p:txBody>
      </p:sp>
      <p:sp>
        <p:nvSpPr>
          <p:cNvPr id="291" name="Shape 291"/>
          <p:cNvSpPr/>
          <p:nvPr/>
        </p:nvSpPr>
        <p:spPr>
          <a:xfrm>
            <a:off x="183490" y="3115119"/>
            <a:ext cx="2306972" cy="1644161"/>
          </a:xfrm>
          <a:prstGeom prst="wedgeRoundRectCallout">
            <a:avLst>
              <a:gd name="adj1" fmla="val -6732"/>
              <a:gd name="adj2" fmla="val -147126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Tallentaa animaatio videona iPadin kuviin</a:t>
            </a:r>
          </a:p>
        </p:txBody>
      </p:sp>
    </p:spTree>
    <p:extLst>
      <p:ext uri="{BB962C8B-B14F-4D97-AF65-F5344CB8AC3E}">
        <p14:creationId xmlns:p14="http://schemas.microsoft.com/office/powerpoint/2010/main" val="963478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27725" y="1600200"/>
            <a:ext cx="8059073" cy="36442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41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Vaihe 7: Valmiiden animaatioiden tarkastelu</a:t>
            </a:r>
          </a:p>
        </p:txBody>
      </p:sp>
      <p:sp>
        <p:nvSpPr>
          <p:cNvPr id="298" name="Shape 298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7260" y="1600200"/>
            <a:ext cx="3770369" cy="5027158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/>
          <p:nvPr/>
        </p:nvSpPr>
        <p:spPr>
          <a:xfrm>
            <a:off x="6952411" y="4396153"/>
            <a:ext cx="1863970" cy="1424354"/>
          </a:xfrm>
          <a:prstGeom prst="wedgeRoundRectCallout">
            <a:avLst>
              <a:gd name="adj1" fmla="val -76022"/>
              <a:gd name="adj2" fmla="val -49846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Voit poistaa animaation painamalla ruksista</a:t>
            </a:r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835" y="1600200"/>
            <a:ext cx="3751302" cy="500173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/>
          <p:nvPr/>
        </p:nvSpPr>
        <p:spPr>
          <a:xfrm>
            <a:off x="2244177" y="3275315"/>
            <a:ext cx="2177021" cy="1120838"/>
          </a:xfrm>
          <a:prstGeom prst="wedgeRoundRectCallout">
            <a:avLst>
              <a:gd name="adj1" fmla="val -25680"/>
              <a:gd name="adj2" fmla="val 184088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Alkuvalikosta pääset tarkastelemaan valmiita animaatioita</a:t>
            </a:r>
          </a:p>
        </p:txBody>
      </p:sp>
    </p:spTree>
    <p:extLst>
      <p:ext uri="{BB962C8B-B14F-4D97-AF65-F5344CB8AC3E}">
        <p14:creationId xmlns:p14="http://schemas.microsoft.com/office/powerpoint/2010/main" val="173535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iMovie</a:t>
            </a:r>
            <a:endParaRPr lang="de-DE" dirty="0"/>
          </a:p>
        </p:txBody>
      </p:sp>
      <p:sp>
        <p:nvSpPr>
          <p:cNvPr id="6" name="Inhaltsplatzhalter 1"/>
          <p:cNvSpPr>
            <a:spLocks noGrp="1"/>
          </p:cNvSpPr>
          <p:nvPr>
            <p:ph type="body" idx="1"/>
          </p:nvPr>
        </p:nvSpPr>
        <p:spPr>
          <a:xfrm>
            <a:off x="2699792" y="1556792"/>
            <a:ext cx="5904656" cy="1728192"/>
          </a:xfrm>
        </p:spPr>
        <p:txBody>
          <a:bodyPr>
            <a:normAutofit/>
          </a:bodyPr>
          <a:lstStyle/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 smtClean="0"/>
              <a:t>Videoeditointi </a:t>
            </a:r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 smtClean="0"/>
              <a:t>Videokollaasien luominen kuvista</a:t>
            </a: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56792"/>
            <a:ext cx="1549400" cy="1536700"/>
          </a:xfrm>
          <a:prstGeom prst="rect">
            <a:avLst/>
          </a:prstGeom>
        </p:spPr>
      </p:pic>
      <p:sp>
        <p:nvSpPr>
          <p:cNvPr id="11" name="Inhaltsplatzhalter 1"/>
          <p:cNvSpPr>
            <a:spLocks noGrp="1"/>
          </p:cNvSpPr>
          <p:nvPr>
            <p:ph type="body" idx="1"/>
          </p:nvPr>
        </p:nvSpPr>
        <p:spPr>
          <a:xfrm>
            <a:off x="827584" y="3717032"/>
            <a:ext cx="7704856" cy="1728192"/>
          </a:xfrm>
        </p:spPr>
        <p:txBody>
          <a:bodyPr>
            <a:normAutofit/>
          </a:bodyPr>
          <a:lstStyle/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 smtClean="0"/>
              <a:t>Mahdollisuus hyödyntää monenlaisia mediaelementtejä</a:t>
            </a:r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 smtClean="0"/>
              <a:t>Kuvat, videopätkät, äänet, teksti, musiikki, äänitehosteet</a:t>
            </a:r>
            <a:r>
              <a:rPr lang="is-IS" sz="2000" dirty="0" smtClean="0"/>
              <a:t>…</a:t>
            </a:r>
            <a:endParaRPr lang="fi-FI" sz="2000" dirty="0" smtClean="0"/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 smtClean="0"/>
              <a:t>Tyhjä pohja tai valmiita </a:t>
            </a:r>
            <a:r>
              <a:rPr lang="fi-FI" sz="2000" dirty="0"/>
              <a:t>”elokuvatraileri”-</a:t>
            </a:r>
            <a:r>
              <a:rPr lang="fi-FI" sz="2000" dirty="0" smtClean="0"/>
              <a:t>pohjia</a:t>
            </a:r>
          </a:p>
        </p:txBody>
      </p:sp>
    </p:spTree>
    <p:extLst>
      <p:ext uri="{BB962C8B-B14F-4D97-AF65-F5344CB8AC3E}">
        <p14:creationId xmlns:p14="http://schemas.microsoft.com/office/powerpoint/2010/main" val="235770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iMovie-tutoriaaleja verkossa</a:t>
            </a:r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3568" y="1772816"/>
            <a:ext cx="7704854" cy="33123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7980" marR="0" lvl="0" indent="-2971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/>
              <a:buChar char="•"/>
            </a:pPr>
            <a:r>
              <a:rPr lang="fi-FI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Videotutoriaaleja (englanniksi): </a:t>
            </a:r>
            <a:br>
              <a:rPr lang="fi-FI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fi-FI" sz="20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https://youtu.be/SFaUqwKAr2g</a:t>
            </a:r>
            <a:r>
              <a:rPr lang="fi-FI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(videon teko kuvia käyttäen) </a:t>
            </a:r>
          </a:p>
          <a:p>
            <a:pPr marL="347980" marR="0" lvl="0" indent="-29718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/>
              <a:buChar char="•"/>
            </a:pPr>
            <a:r>
              <a:rPr lang="fi-FI" sz="20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https://youtu.be/QdbK7KTgqP0</a:t>
            </a:r>
            <a:r>
              <a:rPr lang="fi-FI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(videoklipin editointi)</a:t>
            </a:r>
          </a:p>
          <a:p>
            <a:pPr marL="347980" marR="0" lvl="0" indent="-29718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7980" marR="0" lvl="0" indent="-29718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/>
              <a:buChar char="•"/>
            </a:pPr>
            <a:r>
              <a:rPr lang="fi-FI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Applen iMovie-tukisivut (iPad, iPhone, Mac):</a:t>
            </a:r>
            <a:br>
              <a:rPr lang="fi-FI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fi-FI" sz="20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https://support.apple.com/imovie</a:t>
            </a:r>
          </a:p>
        </p:txBody>
      </p:sp>
    </p:spTree>
    <p:extLst>
      <p:ext uri="{BB962C8B-B14F-4D97-AF65-F5344CB8AC3E}">
        <p14:creationId xmlns:p14="http://schemas.microsoft.com/office/powerpoint/2010/main" val="61234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200" cy="87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fi-FI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</a:t>
            </a:r>
            <a:r>
              <a:rPr lang="fi-FI"/>
              <a:t>otion</a:t>
            </a:r>
            <a:r>
              <a:rPr lang="fi-FI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-tutoriaaleja verkossa</a:t>
            </a:r>
          </a:p>
        </p:txBody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3568" y="1772816"/>
            <a:ext cx="7704900" cy="331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7980" marR="0" lvl="0" indent="-2971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/>
              <a:buChar char="•"/>
            </a:pPr>
            <a:r>
              <a:rPr lang="fi-FI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Videotutoriaaleja (englanniksi): </a:t>
            </a:r>
            <a:br>
              <a:rPr lang="fi-FI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fi-FI" sz="2000"/>
              <a:t>https://youtu.be/Lux7VMdCT8M</a:t>
            </a:r>
            <a:r>
              <a:rPr lang="fi-FI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fi-FI" sz="2000"/>
              <a:t>stop-motion</a:t>
            </a:r>
            <a:r>
              <a:rPr lang="fi-FI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fi-FI" sz="2000"/>
              <a:t>animaatio</a:t>
            </a:r>
            <a:r>
              <a:rPr lang="fi-FI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</a:p>
          <a:p>
            <a:pPr marL="347980" marR="0" lvl="0" indent="-29718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/>
              <a:buChar char="•"/>
            </a:pPr>
            <a:r>
              <a:rPr lang="fi-FI" sz="2000" u="sng">
                <a:solidFill>
                  <a:schemeClr val="hlink"/>
                </a:solidFill>
                <a:hlinkClick r:id="rId3"/>
              </a:rPr>
              <a:t>https://youtu.be/eNU6JYW0tI0</a:t>
            </a:r>
            <a:r>
              <a:rPr lang="fi-FI" sz="2000"/>
              <a:t> </a:t>
            </a:r>
            <a:r>
              <a:rPr lang="fi-FI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fi-FI" sz="2000"/>
              <a:t>timelapse video</a:t>
            </a:r>
            <a:r>
              <a:rPr lang="fi-FI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6159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12777"/>
            <a:ext cx="7200800" cy="514617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Videon luonnin aloitus</a:t>
            </a:r>
            <a:endParaRPr lang="fi-FI" dirty="0"/>
          </a:p>
        </p:txBody>
      </p:sp>
      <p:sp>
        <p:nvSpPr>
          <p:cNvPr id="6" name="Ellipsi 5"/>
          <p:cNvSpPr/>
          <p:nvPr/>
        </p:nvSpPr>
        <p:spPr>
          <a:xfrm>
            <a:off x="1187624" y="2132856"/>
            <a:ext cx="1584176" cy="1152128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233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12776"/>
            <a:ext cx="7164288" cy="5335108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Vaihe 1: Käytettävän materiaalin valinta</a:t>
            </a:r>
            <a:endParaRPr lang="fi-FI" dirty="0"/>
          </a:p>
        </p:txBody>
      </p:sp>
      <p:sp>
        <p:nvSpPr>
          <p:cNvPr id="8" name="Kuvatekstisuorakulmio 7"/>
          <p:cNvSpPr/>
          <p:nvPr/>
        </p:nvSpPr>
        <p:spPr>
          <a:xfrm>
            <a:off x="3419872" y="2564904"/>
            <a:ext cx="1583689" cy="936104"/>
          </a:xfrm>
          <a:prstGeom prst="wedgeRectCallout">
            <a:avLst>
              <a:gd name="adj1" fmla="val 85526"/>
              <a:gd name="adj2" fmla="val 50135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Valitse haluamasi kuvat/videot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9" name="Ellipsi 8"/>
          <p:cNvSpPr/>
          <p:nvPr/>
        </p:nvSpPr>
        <p:spPr>
          <a:xfrm>
            <a:off x="5076056" y="6122012"/>
            <a:ext cx="1800200" cy="72008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tekstisuorakulmio 9"/>
          <p:cNvSpPr/>
          <p:nvPr/>
        </p:nvSpPr>
        <p:spPr>
          <a:xfrm>
            <a:off x="7308304" y="5949280"/>
            <a:ext cx="1583689" cy="648072"/>
          </a:xfrm>
          <a:prstGeom prst="wedgeRectCallout">
            <a:avLst>
              <a:gd name="adj1" fmla="val -72311"/>
              <a:gd name="adj2" fmla="val 21432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Näpäytä </a:t>
            </a:r>
            <a:br>
              <a:rPr lang="fi-FI" dirty="0" smtClean="0">
                <a:solidFill>
                  <a:schemeClr val="tx1"/>
                </a:solidFill>
              </a:rPr>
            </a:br>
            <a:r>
              <a:rPr lang="fi-FI" dirty="0" smtClean="0">
                <a:solidFill>
                  <a:schemeClr val="tx1"/>
                </a:solidFill>
              </a:rPr>
              <a:t>”Luo elokuva”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2" name="Ellipsi 11"/>
          <p:cNvSpPr/>
          <p:nvPr/>
        </p:nvSpPr>
        <p:spPr>
          <a:xfrm>
            <a:off x="5580112" y="3429000"/>
            <a:ext cx="1080120" cy="792088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984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4137649" cy="295232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284984"/>
            <a:ext cx="4680520" cy="3476066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Vaihe 2: Materiaalin järjestely</a:t>
            </a:r>
            <a:endParaRPr lang="fi-FI" dirty="0"/>
          </a:p>
        </p:txBody>
      </p:sp>
      <p:sp>
        <p:nvSpPr>
          <p:cNvPr id="6" name="Ellipsi 5"/>
          <p:cNvSpPr/>
          <p:nvPr/>
        </p:nvSpPr>
        <p:spPr>
          <a:xfrm>
            <a:off x="2123728" y="2924944"/>
            <a:ext cx="648072" cy="72008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Kuvatekstisuorakulmio 7"/>
          <p:cNvSpPr/>
          <p:nvPr/>
        </p:nvSpPr>
        <p:spPr>
          <a:xfrm>
            <a:off x="1763688" y="5157192"/>
            <a:ext cx="2303769" cy="1080120"/>
          </a:xfrm>
          <a:prstGeom prst="wedgeRectCallout">
            <a:avLst>
              <a:gd name="adj1" fmla="val 85526"/>
              <a:gd name="adj2" fmla="val 6839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Valitse elementti ja pidennä/lyhennä </a:t>
            </a:r>
            <a:r>
              <a:rPr lang="fi-FI" dirty="0" err="1" smtClean="0">
                <a:solidFill>
                  <a:schemeClr val="tx1"/>
                </a:solidFill>
              </a:rPr>
              <a:t>klippiä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smtClean="0">
                <a:solidFill>
                  <a:schemeClr val="tx1"/>
                </a:solidFill>
              </a:rPr>
              <a:t>vetämällä keltaista reunaa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9" name="Ellipsi 8"/>
          <p:cNvSpPr/>
          <p:nvPr/>
        </p:nvSpPr>
        <p:spPr>
          <a:xfrm>
            <a:off x="6084168" y="6165304"/>
            <a:ext cx="792088" cy="504056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tekstisuorakulmio 9"/>
          <p:cNvSpPr/>
          <p:nvPr/>
        </p:nvSpPr>
        <p:spPr>
          <a:xfrm>
            <a:off x="7020272" y="3717032"/>
            <a:ext cx="1656184" cy="1440160"/>
          </a:xfrm>
          <a:prstGeom prst="wedgeRectCallout">
            <a:avLst>
              <a:gd name="adj1" fmla="val -61407"/>
              <a:gd name="adj2" fmla="val 119226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Kun elementti on valittuna, voit monistaa sen painamalla tästä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1" name="Kuvatekstisuorakulmio 10"/>
          <p:cNvSpPr/>
          <p:nvPr/>
        </p:nvSpPr>
        <p:spPr>
          <a:xfrm>
            <a:off x="395536" y="2204864"/>
            <a:ext cx="1584176" cy="720080"/>
          </a:xfrm>
          <a:prstGeom prst="wedgeRectCallout">
            <a:avLst>
              <a:gd name="adj1" fmla="val 43635"/>
              <a:gd name="adj2" fmla="val 95645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Vedä kuvat haluamaasi järjestykseen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2" name="Ellipsi 11"/>
          <p:cNvSpPr/>
          <p:nvPr/>
        </p:nvSpPr>
        <p:spPr>
          <a:xfrm>
            <a:off x="4932040" y="5229200"/>
            <a:ext cx="1728192" cy="1008112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Kuvatekstisuorakulmio 13"/>
          <p:cNvSpPr/>
          <p:nvPr/>
        </p:nvSpPr>
        <p:spPr>
          <a:xfrm>
            <a:off x="2843808" y="2060848"/>
            <a:ext cx="1584176" cy="720080"/>
          </a:xfrm>
          <a:prstGeom prst="wedgeRectCallout">
            <a:avLst>
              <a:gd name="adj1" fmla="val 28283"/>
              <a:gd name="adj2" fmla="val -88220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+ -merkistä voit tuoda lisää kuvia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5" name="Ellipsi 14"/>
          <p:cNvSpPr/>
          <p:nvPr/>
        </p:nvSpPr>
        <p:spPr>
          <a:xfrm>
            <a:off x="3995936" y="1124744"/>
            <a:ext cx="648072" cy="72008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Ellipsi 16"/>
          <p:cNvSpPr/>
          <p:nvPr/>
        </p:nvSpPr>
        <p:spPr>
          <a:xfrm>
            <a:off x="8460432" y="6353944"/>
            <a:ext cx="650928" cy="504056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tekstisuorakulmio 17"/>
          <p:cNvSpPr/>
          <p:nvPr/>
        </p:nvSpPr>
        <p:spPr>
          <a:xfrm>
            <a:off x="7236296" y="5445224"/>
            <a:ext cx="1296144" cy="800472"/>
          </a:xfrm>
          <a:prstGeom prst="wedgeRectCallout">
            <a:avLst>
              <a:gd name="adj1" fmla="val 31462"/>
              <a:gd name="adj2" fmla="val 70785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Ja poistaa painamalla tästä</a:t>
            </a:r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8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40768"/>
            <a:ext cx="7077986" cy="525658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Vaihe 3: Visuaalinen muokkaaminen</a:t>
            </a:r>
            <a:endParaRPr lang="fi-FI" dirty="0"/>
          </a:p>
        </p:txBody>
      </p:sp>
      <p:sp>
        <p:nvSpPr>
          <p:cNvPr id="6" name="Ellipsi 5"/>
          <p:cNvSpPr/>
          <p:nvPr/>
        </p:nvSpPr>
        <p:spPr>
          <a:xfrm>
            <a:off x="4572000" y="6093296"/>
            <a:ext cx="432048" cy="648072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Ellipsi 8"/>
          <p:cNvSpPr/>
          <p:nvPr/>
        </p:nvSpPr>
        <p:spPr>
          <a:xfrm>
            <a:off x="5076056" y="6165304"/>
            <a:ext cx="504056" cy="504056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tekstisuorakulmio 9"/>
          <p:cNvSpPr/>
          <p:nvPr/>
        </p:nvSpPr>
        <p:spPr>
          <a:xfrm>
            <a:off x="5004048" y="1268760"/>
            <a:ext cx="3888432" cy="3384376"/>
          </a:xfrm>
          <a:prstGeom prst="wedgeRectCallout">
            <a:avLst>
              <a:gd name="adj1" fmla="val -40803"/>
              <a:gd name="adj2" fmla="val 91682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dirty="0" smtClean="0">
                <a:solidFill>
                  <a:schemeClr val="tx1"/>
                </a:solidFill>
              </a:rPr>
              <a:t>Muokkaa värimaailmaa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1" name="Kuvatekstisuorakulmio 10"/>
          <p:cNvSpPr/>
          <p:nvPr/>
        </p:nvSpPr>
        <p:spPr>
          <a:xfrm>
            <a:off x="467544" y="2276872"/>
            <a:ext cx="4176464" cy="3240360"/>
          </a:xfrm>
          <a:prstGeom prst="wedgeRectCallout">
            <a:avLst>
              <a:gd name="adj1" fmla="val 41641"/>
              <a:gd name="adj2" fmla="val 67111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dirty="0" smtClean="0">
                <a:solidFill>
                  <a:schemeClr val="tx1"/>
                </a:solidFill>
              </a:rPr>
              <a:t>Lisää ja muotoile otsikkotekstiä</a:t>
            </a:r>
            <a:endParaRPr lang="fi-FI" dirty="0">
              <a:solidFill>
                <a:schemeClr val="tx1"/>
              </a:solidFill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636912"/>
            <a:ext cx="3690693" cy="2772877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772816"/>
            <a:ext cx="3621380" cy="26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Vaihe 4: Äänimaailman muokkaaminen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12776"/>
            <a:ext cx="7272808" cy="5350778"/>
          </a:xfrm>
          <a:prstGeom prst="rect">
            <a:avLst/>
          </a:prstGeom>
        </p:spPr>
      </p:pic>
      <p:sp>
        <p:nvSpPr>
          <p:cNvPr id="12" name="Ellipsi 11"/>
          <p:cNvSpPr/>
          <p:nvPr/>
        </p:nvSpPr>
        <p:spPr>
          <a:xfrm>
            <a:off x="7164288" y="3861048"/>
            <a:ext cx="720080" cy="72008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/>
          <p:cNvSpPr/>
          <p:nvPr/>
        </p:nvSpPr>
        <p:spPr>
          <a:xfrm>
            <a:off x="5796136" y="1412776"/>
            <a:ext cx="2088232" cy="2736304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Kuvatekstisuorakulmio 13"/>
          <p:cNvSpPr/>
          <p:nvPr/>
        </p:nvSpPr>
        <p:spPr>
          <a:xfrm>
            <a:off x="107504" y="1124744"/>
            <a:ext cx="5256584" cy="4104456"/>
          </a:xfrm>
          <a:prstGeom prst="wedgeRectCallout">
            <a:avLst>
              <a:gd name="adj1" fmla="val 62819"/>
              <a:gd name="adj2" fmla="val -24880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dirty="0" smtClean="0">
                <a:solidFill>
                  <a:schemeClr val="tx1"/>
                </a:solidFill>
              </a:rPr>
              <a:t>Lisää ja muokkaa ääniä</a:t>
            </a:r>
            <a:endParaRPr lang="fi-FI" dirty="0">
              <a:solidFill>
                <a:schemeClr val="tx1"/>
              </a:solidFill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18316"/>
            <a:ext cx="5040560" cy="3683486"/>
          </a:xfrm>
          <a:prstGeom prst="rect">
            <a:avLst/>
          </a:prstGeom>
        </p:spPr>
      </p:pic>
      <p:sp>
        <p:nvSpPr>
          <p:cNvPr id="16" name="Ellipsi 15"/>
          <p:cNvSpPr/>
          <p:nvPr/>
        </p:nvSpPr>
        <p:spPr>
          <a:xfrm>
            <a:off x="2411760" y="3284984"/>
            <a:ext cx="864096" cy="648072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Kuvatekstisuorakulmio 16"/>
          <p:cNvSpPr/>
          <p:nvPr/>
        </p:nvSpPr>
        <p:spPr>
          <a:xfrm>
            <a:off x="3275856" y="4437112"/>
            <a:ext cx="4248472" cy="2160240"/>
          </a:xfrm>
          <a:prstGeom prst="wedgeRectCallout">
            <a:avLst>
              <a:gd name="adj1" fmla="val -59796"/>
              <a:gd name="adj2" fmla="val -33971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Äänitehoste (sininen), taustamusiikki (vihreä)</a:t>
            </a:r>
            <a:endParaRPr lang="fi-FI" dirty="0">
              <a:solidFill>
                <a:schemeClr val="tx1"/>
              </a:solidFill>
            </a:endParaRPr>
          </a:p>
          <a:p>
            <a:pPr algn="ctr"/>
            <a:endParaRPr lang="fi-FI" dirty="0" smtClean="0">
              <a:solidFill>
                <a:schemeClr val="tx1"/>
              </a:solidFill>
            </a:endParaRPr>
          </a:p>
          <a:p>
            <a:pPr algn="ctr"/>
            <a:r>
              <a:rPr lang="fi-FI" dirty="0" smtClean="0">
                <a:solidFill>
                  <a:schemeClr val="tx1"/>
                </a:solidFill>
              </a:rPr>
              <a:t>Muokkaa samaan tapaan kuin kuvamateriaalia</a:t>
            </a:r>
          </a:p>
          <a:p>
            <a:pPr marL="285750" indent="-285750" algn="ctr">
              <a:buFontTx/>
              <a:buChar char="-"/>
            </a:pPr>
            <a:r>
              <a:rPr lang="fi-FI" dirty="0" smtClean="0">
                <a:solidFill>
                  <a:schemeClr val="tx1"/>
                </a:solidFill>
              </a:rPr>
              <a:t>Siirrä eri kohtaan</a:t>
            </a:r>
          </a:p>
          <a:p>
            <a:pPr marL="285750" indent="-285750" algn="ctr">
              <a:buFontTx/>
              <a:buChar char="-"/>
            </a:pPr>
            <a:r>
              <a:rPr lang="fi-FI" dirty="0" smtClean="0">
                <a:solidFill>
                  <a:schemeClr val="tx1"/>
                </a:solidFill>
              </a:rPr>
              <a:t>Pidennä/lyhennä kestoa</a:t>
            </a:r>
          </a:p>
          <a:p>
            <a:pPr marL="285750" indent="-285750" algn="ctr">
              <a:buFontTx/>
              <a:buChar char="-"/>
            </a:pPr>
            <a:r>
              <a:rPr lang="fi-FI" dirty="0" smtClean="0">
                <a:solidFill>
                  <a:schemeClr val="tx1"/>
                </a:solidFill>
              </a:rPr>
              <a:t>Säädä nopeutta</a:t>
            </a:r>
          </a:p>
          <a:p>
            <a:pPr marL="285750" indent="-285750" algn="ctr">
              <a:buFontTx/>
              <a:buChar char="-"/>
            </a:pPr>
            <a:r>
              <a:rPr lang="fi-FI" dirty="0" smtClean="0">
                <a:solidFill>
                  <a:schemeClr val="tx1"/>
                </a:solidFill>
              </a:rPr>
              <a:t>Säädä äänenvoimakkuutta (+ häivytä musiikki)</a:t>
            </a:r>
          </a:p>
          <a:p>
            <a:pPr marL="285750" indent="-285750" algn="ctr">
              <a:buFontTx/>
              <a:buChar char="-"/>
            </a:pPr>
            <a:r>
              <a:rPr lang="fi-FI" dirty="0" smtClean="0">
                <a:solidFill>
                  <a:schemeClr val="tx1"/>
                </a:solidFill>
              </a:rPr>
              <a:t>Vaihda etualalle/taustalle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8" name="Kuvatekstisuorakulmio 17"/>
          <p:cNvSpPr/>
          <p:nvPr/>
        </p:nvSpPr>
        <p:spPr>
          <a:xfrm>
            <a:off x="1907704" y="2564904"/>
            <a:ext cx="1440160" cy="504056"/>
          </a:xfrm>
          <a:prstGeom prst="wedgeRectCallout">
            <a:avLst>
              <a:gd name="adj1" fmla="val -2571"/>
              <a:gd name="adj2" fmla="val 90046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Esikatselu</a:t>
            </a:r>
          </a:p>
        </p:txBody>
      </p:sp>
    </p:spTree>
    <p:extLst>
      <p:ext uri="{BB962C8B-B14F-4D97-AF65-F5344CB8AC3E}">
        <p14:creationId xmlns:p14="http://schemas.microsoft.com/office/powerpoint/2010/main" val="119174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7596336" cy="5524608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Vaihe 5: Kertojaäänen lisääminen</a:t>
            </a:r>
            <a:endParaRPr lang="fi-FI" dirty="0"/>
          </a:p>
        </p:txBody>
      </p:sp>
      <p:sp>
        <p:nvSpPr>
          <p:cNvPr id="15" name="Ellipsi 14"/>
          <p:cNvSpPr/>
          <p:nvPr/>
        </p:nvSpPr>
        <p:spPr>
          <a:xfrm>
            <a:off x="395536" y="4005064"/>
            <a:ext cx="864096" cy="692696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/>
          <p:cNvSpPr/>
          <p:nvPr/>
        </p:nvSpPr>
        <p:spPr>
          <a:xfrm>
            <a:off x="3707904" y="3356992"/>
            <a:ext cx="792088" cy="576064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Kuvatekstisuorakulmio 19"/>
          <p:cNvSpPr/>
          <p:nvPr/>
        </p:nvSpPr>
        <p:spPr>
          <a:xfrm>
            <a:off x="2339752" y="5949280"/>
            <a:ext cx="4032448" cy="720080"/>
          </a:xfrm>
          <a:prstGeom prst="wedgeRectCallout">
            <a:avLst>
              <a:gd name="adj1" fmla="val -25953"/>
              <a:gd name="adj2" fmla="val -70712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Tallenteita (tummansiniset palkit) voidaan muokata samalla tavalla kuin muitakin ääniä (siirtää, lyhentää jne.)</a:t>
            </a:r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6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24744"/>
            <a:ext cx="7590733" cy="554707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Vaihe 6: Viimeistely ja tallennus</a:t>
            </a:r>
            <a:endParaRPr lang="fi-FI" dirty="0"/>
          </a:p>
        </p:txBody>
      </p:sp>
      <p:sp>
        <p:nvSpPr>
          <p:cNvPr id="15" name="Ellipsi 14"/>
          <p:cNvSpPr/>
          <p:nvPr/>
        </p:nvSpPr>
        <p:spPr>
          <a:xfrm>
            <a:off x="467544" y="908720"/>
            <a:ext cx="864096" cy="692696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Kuvatekstisuorakulmio 19"/>
          <p:cNvSpPr/>
          <p:nvPr/>
        </p:nvSpPr>
        <p:spPr>
          <a:xfrm>
            <a:off x="1691680" y="1700808"/>
            <a:ext cx="6552728" cy="4680520"/>
          </a:xfrm>
          <a:prstGeom prst="wedgeRectCallout">
            <a:avLst>
              <a:gd name="adj1" fmla="val -50259"/>
              <a:gd name="adj2" fmla="val -59599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916832"/>
            <a:ext cx="5753640" cy="420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2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theme/theme1.xml><?xml version="1.0" encoding="utf-8"?>
<a:theme xmlns:a="http://schemas.openxmlformats.org/drawingml/2006/main" name="Office-Desig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6BC635"/>
      </a:accent1>
      <a:accent2>
        <a:srgbClr val="ECFA41"/>
      </a:accent2>
      <a:accent3>
        <a:srgbClr val="F23941"/>
      </a:accent3>
      <a:accent4>
        <a:srgbClr val="118987"/>
      </a:accent4>
      <a:accent5>
        <a:srgbClr val="324D5C"/>
      </a:accent5>
      <a:accent6>
        <a:srgbClr val="F79646"/>
      </a:accent6>
      <a:hlink>
        <a:srgbClr val="10152A"/>
      </a:hlink>
      <a:folHlink>
        <a:srgbClr val="10152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2402</TotalTime>
  <Words>348</Words>
  <Application>Microsoft Macintosh PowerPoint</Application>
  <PresentationFormat>Näytössä katseltava diaesitys (4:3)</PresentationFormat>
  <Paragraphs>83</Paragraphs>
  <Slides>21</Slides>
  <Notes>10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2" baseType="lpstr">
      <vt:lpstr>Office-Design</vt:lpstr>
      <vt:lpstr>iMovie  Perusohje sovelluksen käyttöön</vt:lpstr>
      <vt:lpstr>iMovie</vt:lpstr>
      <vt:lpstr>Videon luonnin aloitus</vt:lpstr>
      <vt:lpstr>Vaihe 1: Käytettävän materiaalin valinta</vt:lpstr>
      <vt:lpstr>Vaihe 2: Materiaalin järjestely</vt:lpstr>
      <vt:lpstr>Vaihe 3: Visuaalinen muokkaaminen</vt:lpstr>
      <vt:lpstr>Vaihe 4: Äänimaailman muokkaaminen</vt:lpstr>
      <vt:lpstr>Vaihe 5: Kertojaäänen lisääminen</vt:lpstr>
      <vt:lpstr>Vaihe 6: Viimeistely ja tallennus</vt:lpstr>
      <vt:lpstr>Videon editointi</vt:lpstr>
      <vt:lpstr>iMotion  Perusohje sovelluksen käyttöön</vt:lpstr>
      <vt:lpstr>iMotion</vt:lpstr>
      <vt:lpstr>1. Vaihe: Uuden animaation luonti</vt:lpstr>
      <vt:lpstr>Vaihe 2: Alkuasetukset</vt:lpstr>
      <vt:lpstr>Vaihe 3: Animaation nauhoittaminen</vt:lpstr>
      <vt:lpstr>Vaihe 4: Nauhoituksen lopettaminen</vt:lpstr>
      <vt:lpstr>Vaihe 5: Valmiin animaation tallennus</vt:lpstr>
      <vt:lpstr>Vaihe 6. Formaatin valinta</vt:lpstr>
      <vt:lpstr>Vaihe 7: Valmiiden animaatioiden tarkastelu</vt:lpstr>
      <vt:lpstr>iMovie-tutoriaaleja verkossa</vt:lpstr>
      <vt:lpstr>iMotion-tutoriaaleja verkossa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Tuula  Nousiainen</cp:lastModifiedBy>
  <cp:revision>99</cp:revision>
  <dcterms:modified xsi:type="dcterms:W3CDTF">2016-12-20T21:02:09Z</dcterms:modified>
</cp:coreProperties>
</file>